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7993F57-D433-4CFD-BB56-C93717B19B41}">
  <a:tblStyle styleId="{57993F57-D433-4CFD-BB56-C93717B19B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1bb377ae2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bb377ae2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bb377ae2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b377ae2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1bb377ae2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b377ae2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1bb377ae2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bb377ae2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1bb377ae2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b377ae2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bb377ae2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b377ae2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1bb377ae2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b377ae2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1bb377ae2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b377ae2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bb377ae2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b377ae2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bb377ae2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b377ae2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1bb377ae2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b377ae2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bb377ae2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b377ae2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Services and SOA</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CMPU4023 - Enterprise Application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Enterprise, Open Source and Open Standards</a:t>
            </a:r>
            <a:endParaRPr/>
          </a:p>
        </p:txBody>
      </p:sp>
      <p:sp>
        <p:nvSpPr>
          <p:cNvPr id="142" name="Google Shape;142;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Because of their increasing reliance on open standards and open source software components within their own businesses, enterprises are tending to contribute to the development and support of these in the public fora</a:t>
            </a:r>
            <a:endParaRPr/>
          </a:p>
          <a:p>
            <a:pPr indent="-342900" lvl="0" marL="457200" rtl="0" algn="l">
              <a:spcBef>
                <a:spcPts val="0"/>
              </a:spcBef>
              <a:spcAft>
                <a:spcPts val="0"/>
              </a:spcAft>
              <a:buSzPts val="1800"/>
              <a:buChar char="●"/>
            </a:pPr>
            <a:r>
              <a:rPr lang="en"/>
              <a:t>It is not uncommon for the larger technology companies to provide resources or financial assistance to standards bodies and software projects in the hope of both maintaining their ongoing viability and influencing their strategic and technical direction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Services as Units of Development</a:t>
            </a:r>
            <a:endParaRPr/>
          </a:p>
        </p:txBody>
      </p:sp>
      <p:sp>
        <p:nvSpPr>
          <p:cNvPr id="148" name="Google Shape;148;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addition to being the black-box abstractions of a business function, a service is also a natural software sub-assembly from a development perspective </a:t>
            </a:r>
            <a:r>
              <a:rPr lang="en"/>
              <a:t>analogous</a:t>
            </a:r>
            <a:r>
              <a:rPr lang="en"/>
              <a:t> in many ways to reusable libraries</a:t>
            </a:r>
            <a:endParaRPr/>
          </a:p>
          <a:p>
            <a:pPr indent="-342900" lvl="0" marL="457200" rtl="0" algn="l">
              <a:spcBef>
                <a:spcPts val="0"/>
              </a:spcBef>
              <a:spcAft>
                <a:spcPts val="0"/>
              </a:spcAft>
              <a:buSzPts val="1800"/>
              <a:buChar char="●"/>
            </a:pPr>
            <a:r>
              <a:rPr lang="en"/>
              <a:t>Service development can be treated as standalone projects in their own right meaning a dedicated set of resources, management processes and scheduling for a specific, relatively narrowly-defined set of deliverables</a:t>
            </a:r>
            <a:endParaRPr/>
          </a:p>
          <a:p>
            <a:pPr indent="-342900" lvl="0" marL="457200" rtl="0" algn="l">
              <a:spcBef>
                <a:spcPts val="0"/>
              </a:spcBef>
              <a:spcAft>
                <a:spcPts val="0"/>
              </a:spcAft>
              <a:buSzPts val="1800"/>
              <a:buChar char="●"/>
            </a:pPr>
            <a:r>
              <a:rPr lang="en"/>
              <a:t>This decoupling and </a:t>
            </a:r>
            <a:r>
              <a:rPr lang="en"/>
              <a:t>independence</a:t>
            </a:r>
            <a:r>
              <a:rPr lang="en"/>
              <a:t> of project development has advantages for large teams albeit that resources and underlying libraries would be shared in many cases, reintroducing a certain level of coupling and depenedency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and Reliability</a:t>
            </a:r>
            <a:endParaRPr/>
          </a:p>
        </p:txBody>
      </p:sp>
      <p:sp>
        <p:nvSpPr>
          <p:cNvPr id="154" name="Google Shape;154;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Monolithic systems are hard to test reliably because good test coverage in a large system is very hard and quite often </a:t>
            </a:r>
            <a:r>
              <a:rPr lang="en"/>
              <a:t>infeasible</a:t>
            </a:r>
            <a:endParaRPr/>
          </a:p>
          <a:p>
            <a:pPr indent="-342900" lvl="0" marL="457200" rtl="0" algn="l">
              <a:spcBef>
                <a:spcPts val="0"/>
              </a:spcBef>
              <a:spcAft>
                <a:spcPts val="0"/>
              </a:spcAft>
              <a:buSzPts val="1800"/>
              <a:buChar char="●"/>
            </a:pPr>
            <a:r>
              <a:rPr lang="en"/>
              <a:t>In contrast, services with their relatively narrowly-defined interfaces and functions are much easier to reason about and construct a set of tests for</a:t>
            </a:r>
            <a:endParaRPr/>
          </a:p>
          <a:p>
            <a:pPr indent="-342900" lvl="0" marL="457200" rtl="0" algn="l">
              <a:spcBef>
                <a:spcPts val="0"/>
              </a:spcBef>
              <a:spcAft>
                <a:spcPts val="0"/>
              </a:spcAft>
              <a:buSzPts val="1800"/>
              <a:buChar char="●"/>
            </a:pPr>
            <a:r>
              <a:rPr lang="en"/>
              <a:t>When testing is so feasible, it can be automated using techniques like test-driven-development (TDD)</a:t>
            </a:r>
            <a:endParaRPr/>
          </a:p>
          <a:p>
            <a:pPr indent="-342900" lvl="0" marL="457200" rtl="0" algn="l">
              <a:spcBef>
                <a:spcPts val="0"/>
              </a:spcBef>
              <a:spcAft>
                <a:spcPts val="0"/>
              </a:spcAft>
              <a:buSzPts val="1800"/>
              <a:buChar char="●"/>
            </a:pPr>
            <a:r>
              <a:rPr lang="en"/>
              <a:t>When automated tests exist, these can be run as often as is required and can be used a quality gatekeepers of service deployment using techniques such as continuous integration (CI)</a:t>
            </a:r>
            <a:endParaRPr/>
          </a:p>
          <a:p>
            <a:pPr indent="-342900" lvl="0" marL="457200" rtl="0" algn="l">
              <a:spcBef>
                <a:spcPts val="0"/>
              </a:spcBef>
              <a:spcAft>
                <a:spcPts val="0"/>
              </a:spcAft>
              <a:buSzPts val="1800"/>
              <a:buChar char="●"/>
            </a:pPr>
            <a:r>
              <a:rPr lang="en"/>
              <a:t>Both TDD and CI will be considered in more detail in later lectures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60" name="Google Shape;160;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Monolithic software applications with their centralised origins have become less popular in enterprises in recent years</a:t>
            </a:r>
            <a:endParaRPr/>
          </a:p>
          <a:p>
            <a:pPr indent="-342900" lvl="0" marL="457200" rtl="0" algn="l">
              <a:spcBef>
                <a:spcPts val="0"/>
              </a:spcBef>
              <a:spcAft>
                <a:spcPts val="0"/>
              </a:spcAft>
              <a:buSzPts val="1800"/>
              <a:buChar char="●"/>
            </a:pPr>
            <a:r>
              <a:rPr lang="en"/>
              <a:t>SOAs have begun to replace the applications providing specialised, single business function services which can be composed more flexibly and quickly to solve business IS needs</a:t>
            </a:r>
            <a:endParaRPr/>
          </a:p>
          <a:p>
            <a:pPr indent="-342900" lvl="0" marL="457200" rtl="0" algn="l">
              <a:spcBef>
                <a:spcPts val="0"/>
              </a:spcBef>
              <a:spcAft>
                <a:spcPts val="0"/>
              </a:spcAft>
              <a:buSzPts val="1800"/>
              <a:buChar char="●"/>
            </a:pPr>
            <a:r>
              <a:rPr lang="en"/>
              <a:t>Services are easier to construct, maintain and test and offer considerable cost and time advantages</a:t>
            </a:r>
            <a:endParaRPr/>
          </a:p>
          <a:p>
            <a:pPr indent="-342900" lvl="0" marL="457200" rtl="0" algn="l">
              <a:spcBef>
                <a:spcPts val="0"/>
              </a:spcBef>
              <a:spcAft>
                <a:spcPts val="0"/>
              </a:spcAft>
              <a:buSzPts val="1800"/>
              <a:buChar char="●"/>
            </a:pPr>
            <a:r>
              <a:rPr lang="en"/>
              <a:t>Services are often built from open source and standards software building blocks to which many enterprises contribute resources and intellectual property rights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early stages of business information systems development and data processing, enterprise information systems were highly centralised in a small number of locations in expensive minicomputers or mainframe systems, controlled by a smaller number of gatekeeper experts</a:t>
            </a:r>
            <a:endParaRPr/>
          </a:p>
          <a:p>
            <a:pPr indent="-342900" lvl="0" marL="457200" rtl="0" algn="l">
              <a:spcBef>
                <a:spcPts val="0"/>
              </a:spcBef>
              <a:spcAft>
                <a:spcPts val="0"/>
              </a:spcAft>
              <a:buSzPts val="1800"/>
              <a:buChar char="●"/>
            </a:pPr>
            <a:r>
              <a:rPr lang="en"/>
              <a:t>Users interfaced using primitive text terminals but reporting and analysis continued to be largely paper-based</a:t>
            </a:r>
            <a:endParaRPr/>
          </a:p>
          <a:p>
            <a:pPr indent="-342900" lvl="0" marL="457200" rtl="0" algn="l">
              <a:spcBef>
                <a:spcPts val="0"/>
              </a:spcBef>
              <a:spcAft>
                <a:spcPts val="0"/>
              </a:spcAft>
              <a:buSzPts val="1800"/>
              <a:buChar char="●"/>
            </a:pPr>
            <a:r>
              <a:rPr lang="en"/>
              <a:t>With the advent of the personal computer, users began to use standalone software packages to do some data processing and analysis which led to a fracturing in the cohesion of the enterprise information systems</a:t>
            </a:r>
            <a:endParaRPr/>
          </a:p>
          <a:p>
            <a:pPr indent="-342900" lvl="0" marL="457200" rtl="0" algn="l">
              <a:spcBef>
                <a:spcPts val="0"/>
              </a:spcBef>
              <a:spcAft>
                <a:spcPts val="0"/>
              </a:spcAft>
              <a:buSzPts val="1800"/>
              <a:buChar char="●"/>
            </a:pPr>
            <a:r>
              <a:rPr lang="en"/>
              <a:t>This problem began to be solved when local area networks began to stitch these previously siloed data repositories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Monolithic Software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Owing largely to their centralised origins, data processing applications tended to be monolithic in nature, i.e. a small number of large applications providing many diverse functions on a wide variety of data sources</a:t>
            </a:r>
            <a:endParaRPr/>
          </a:p>
          <a:p>
            <a:pPr indent="-342900" lvl="0" marL="457200" rtl="0" algn="l">
              <a:spcBef>
                <a:spcPts val="0"/>
              </a:spcBef>
              <a:spcAft>
                <a:spcPts val="0"/>
              </a:spcAft>
              <a:buSzPts val="1800"/>
              <a:buChar char="●"/>
            </a:pPr>
            <a:r>
              <a:rPr lang="en"/>
              <a:t>The problem with this approach for the business and the end-user was the cost of maintaining such large and complex systems and the lack of flexibility to be able to provide new or bespoke solutions in a timely manner</a:t>
            </a:r>
            <a:endParaRPr/>
          </a:p>
          <a:p>
            <a:pPr indent="-342900" lvl="0" marL="457200" rtl="0" algn="l">
              <a:spcBef>
                <a:spcPts val="0"/>
              </a:spcBef>
              <a:spcAft>
                <a:spcPts val="0"/>
              </a:spcAft>
              <a:buSzPts val="1800"/>
              <a:buChar char="●"/>
            </a:pPr>
            <a:r>
              <a:rPr lang="en"/>
              <a:t>In favour now, the monolithic applications have been decomposed into smaller single purpose services which can be recomposed by consumers in some manner particular to their business needs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Service-Oriented Architectures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simple terms, a </a:t>
            </a:r>
            <a:r>
              <a:rPr i="1" lang="en"/>
              <a:t>service-oriented architecture</a:t>
            </a:r>
            <a:r>
              <a:rPr lang="en"/>
              <a:t> is a style of software design which sees the construction of software solutions from a set of technology-independent components which can be composed together over a network using some well-defined network protocol</a:t>
            </a:r>
            <a:endParaRPr/>
          </a:p>
          <a:p>
            <a:pPr indent="-342900" lvl="0" marL="457200" rtl="0" algn="l">
              <a:spcBef>
                <a:spcPts val="0"/>
              </a:spcBef>
              <a:spcAft>
                <a:spcPts val="0"/>
              </a:spcAft>
              <a:buSzPts val="1800"/>
              <a:buChar char="●"/>
            </a:pPr>
            <a:r>
              <a:rPr lang="en"/>
              <a:t>This contrasts with a monolithic application in the sense that solutions to problems not originally address by the monolith can be created by end-users more flexibly from the components</a:t>
            </a:r>
            <a:endParaRPr/>
          </a:p>
          <a:p>
            <a:pPr indent="-342900" lvl="0" marL="457200" rtl="0" algn="l">
              <a:spcBef>
                <a:spcPts val="0"/>
              </a:spcBef>
              <a:spcAft>
                <a:spcPts val="0"/>
              </a:spcAft>
              <a:buSzPts val="1800"/>
              <a:buChar char="●"/>
            </a:pPr>
            <a:r>
              <a:rPr lang="en"/>
              <a:t>The components that make up SOAs are known are services</a:t>
            </a:r>
            <a:endParaRPr/>
          </a:p>
          <a:p>
            <a:pPr indent="-342900" lvl="0" marL="457200" rtl="0" algn="l">
              <a:spcBef>
                <a:spcPts val="0"/>
              </a:spcBef>
              <a:spcAft>
                <a:spcPts val="0"/>
              </a:spcAft>
              <a:buSzPts val="1800"/>
              <a:buChar char="●"/>
            </a:pPr>
            <a:r>
              <a:rPr lang="en"/>
              <a:t>Services are the basic unit of development in a SOA environment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Services have four basic properties in the SOA design approach</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 service abstracts the  details of the business logic it implements by presenting some canonical view to the consumer</a:t>
            </a:r>
            <a:endParaRPr/>
          </a:p>
          <a:p>
            <a:pPr indent="-342900" lvl="0" marL="457200" rtl="0" algn="l">
              <a:spcBef>
                <a:spcPts val="0"/>
              </a:spcBef>
              <a:spcAft>
                <a:spcPts val="0"/>
              </a:spcAft>
              <a:buSzPts val="1800"/>
              <a:buChar char="●"/>
            </a:pPr>
            <a:r>
              <a:rPr lang="en"/>
              <a:t>The consumer expects that service to be able to fulfill its specialised task without the need for external dependencies</a:t>
            </a:r>
            <a:endParaRPr/>
          </a:p>
          <a:p>
            <a:pPr indent="-342900" lvl="0" marL="457200" rtl="0" algn="l">
              <a:spcBef>
                <a:spcPts val="0"/>
              </a:spcBef>
              <a:spcAft>
                <a:spcPts val="0"/>
              </a:spcAft>
              <a:buSzPts val="1800"/>
              <a:buChar char="●"/>
            </a:pPr>
            <a:r>
              <a:rPr lang="en"/>
              <a:t>Service composition is a natural graph in nature with loose coupling</a:t>
            </a:r>
            <a:endParaRPr/>
          </a:p>
          <a:p>
            <a:pPr indent="0" lvl="0" marL="0" rtl="0" algn="l">
              <a:spcBef>
                <a:spcPts val="1600"/>
              </a:spcBef>
              <a:spcAft>
                <a:spcPts val="1600"/>
              </a:spcAft>
              <a:buNone/>
            </a:pPr>
            <a:r>
              <a:t/>
            </a:r>
            <a:endParaRPr/>
          </a:p>
        </p:txBody>
      </p:sp>
      <p:graphicFrame>
        <p:nvGraphicFramePr>
          <p:cNvPr id="92" name="Google Shape;92;p17"/>
          <p:cNvGraphicFramePr/>
          <p:nvPr/>
        </p:nvGraphicFramePr>
        <p:xfrm>
          <a:off x="952500" y="1759275"/>
          <a:ext cx="3000000" cy="3000000"/>
        </p:xfrm>
        <a:graphic>
          <a:graphicData uri="http://schemas.openxmlformats.org/drawingml/2006/table">
            <a:tbl>
              <a:tblPr>
                <a:noFill/>
                <a:tableStyleId>{57993F57-D433-4CFD-BB56-C93717B19B41}</a:tableStyleId>
              </a:tblPr>
              <a:tblGrid>
                <a:gridCol w="7239000"/>
              </a:tblGrid>
              <a:tr h="381000">
                <a:tc>
                  <a:txBody>
                    <a:bodyPr>
                      <a:noAutofit/>
                    </a:bodyPr>
                    <a:lstStyle/>
                    <a:p>
                      <a:pPr indent="-317500" lvl="0" marL="457200" rtl="0" algn="l">
                        <a:spcBef>
                          <a:spcPts val="0"/>
                        </a:spcBef>
                        <a:spcAft>
                          <a:spcPts val="0"/>
                        </a:spcAft>
                        <a:buSzPts val="1400"/>
                        <a:buAutoNum type="arabicPeriod"/>
                      </a:pPr>
                      <a:r>
                        <a:rPr lang="en"/>
                        <a:t>Logically represents some business activity with a defined outcome</a:t>
                      </a:r>
                      <a:endParaRPr/>
                    </a:p>
                    <a:p>
                      <a:pPr indent="-317500" lvl="0" marL="457200" rtl="0" algn="l">
                        <a:spcBef>
                          <a:spcPts val="0"/>
                        </a:spcBef>
                        <a:spcAft>
                          <a:spcPts val="0"/>
                        </a:spcAft>
                        <a:buSzPts val="1400"/>
                        <a:buAutoNum type="arabicPeriod"/>
                      </a:pPr>
                      <a:r>
                        <a:rPr lang="en"/>
                        <a:t>It completely self-contained</a:t>
                      </a:r>
                      <a:endParaRPr/>
                    </a:p>
                    <a:p>
                      <a:pPr indent="-317500" lvl="0" marL="457200" rtl="0" algn="l">
                        <a:spcBef>
                          <a:spcPts val="0"/>
                        </a:spcBef>
                        <a:spcAft>
                          <a:spcPts val="0"/>
                        </a:spcAft>
                        <a:buSzPts val="1400"/>
                        <a:buAutoNum type="arabicPeriod"/>
                      </a:pPr>
                      <a:r>
                        <a:rPr lang="en"/>
                        <a:t>Is considered to be a black-box from a consumer’s perspective</a:t>
                      </a:r>
                      <a:endParaRPr/>
                    </a:p>
                    <a:p>
                      <a:pPr indent="-317500" lvl="0" marL="457200" rtl="0" algn="l">
                        <a:spcBef>
                          <a:spcPts val="0"/>
                        </a:spcBef>
                        <a:spcAft>
                          <a:spcPts val="0"/>
                        </a:spcAft>
                        <a:buSzPts val="1400"/>
                        <a:buAutoNum type="arabicPeriod"/>
                      </a:pPr>
                      <a:r>
                        <a:rPr lang="en"/>
                        <a:t>May itself be composed from one or more other services</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Composition</a:t>
            </a:r>
            <a:endParaRPr/>
          </a:p>
        </p:txBody>
      </p:sp>
      <p:sp>
        <p:nvSpPr>
          <p:cNvPr id="98" name="Google Shape;98;p18"/>
          <p:cNvSpPr/>
          <p:nvPr/>
        </p:nvSpPr>
        <p:spPr>
          <a:xfrm>
            <a:off x="977400" y="1421675"/>
            <a:ext cx="1187400" cy="707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2721125" y="1421675"/>
            <a:ext cx="1187400" cy="707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4464850" y="1421675"/>
            <a:ext cx="1187400" cy="707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6208575" y="1421675"/>
            <a:ext cx="1187400" cy="707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2721125" y="2745675"/>
            <a:ext cx="1187400" cy="707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4464850" y="2745675"/>
            <a:ext cx="1187400" cy="707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596200" y="3919325"/>
            <a:ext cx="1187400" cy="707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4806250" y="3453075"/>
            <a:ext cx="387600" cy="8040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flipH="1">
            <a:off x="3185950" y="3453075"/>
            <a:ext cx="387600" cy="8040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2164800" y="1647850"/>
            <a:ext cx="549300" cy="201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3185950" y="2129075"/>
            <a:ext cx="205800" cy="617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4961550" y="2129075"/>
            <a:ext cx="205800" cy="617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3915550" y="1672000"/>
            <a:ext cx="549300" cy="20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5652250" y="1674425"/>
            <a:ext cx="549300" cy="20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nvSpPr>
        <p:spPr>
          <a:xfrm>
            <a:off x="1401450" y="1631650"/>
            <a:ext cx="3393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13" name="Google Shape;113;p18"/>
          <p:cNvSpPr txBox="1"/>
          <p:nvPr/>
        </p:nvSpPr>
        <p:spPr>
          <a:xfrm>
            <a:off x="3145175" y="1658225"/>
            <a:ext cx="3393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14" name="Google Shape;114;p18"/>
          <p:cNvSpPr txBox="1"/>
          <p:nvPr/>
        </p:nvSpPr>
        <p:spPr>
          <a:xfrm>
            <a:off x="4888900" y="1631650"/>
            <a:ext cx="3393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15" name="Google Shape;115;p18"/>
          <p:cNvSpPr txBox="1"/>
          <p:nvPr/>
        </p:nvSpPr>
        <p:spPr>
          <a:xfrm>
            <a:off x="6625600" y="1658225"/>
            <a:ext cx="3393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16" name="Google Shape;116;p18"/>
          <p:cNvSpPr txBox="1"/>
          <p:nvPr/>
        </p:nvSpPr>
        <p:spPr>
          <a:xfrm>
            <a:off x="3119200" y="2982625"/>
            <a:ext cx="3393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117" name="Google Shape;117;p18"/>
          <p:cNvSpPr txBox="1"/>
          <p:nvPr/>
        </p:nvSpPr>
        <p:spPr>
          <a:xfrm>
            <a:off x="4894800" y="2982625"/>
            <a:ext cx="3393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118" name="Google Shape;118;p18"/>
          <p:cNvSpPr txBox="1"/>
          <p:nvPr/>
        </p:nvSpPr>
        <p:spPr>
          <a:xfrm>
            <a:off x="4020250" y="4155875"/>
            <a:ext cx="3393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Microservices</a:t>
            </a:r>
            <a:endParaRPr/>
          </a:p>
        </p:txBody>
      </p:sp>
      <p:sp>
        <p:nvSpPr>
          <p:cNvPr id="124" name="Google Shape;124;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 of the most recent literature in SOA talks about the idea of </a:t>
            </a:r>
            <a:r>
              <a:rPr i="1" lang="en"/>
              <a:t>microservices</a:t>
            </a:r>
            <a:r>
              <a:rPr lang="en"/>
              <a:t> although there is no clearly defined notion of what makes a microservice “micro”</a:t>
            </a:r>
            <a:endParaRPr/>
          </a:p>
          <a:p>
            <a:pPr indent="-342900" lvl="0" marL="457200" rtl="0" algn="l">
              <a:spcBef>
                <a:spcPts val="0"/>
              </a:spcBef>
              <a:spcAft>
                <a:spcPts val="0"/>
              </a:spcAft>
              <a:buSzPts val="1800"/>
              <a:buChar char="●"/>
            </a:pPr>
            <a:r>
              <a:rPr lang="en"/>
              <a:t>However, the design philosophy here is to maintain the discipline of having services remain small, focused, compact and to do one thing well and one thing only</a:t>
            </a:r>
            <a:endParaRPr/>
          </a:p>
          <a:p>
            <a:pPr indent="-342900" lvl="0" marL="457200" rtl="0" algn="l">
              <a:spcBef>
                <a:spcPts val="0"/>
              </a:spcBef>
              <a:spcAft>
                <a:spcPts val="0"/>
              </a:spcAft>
              <a:buSzPts val="1800"/>
              <a:buChar char="●"/>
            </a:pPr>
            <a:r>
              <a:rPr lang="en"/>
              <a:t>More complex service interfaces can then be built atop of microservices to implement and expose more nuanced business functions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SOA Implementations</a:t>
            </a:r>
            <a:endParaRPr/>
          </a:p>
        </p:txBody>
      </p:sp>
      <p:sp>
        <p:nvSpPr>
          <p:cNvPr id="130" name="Google Shape;130;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SOA is independent of any particular implementation technology - it is a style of software systems design</a:t>
            </a:r>
            <a:endParaRPr/>
          </a:p>
          <a:p>
            <a:pPr indent="-342900" lvl="0" marL="457200" rtl="0" algn="l">
              <a:spcBef>
                <a:spcPts val="0"/>
              </a:spcBef>
              <a:spcAft>
                <a:spcPts val="0"/>
              </a:spcAft>
              <a:buSzPts val="1800"/>
              <a:buChar char="●"/>
            </a:pPr>
            <a:r>
              <a:rPr lang="en"/>
              <a:t>That leaves a real-world enterprise implementation potentially a wide variety of technology options to choose from</a:t>
            </a:r>
            <a:endParaRPr/>
          </a:p>
          <a:p>
            <a:pPr indent="-342900" lvl="0" marL="457200" rtl="0" algn="l">
              <a:spcBef>
                <a:spcPts val="0"/>
              </a:spcBef>
              <a:spcAft>
                <a:spcPts val="0"/>
              </a:spcAft>
              <a:buSzPts val="1800"/>
              <a:buChar char="●"/>
            </a:pPr>
            <a:r>
              <a:rPr lang="en"/>
              <a:t>In practice, however, there are often many constraints on what is actually possible</a:t>
            </a:r>
            <a:endParaRPr/>
          </a:p>
          <a:p>
            <a:pPr indent="-342900" lvl="0" marL="457200" rtl="0" algn="l">
              <a:spcBef>
                <a:spcPts val="0"/>
              </a:spcBef>
              <a:spcAft>
                <a:spcPts val="0"/>
              </a:spcAft>
              <a:buSzPts val="1800"/>
              <a:buChar char="●"/>
            </a:pPr>
            <a:r>
              <a:rPr lang="en"/>
              <a:t>Implementations must consider the </a:t>
            </a:r>
            <a:r>
              <a:rPr lang="en"/>
              <a:t>available </a:t>
            </a:r>
            <a:r>
              <a:rPr lang="en"/>
              <a:t>software and skills and the network operating constraints and mandated policies</a:t>
            </a:r>
            <a:endParaRPr/>
          </a:p>
          <a:p>
            <a:pPr indent="-342900" lvl="0" marL="457200" rtl="0" algn="l">
              <a:spcBef>
                <a:spcPts val="0"/>
              </a:spcBef>
              <a:spcAft>
                <a:spcPts val="0"/>
              </a:spcAft>
              <a:buSzPts val="1800"/>
              <a:buChar char="●"/>
            </a:pPr>
            <a:r>
              <a:rPr lang="en"/>
              <a:t>Enterprise networks are very unforgiving environments to develop for, a theme that we will return to in later lectures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Technologies</a:t>
            </a:r>
            <a:endParaRPr/>
          </a:p>
        </p:txBody>
      </p:sp>
      <p:sp>
        <p:nvSpPr>
          <p:cNvPr id="136" name="Google Shape;136;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recent years, enterprises have adopted much of the web technology stack for services implementation</a:t>
            </a:r>
            <a:endParaRPr/>
          </a:p>
          <a:p>
            <a:pPr indent="-342900" lvl="0" marL="457200" rtl="0" algn="l">
              <a:spcBef>
                <a:spcPts val="0"/>
              </a:spcBef>
              <a:spcAft>
                <a:spcPts val="0"/>
              </a:spcAft>
              <a:buSzPts val="1800"/>
              <a:buChar char="●"/>
            </a:pPr>
            <a:r>
              <a:rPr lang="en"/>
              <a:t>In particular, HTTP is the favoured application-layer protocol and XML and JSON are the favoured serialisation formats</a:t>
            </a:r>
            <a:endParaRPr/>
          </a:p>
          <a:p>
            <a:pPr indent="-342900" lvl="0" marL="457200" rtl="0" algn="l">
              <a:spcBef>
                <a:spcPts val="0"/>
              </a:spcBef>
              <a:spcAft>
                <a:spcPts val="0"/>
              </a:spcAft>
              <a:buSzPts val="1800"/>
              <a:buChar char="●"/>
            </a:pPr>
            <a:r>
              <a:rPr lang="en"/>
              <a:t>As a set of industry standards with wide community support, the web stack offers cost-saving solutions to common service construction concerns</a:t>
            </a:r>
            <a:endParaRPr/>
          </a:p>
          <a:p>
            <a:pPr indent="-342900" lvl="0" marL="457200" rtl="0" algn="l">
              <a:spcBef>
                <a:spcPts val="0"/>
              </a:spcBef>
              <a:spcAft>
                <a:spcPts val="0"/>
              </a:spcAft>
              <a:buSzPts val="1800"/>
              <a:buChar char="●"/>
            </a:pPr>
            <a:r>
              <a:rPr lang="en"/>
              <a:t>However, services using web technologies need not necessarily be consumed on the web or by web clients in the traditional sense</a:t>
            </a:r>
            <a:endParaRPr/>
          </a:p>
          <a:p>
            <a:pPr indent="-342900" lvl="0" marL="457200" rtl="0" algn="l">
              <a:spcBef>
                <a:spcPts val="0"/>
              </a:spcBef>
              <a:spcAft>
                <a:spcPts val="0"/>
              </a:spcAft>
              <a:buSzPts val="1800"/>
              <a:buChar char="●"/>
            </a:pPr>
            <a:r>
              <a:rPr lang="en"/>
              <a:t>Here, the web is just a reusable toolkit of common building blocks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