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9E8A79A-7C48-4F1C-BEE4-5E753FBF59A9}" type="datetimeFigureOut">
              <a:rPr lang="ro-RO" smtClean="0"/>
              <a:t>06.05.2023</a:t>
            </a:fld>
            <a:endParaRPr lang="ro-RO"/>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ro-RO"/>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1D3C730-12C7-4F2C-8B5F-67E08087A853}" type="slidenum">
              <a:rPr lang="ro-RO" smtClean="0"/>
              <a:t>‹#›</a:t>
            </a:fld>
            <a:endParaRPr lang="ro-R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E8A79A-7C48-4F1C-BEE4-5E753FBF59A9}" type="datetimeFigureOut">
              <a:rPr lang="ro-RO" smtClean="0"/>
              <a:t>06.05.2023</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81D3C730-12C7-4F2C-8B5F-67E08087A853}"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E8A79A-7C48-4F1C-BEE4-5E753FBF59A9}" type="datetimeFigureOut">
              <a:rPr lang="ro-RO" smtClean="0"/>
              <a:t>06.05.2023</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81D3C730-12C7-4F2C-8B5F-67E08087A853}"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E8A79A-7C48-4F1C-BEE4-5E753FBF59A9}" type="datetimeFigureOut">
              <a:rPr lang="ro-RO" smtClean="0"/>
              <a:t>06.05.2023</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81D3C730-12C7-4F2C-8B5F-67E08087A853}" type="slidenum">
              <a:rPr lang="ro-RO" smtClean="0"/>
              <a:t>‹#›</a:t>
            </a:fld>
            <a:endParaRPr lang="ro-RO"/>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9E8A79A-7C48-4F1C-BEE4-5E753FBF59A9}" type="datetimeFigureOut">
              <a:rPr lang="ro-RO" smtClean="0"/>
              <a:t>06.05.2023</a:t>
            </a:fld>
            <a:endParaRPr lang="ro-RO"/>
          </a:p>
        </p:txBody>
      </p:sp>
      <p:sp>
        <p:nvSpPr>
          <p:cNvPr id="5" name="Footer Placeholder 4"/>
          <p:cNvSpPr>
            <a:spLocks noGrp="1"/>
          </p:cNvSpPr>
          <p:nvPr>
            <p:ph type="ftr" sz="quarter" idx="11"/>
          </p:nvPr>
        </p:nvSpPr>
        <p:spPr/>
        <p:txBody>
          <a:bodyPr/>
          <a:lstStyle>
            <a:extLst/>
          </a:lstStyle>
          <a:p>
            <a:endParaRPr lang="ro-RO"/>
          </a:p>
        </p:txBody>
      </p:sp>
      <p:sp>
        <p:nvSpPr>
          <p:cNvPr id="6" name="Slide Number Placeholder 5"/>
          <p:cNvSpPr>
            <a:spLocks noGrp="1"/>
          </p:cNvSpPr>
          <p:nvPr>
            <p:ph type="sldNum" sz="quarter" idx="12"/>
          </p:nvPr>
        </p:nvSpPr>
        <p:spPr/>
        <p:txBody>
          <a:bodyPr/>
          <a:lstStyle>
            <a:extLst/>
          </a:lstStyle>
          <a:p>
            <a:fld id="{81D3C730-12C7-4F2C-8B5F-67E08087A853}" type="slidenum">
              <a:rPr lang="ro-RO" smtClean="0"/>
              <a:t>‹#›</a:t>
            </a:fld>
            <a:endParaRPr lang="ro-RO"/>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E8A79A-7C48-4F1C-BEE4-5E753FBF59A9}" type="datetimeFigureOut">
              <a:rPr lang="ro-RO" smtClean="0"/>
              <a:t>06.05.2023</a:t>
            </a:fld>
            <a:endParaRPr lang="ro-RO"/>
          </a:p>
        </p:txBody>
      </p:sp>
      <p:sp>
        <p:nvSpPr>
          <p:cNvPr id="6" name="Footer Placeholder 5"/>
          <p:cNvSpPr>
            <a:spLocks noGrp="1"/>
          </p:cNvSpPr>
          <p:nvPr>
            <p:ph type="ftr" sz="quarter" idx="11"/>
          </p:nvPr>
        </p:nvSpPr>
        <p:spPr/>
        <p:txBody>
          <a:bodyPr/>
          <a:lstStyle>
            <a:extLst/>
          </a:lstStyle>
          <a:p>
            <a:endParaRPr lang="ro-RO"/>
          </a:p>
        </p:txBody>
      </p:sp>
      <p:sp>
        <p:nvSpPr>
          <p:cNvPr id="7" name="Slide Number Placeholder 6"/>
          <p:cNvSpPr>
            <a:spLocks noGrp="1"/>
          </p:cNvSpPr>
          <p:nvPr>
            <p:ph type="sldNum" sz="quarter" idx="12"/>
          </p:nvPr>
        </p:nvSpPr>
        <p:spPr/>
        <p:txBody>
          <a:bodyPr/>
          <a:lstStyle>
            <a:extLst/>
          </a:lstStyle>
          <a:p>
            <a:fld id="{81D3C730-12C7-4F2C-8B5F-67E08087A853}" type="slidenum">
              <a:rPr lang="ro-RO" smtClean="0"/>
              <a:t>‹#›</a:t>
            </a:fld>
            <a:endParaRPr lang="ro-RO"/>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E8A79A-7C48-4F1C-BEE4-5E753FBF59A9}" type="datetimeFigureOut">
              <a:rPr lang="ro-RO" smtClean="0"/>
              <a:t>06.05.2023</a:t>
            </a:fld>
            <a:endParaRPr lang="ro-RO"/>
          </a:p>
        </p:txBody>
      </p:sp>
      <p:sp>
        <p:nvSpPr>
          <p:cNvPr id="8" name="Footer Placeholder 7"/>
          <p:cNvSpPr>
            <a:spLocks noGrp="1"/>
          </p:cNvSpPr>
          <p:nvPr>
            <p:ph type="ftr" sz="quarter" idx="11"/>
          </p:nvPr>
        </p:nvSpPr>
        <p:spPr/>
        <p:txBody>
          <a:bodyPr/>
          <a:lstStyle>
            <a:extLst/>
          </a:lstStyle>
          <a:p>
            <a:endParaRPr lang="ro-RO"/>
          </a:p>
        </p:txBody>
      </p:sp>
      <p:sp>
        <p:nvSpPr>
          <p:cNvPr id="9" name="Slide Number Placeholder 8"/>
          <p:cNvSpPr>
            <a:spLocks noGrp="1"/>
          </p:cNvSpPr>
          <p:nvPr>
            <p:ph type="sldNum" sz="quarter" idx="12"/>
          </p:nvPr>
        </p:nvSpPr>
        <p:spPr/>
        <p:txBody>
          <a:bodyPr/>
          <a:lstStyle>
            <a:extLst/>
          </a:lstStyle>
          <a:p>
            <a:fld id="{81D3C730-12C7-4F2C-8B5F-67E08087A853}" type="slidenum">
              <a:rPr lang="ro-RO" smtClean="0"/>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9E8A79A-7C48-4F1C-BEE4-5E753FBF59A9}" type="datetimeFigureOut">
              <a:rPr lang="ro-RO" smtClean="0"/>
              <a:t>06.05.2023</a:t>
            </a:fld>
            <a:endParaRPr lang="ro-RO"/>
          </a:p>
        </p:txBody>
      </p:sp>
      <p:sp>
        <p:nvSpPr>
          <p:cNvPr id="4" name="Footer Placeholder 3"/>
          <p:cNvSpPr>
            <a:spLocks noGrp="1"/>
          </p:cNvSpPr>
          <p:nvPr>
            <p:ph type="ftr" sz="quarter" idx="11"/>
          </p:nvPr>
        </p:nvSpPr>
        <p:spPr/>
        <p:txBody>
          <a:bodyPr/>
          <a:lstStyle>
            <a:extLst/>
          </a:lstStyle>
          <a:p>
            <a:endParaRPr lang="ro-RO"/>
          </a:p>
        </p:txBody>
      </p:sp>
      <p:sp>
        <p:nvSpPr>
          <p:cNvPr id="5" name="Slide Number Placeholder 4"/>
          <p:cNvSpPr>
            <a:spLocks noGrp="1"/>
          </p:cNvSpPr>
          <p:nvPr>
            <p:ph type="sldNum" sz="quarter" idx="12"/>
          </p:nvPr>
        </p:nvSpPr>
        <p:spPr/>
        <p:txBody>
          <a:bodyPr/>
          <a:lstStyle>
            <a:extLst/>
          </a:lstStyle>
          <a:p>
            <a:fld id="{81D3C730-12C7-4F2C-8B5F-67E08087A853}" type="slidenum">
              <a:rPr lang="ro-RO" smtClean="0"/>
              <a:t>‹#›</a:t>
            </a:fld>
            <a:endParaRPr lang="ro-RO"/>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9E8A79A-7C48-4F1C-BEE4-5E753FBF59A9}" type="datetimeFigureOut">
              <a:rPr lang="ro-RO" smtClean="0"/>
              <a:t>06.05.2023</a:t>
            </a:fld>
            <a:endParaRPr lang="ro-RO"/>
          </a:p>
        </p:txBody>
      </p:sp>
      <p:sp>
        <p:nvSpPr>
          <p:cNvPr id="3" name="Footer Placeholder 2"/>
          <p:cNvSpPr>
            <a:spLocks noGrp="1"/>
          </p:cNvSpPr>
          <p:nvPr>
            <p:ph type="ftr" sz="quarter" idx="11"/>
          </p:nvPr>
        </p:nvSpPr>
        <p:spPr/>
        <p:txBody>
          <a:bodyPr/>
          <a:lstStyle>
            <a:extLst/>
          </a:lstStyle>
          <a:p>
            <a:endParaRPr lang="ro-RO"/>
          </a:p>
        </p:txBody>
      </p:sp>
      <p:sp>
        <p:nvSpPr>
          <p:cNvPr id="4" name="Slide Number Placeholder 3"/>
          <p:cNvSpPr>
            <a:spLocks noGrp="1"/>
          </p:cNvSpPr>
          <p:nvPr>
            <p:ph type="sldNum" sz="quarter" idx="12"/>
          </p:nvPr>
        </p:nvSpPr>
        <p:spPr/>
        <p:txBody>
          <a:bodyPr/>
          <a:lstStyle>
            <a:extLst/>
          </a:lstStyle>
          <a:p>
            <a:fld id="{81D3C730-12C7-4F2C-8B5F-67E08087A853}"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9E8A79A-7C48-4F1C-BEE4-5E753FBF59A9}" type="datetimeFigureOut">
              <a:rPr lang="ro-RO" smtClean="0"/>
              <a:t>06.05.2023</a:t>
            </a:fld>
            <a:endParaRPr lang="ro-RO"/>
          </a:p>
        </p:txBody>
      </p:sp>
      <p:sp>
        <p:nvSpPr>
          <p:cNvPr id="6" name="Footer Placeholder 5"/>
          <p:cNvSpPr>
            <a:spLocks noGrp="1"/>
          </p:cNvSpPr>
          <p:nvPr>
            <p:ph type="ftr" sz="quarter" idx="11"/>
          </p:nvPr>
        </p:nvSpPr>
        <p:spPr/>
        <p:txBody>
          <a:bodyPr/>
          <a:lstStyle>
            <a:extLst/>
          </a:lstStyle>
          <a:p>
            <a:endParaRPr lang="ro-RO"/>
          </a:p>
        </p:txBody>
      </p:sp>
      <p:sp>
        <p:nvSpPr>
          <p:cNvPr id="7" name="Slide Number Placeholder 6"/>
          <p:cNvSpPr>
            <a:spLocks noGrp="1"/>
          </p:cNvSpPr>
          <p:nvPr>
            <p:ph type="sldNum" sz="quarter" idx="12"/>
          </p:nvPr>
        </p:nvSpPr>
        <p:spPr/>
        <p:txBody>
          <a:bodyPr/>
          <a:lstStyle>
            <a:extLst/>
          </a:lstStyle>
          <a:p>
            <a:fld id="{81D3C730-12C7-4F2C-8B5F-67E08087A853}" type="slidenum">
              <a:rPr lang="ro-RO" smtClean="0"/>
              <a:t>‹#›</a:t>
            </a:fld>
            <a:endParaRPr lang="ro-R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9E8A79A-7C48-4F1C-BEE4-5E753FBF59A9}" type="datetimeFigureOut">
              <a:rPr lang="ro-RO" smtClean="0"/>
              <a:t>06.05.2023</a:t>
            </a:fld>
            <a:endParaRPr lang="ro-RO"/>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o-RO"/>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1D3C730-12C7-4F2C-8B5F-67E08087A853}" type="slidenum">
              <a:rPr lang="ro-RO" smtClean="0"/>
              <a:t>‹#›</a:t>
            </a:fld>
            <a:endParaRPr lang="ro-RO"/>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9E8A79A-7C48-4F1C-BEE4-5E753FBF59A9}" type="datetimeFigureOut">
              <a:rPr lang="ro-RO" smtClean="0"/>
              <a:t>06.05.2023</a:t>
            </a:fld>
            <a:endParaRPr lang="ro-RO"/>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o-RO"/>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1D3C730-12C7-4F2C-8B5F-67E08087A853}"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hyperlink" Target="https://www.pbinfo.ro/" TargetMode="External"/><Relationship Id="rId2" Type="http://schemas.openxmlformats.org/officeDocument/2006/relationships/hyperlink" Target="https://codeberryschool.com/blog/ro/programare-c-pentru-incepatori/" TargetMode="External"/><Relationship Id="rId1" Type="http://schemas.openxmlformats.org/officeDocument/2006/relationships/slideLayout" Target="../slideLayouts/slideLayout2.xml"/><Relationship Id="rId4" Type="http://schemas.openxmlformats.org/officeDocument/2006/relationships/hyperlink" Target="https://www.geeksforgeeks.or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Autofit/>
          </a:bodyPr>
          <a:lstStyle/>
          <a:p>
            <a:pPr algn="ctr"/>
            <a:r>
              <a:rPr lang="ro-RO" sz="3600" dirty="0">
                <a:latin typeface="Times New Roman" pitchFamily="18" charset="0"/>
                <a:cs typeface="Times New Roman" pitchFamily="18" charset="0"/>
              </a:rPr>
              <a:t>PROIECT PENTRU OBȚINEREA</a:t>
            </a:r>
            <a:br>
              <a:rPr lang="ro-RO" sz="3600" dirty="0">
                <a:latin typeface="Times New Roman" pitchFamily="18" charset="0"/>
                <a:cs typeface="Times New Roman" pitchFamily="18" charset="0"/>
              </a:rPr>
            </a:br>
            <a:r>
              <a:rPr lang="ro-RO" sz="3600" dirty="0">
                <a:latin typeface="Times New Roman" pitchFamily="18" charset="0"/>
                <a:cs typeface="Times New Roman" pitchFamily="18" charset="0"/>
              </a:rPr>
              <a:t>ATESTATULUI PROFESIONAL</a:t>
            </a:r>
            <a:br>
              <a:rPr lang="ro-RO" sz="3600" dirty="0">
                <a:latin typeface="Times New Roman" pitchFamily="18" charset="0"/>
                <a:cs typeface="Times New Roman" pitchFamily="18" charset="0"/>
              </a:rPr>
            </a:br>
            <a:r>
              <a:rPr lang="ro-RO" sz="3600" dirty="0">
                <a:latin typeface="Times New Roman" pitchFamily="18" charset="0"/>
                <a:cs typeface="Times New Roman" pitchFamily="18" charset="0"/>
              </a:rPr>
              <a:t>INFORMATICĂ</a:t>
            </a:r>
            <a:br>
              <a:rPr lang="ro-RO" sz="3600" dirty="0">
                <a:latin typeface="Times New Roman" pitchFamily="18" charset="0"/>
                <a:cs typeface="Times New Roman" pitchFamily="18" charset="0"/>
              </a:rPr>
            </a:br>
            <a:endParaRPr lang="ro-RO" sz="3600" dirty="0">
              <a:latin typeface="Times New Roman" pitchFamily="18" charset="0"/>
              <a:cs typeface="Times New Roman" pitchFamily="18" charset="0"/>
            </a:endParaRPr>
          </a:p>
        </p:txBody>
      </p:sp>
      <p:sp>
        <p:nvSpPr>
          <p:cNvPr id="3" name="Subtitle 2"/>
          <p:cNvSpPr>
            <a:spLocks noGrp="1"/>
          </p:cNvSpPr>
          <p:nvPr>
            <p:ph type="subTitle" idx="1"/>
          </p:nvPr>
        </p:nvSpPr>
        <p:spPr>
          <a:xfrm>
            <a:off x="1314450" y="3810000"/>
            <a:ext cx="6400800" cy="1752600"/>
          </a:xfrm>
        </p:spPr>
        <p:txBody>
          <a:bodyPr/>
          <a:lstStyle/>
          <a:p>
            <a:pPr algn="ctr">
              <a:lnSpc>
                <a:spcPct val="115000"/>
              </a:lnSpc>
              <a:spcBef>
                <a:spcPts val="0"/>
              </a:spcBef>
              <a:spcAft>
                <a:spcPts val="1000"/>
              </a:spcAft>
            </a:pPr>
            <a:r>
              <a:rPr lang="ro-RO" dirty="0" smtClean="0">
                <a:solidFill>
                  <a:schemeClr val="tx1"/>
                </a:solidFill>
                <a:effectLst/>
                <a:latin typeface="Times New Roman"/>
                <a:ea typeface="Times New Roman"/>
                <a:cs typeface="Times New Roman"/>
              </a:rPr>
              <a:t>“ŞCOALA</a:t>
            </a:r>
            <a:r>
              <a:rPr lang="en-US" dirty="0" smtClean="0">
                <a:solidFill>
                  <a:schemeClr val="tx1"/>
                </a:solidFill>
                <a:effectLst/>
                <a:latin typeface="Times New Roman"/>
                <a:ea typeface="Times New Roman"/>
                <a:cs typeface="Times New Roman"/>
              </a:rPr>
              <a:t> </a:t>
            </a:r>
            <a:r>
              <a:rPr lang="ro-RO" dirty="0" smtClean="0">
                <a:solidFill>
                  <a:schemeClr val="tx1"/>
                </a:solidFill>
                <a:effectLst/>
                <a:latin typeface="Times New Roman"/>
                <a:ea typeface="Times New Roman"/>
                <a:cs typeface="Times New Roman"/>
              </a:rPr>
              <a:t>AUTO”</a:t>
            </a:r>
            <a:endParaRPr lang="ro-RO" sz="1600" dirty="0">
              <a:solidFill>
                <a:schemeClr val="tx1"/>
              </a:solidFill>
              <a:ea typeface="Times New Roman"/>
              <a:cs typeface="Times New Roman"/>
            </a:endParaRPr>
          </a:p>
          <a:p>
            <a:endParaRPr lang="ro-RO" dirty="0">
              <a:solidFill>
                <a:schemeClr val="tx1"/>
              </a:solidFill>
            </a:endParaRPr>
          </a:p>
        </p:txBody>
      </p:sp>
      <p:pic>
        <p:nvPicPr>
          <p:cNvPr id="4" name="Picture 3"/>
          <p:cNvPicPr/>
          <p:nvPr/>
        </p:nvPicPr>
        <p:blipFill>
          <a:blip r:embed="rId2">
            <a:clrChange>
              <a:clrFrom>
                <a:srgbClr val="FFFFFF"/>
              </a:clrFrom>
              <a:clrTo>
                <a:srgbClr val="FFFFFF">
                  <a:alpha val="0"/>
                </a:srgbClr>
              </a:clrTo>
            </a:clrChange>
          </a:blip>
          <a:srcRect/>
          <a:stretch>
            <a:fillRect/>
          </a:stretch>
        </p:blipFill>
        <p:spPr bwMode="auto">
          <a:xfrm>
            <a:off x="533400" y="381000"/>
            <a:ext cx="1562100" cy="523875"/>
          </a:xfrm>
          <a:prstGeom prst="rect">
            <a:avLst/>
          </a:prstGeom>
          <a:noFill/>
          <a:ln w="9525">
            <a:noFill/>
            <a:miter lim="800000"/>
            <a:headEnd/>
            <a:tailEnd/>
          </a:ln>
        </p:spPr>
      </p:pic>
      <p:pic>
        <p:nvPicPr>
          <p:cNvPr id="5" name="Picture 4" descr="04 i albastru pe alb"/>
          <p:cNvPicPr/>
          <p:nvPr/>
        </p:nvPicPr>
        <p:blipFill>
          <a:blip r:embed="rId3" cstate="print">
            <a:clrChange>
              <a:clrFrom>
                <a:srgbClr val="FFFFFF"/>
              </a:clrFrom>
              <a:clrTo>
                <a:srgbClr val="FFFFFF">
                  <a:alpha val="0"/>
                </a:srgbClr>
              </a:clrTo>
            </a:clrChange>
          </a:blip>
          <a:srcRect/>
          <a:stretch>
            <a:fillRect/>
          </a:stretch>
        </p:blipFill>
        <p:spPr bwMode="auto">
          <a:xfrm>
            <a:off x="2104464" y="345141"/>
            <a:ext cx="523875" cy="523875"/>
          </a:xfrm>
          <a:prstGeom prst="rect">
            <a:avLst/>
          </a:prstGeom>
          <a:noFill/>
          <a:ln w="9525">
            <a:noFill/>
            <a:miter lim="800000"/>
            <a:headEnd/>
            <a:tailEnd/>
          </a:ln>
        </p:spPr>
      </p:pic>
      <p:sp>
        <p:nvSpPr>
          <p:cNvPr id="6" name="TextBox 5"/>
          <p:cNvSpPr txBox="1"/>
          <p:nvPr/>
        </p:nvSpPr>
        <p:spPr>
          <a:xfrm>
            <a:off x="723900" y="5791200"/>
            <a:ext cx="2743200" cy="646331"/>
          </a:xfrm>
          <a:prstGeom prst="rect">
            <a:avLst/>
          </a:prstGeom>
          <a:noFill/>
        </p:spPr>
        <p:txBody>
          <a:bodyPr wrap="square" rtlCol="0">
            <a:spAutoFit/>
          </a:bodyPr>
          <a:lstStyle/>
          <a:p>
            <a:r>
              <a:rPr lang="ro-RO" dirty="0"/>
              <a:t>PROFESOR ÎNDRUMĂTOR</a:t>
            </a:r>
            <a:r>
              <a:rPr lang="ro-RO" dirty="0" smtClean="0"/>
              <a:t>:</a:t>
            </a:r>
            <a:endParaRPr lang="en-US" dirty="0" smtClean="0"/>
          </a:p>
          <a:p>
            <a:r>
              <a:rPr lang="ro-RO" dirty="0"/>
              <a:t>Prof. Kalmar Violeta</a:t>
            </a:r>
          </a:p>
        </p:txBody>
      </p:sp>
      <p:sp>
        <p:nvSpPr>
          <p:cNvPr id="7" name="TextBox 6"/>
          <p:cNvSpPr txBox="1"/>
          <p:nvPr/>
        </p:nvSpPr>
        <p:spPr>
          <a:xfrm>
            <a:off x="6858000" y="5657671"/>
            <a:ext cx="2133600" cy="1200329"/>
          </a:xfrm>
          <a:prstGeom prst="rect">
            <a:avLst/>
          </a:prstGeom>
          <a:noFill/>
        </p:spPr>
        <p:txBody>
          <a:bodyPr wrap="square" rtlCol="0">
            <a:spAutoFit/>
          </a:bodyPr>
          <a:lstStyle/>
          <a:p>
            <a:r>
              <a:rPr lang="ro-RO" dirty="0"/>
              <a:t>ELEV</a:t>
            </a:r>
            <a:r>
              <a:rPr lang="ro-RO" dirty="0" smtClean="0"/>
              <a:t>:</a:t>
            </a:r>
            <a:endParaRPr lang="en-US" dirty="0" smtClean="0"/>
          </a:p>
          <a:p>
            <a:r>
              <a:rPr lang="ro-RO" dirty="0"/>
              <a:t>Pop Paul </a:t>
            </a:r>
            <a:r>
              <a:rPr lang="ro-RO" dirty="0" smtClean="0"/>
              <a:t>Daniel</a:t>
            </a:r>
            <a:endParaRPr lang="en-US" dirty="0" smtClean="0"/>
          </a:p>
          <a:p>
            <a:r>
              <a:rPr lang="ro-RO" dirty="0"/>
              <a:t>Clasa a XII-a D</a:t>
            </a:r>
          </a:p>
          <a:p>
            <a:endParaRPr lang="ro-RO" dirty="0"/>
          </a:p>
        </p:txBody>
      </p:sp>
      <p:pic>
        <p:nvPicPr>
          <p:cNvPr id="8" name="Picture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67712" y="254952"/>
            <a:ext cx="775970" cy="77597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2411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33400"/>
            <a:ext cx="7391400" cy="1323439"/>
          </a:xfrm>
          <a:prstGeom prst="rect">
            <a:avLst/>
          </a:prstGeom>
          <a:noFill/>
        </p:spPr>
        <p:txBody>
          <a:bodyPr wrap="square" rtlCol="0">
            <a:spAutoFit/>
          </a:bodyPr>
          <a:lstStyle/>
          <a:p>
            <a:r>
              <a:rPr lang="en-US" sz="1600" dirty="0" smtClean="0">
                <a:latin typeface="Times New Roman" pitchFamily="18" charset="0"/>
                <a:cs typeface="Times New Roman" pitchFamily="18" charset="0"/>
              </a:rPr>
              <a:t>	</a:t>
            </a:r>
            <a:r>
              <a:rPr lang="ro-RO" sz="1600" dirty="0" smtClean="0">
                <a:latin typeface="Times New Roman" pitchFamily="18" charset="0"/>
                <a:cs typeface="Times New Roman" pitchFamily="18" charset="0"/>
              </a:rPr>
              <a:t>Lista </a:t>
            </a:r>
            <a:r>
              <a:rPr lang="ro-RO" sz="1600" dirty="0">
                <a:latin typeface="Times New Roman" pitchFamily="18" charset="0"/>
                <a:cs typeface="Times New Roman" pitchFamily="18" charset="0"/>
              </a:rPr>
              <a:t>persoanelor pregătite pentru oraș va fi din nou ordonată in funcție de ordinea înscrierii inițiale. Apoi, după susținerea probei practice , participanții care au fost admiși vor avea pe coloana 3 în lista finala valoarea 1 și în caz contrar valoarea 0. Totodată, la final se va afișa procentul de promovabilitate al celor care au dat prima probă și apoi orașul.</a:t>
            </a: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13178" t="32288" r="5316" b="31289"/>
          <a:stretch/>
        </p:blipFill>
        <p:spPr bwMode="auto">
          <a:xfrm>
            <a:off x="2362200" y="1752600"/>
            <a:ext cx="4905375" cy="2137410"/>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762000" y="4835097"/>
            <a:ext cx="3390900" cy="584775"/>
          </a:xfrm>
          <a:prstGeom prst="rect">
            <a:avLst/>
          </a:prstGeom>
          <a:noFill/>
        </p:spPr>
        <p:txBody>
          <a:bodyPr wrap="square" rtlCol="0">
            <a:spAutoFit/>
          </a:bodyPr>
          <a:lstStyle/>
          <a:p>
            <a:r>
              <a:rPr lang="ro-RO" sz="1600" dirty="0">
                <a:latin typeface="Times New Roman" pitchFamily="18" charset="0"/>
                <a:cs typeface="Times New Roman" pitchFamily="18" charset="0"/>
              </a:rPr>
              <a:t>Afișările listelor au fost realizate cu ajutorul urmatorului subprogram:</a:t>
            </a:r>
          </a:p>
        </p:txBody>
      </p:sp>
      <p:pic>
        <p:nvPicPr>
          <p:cNvPr id="7" name="Picture 6"/>
          <p:cNvPicPr/>
          <p:nvPr/>
        </p:nvPicPr>
        <p:blipFill rotWithShape="1">
          <a:blip r:embed="rId3" cstate="print">
            <a:extLst>
              <a:ext uri="{28A0092B-C50C-407E-A947-70E740481C1C}">
                <a14:useLocalDpi xmlns:a14="http://schemas.microsoft.com/office/drawing/2010/main" val="0"/>
              </a:ext>
            </a:extLst>
          </a:blip>
          <a:srcRect r="15615" b="30305"/>
          <a:stretch/>
        </p:blipFill>
        <p:spPr bwMode="auto">
          <a:xfrm>
            <a:off x="4152900" y="3857272"/>
            <a:ext cx="4305300" cy="26959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8139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457200"/>
            <a:ext cx="7391400" cy="830997"/>
          </a:xfrm>
          <a:prstGeom prst="rect">
            <a:avLst/>
          </a:prstGeom>
          <a:noFill/>
        </p:spPr>
        <p:txBody>
          <a:bodyPr wrap="square" rtlCol="0">
            <a:spAutoFit/>
          </a:bodyPr>
          <a:lstStyle/>
          <a:p>
            <a:r>
              <a:rPr lang="ro-RO" sz="1600" dirty="0">
                <a:latin typeface="Times New Roman" pitchFamily="18" charset="0"/>
                <a:cs typeface="Times New Roman" pitchFamily="18" charset="0"/>
              </a:rPr>
              <a:t>	Pentru citirea și afisarea datelor au fost folosite doua fișiere:”permis.in” , respectiv „permis.out”.</a:t>
            </a:r>
          </a:p>
          <a:p>
            <a:endParaRPr lang="ro-RO" sz="1600" dirty="0">
              <a:latin typeface="Times New Roman" pitchFamily="18" charset="0"/>
              <a:cs typeface="Times New Roman" pitchFamily="18" charset="0"/>
            </a:endParaRPr>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l="-1" r="65677" b="30442"/>
          <a:stretch/>
        </p:blipFill>
        <p:spPr bwMode="auto">
          <a:xfrm>
            <a:off x="228601" y="1143000"/>
            <a:ext cx="3962400" cy="2667000"/>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cstate="print">
            <a:extLst>
              <a:ext uri="{28A0092B-C50C-407E-A947-70E740481C1C}">
                <a14:useLocalDpi xmlns:a14="http://schemas.microsoft.com/office/drawing/2010/main" val="0"/>
              </a:ext>
            </a:extLst>
          </a:blip>
          <a:srcRect l="12914" t="13148" r="24917" b="28139"/>
          <a:stretch/>
        </p:blipFill>
        <p:spPr bwMode="auto">
          <a:xfrm>
            <a:off x="4191000" y="2819400"/>
            <a:ext cx="4724399" cy="3886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077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7894" y="76200"/>
            <a:ext cx="8229600" cy="1143000"/>
          </a:xfrm>
        </p:spPr>
        <p:txBody>
          <a:bodyPr>
            <a:noAutofit/>
          </a:bodyPr>
          <a:lstStyle/>
          <a:p>
            <a:pPr lvl="0" algn="ctr"/>
            <a:r>
              <a:rPr lang="en-US" sz="4000" dirty="0" smtClean="0">
                <a:effectLst/>
                <a:latin typeface="Times New Roman" pitchFamily="18" charset="0"/>
                <a:cs typeface="Times New Roman" pitchFamily="18" charset="0"/>
              </a:rPr>
              <a:t>3. </a:t>
            </a:r>
            <a:r>
              <a:rPr lang="ro-RO" sz="4000" dirty="0" smtClean="0">
                <a:effectLst/>
                <a:latin typeface="Times New Roman" pitchFamily="18" charset="0"/>
                <a:cs typeface="Times New Roman" pitchFamily="18" charset="0"/>
              </a:rPr>
              <a:t>Cod </a:t>
            </a:r>
            <a:r>
              <a:rPr lang="ro-RO" sz="4000" dirty="0">
                <a:effectLst/>
                <a:latin typeface="Times New Roman" pitchFamily="18" charset="0"/>
                <a:cs typeface="Times New Roman" pitchFamily="18" charset="0"/>
              </a:rPr>
              <a:t>sursă</a:t>
            </a:r>
            <a:br>
              <a:rPr lang="ro-RO" sz="4000" dirty="0">
                <a:effectLst/>
                <a:latin typeface="Times New Roman" pitchFamily="18" charset="0"/>
                <a:cs typeface="Times New Roman" pitchFamily="18" charset="0"/>
              </a:rPr>
            </a:br>
            <a:endParaRPr lang="ro-RO" sz="4000" dirty="0">
              <a:latin typeface="Times New Roman" pitchFamily="18" charset="0"/>
              <a:cs typeface="Times New Roman" pitchFamily="18" charset="0"/>
            </a:endParaRPr>
          </a:p>
        </p:txBody>
      </p:sp>
      <p:sp>
        <p:nvSpPr>
          <p:cNvPr id="4" name="TextBox 3"/>
          <p:cNvSpPr txBox="1"/>
          <p:nvPr/>
        </p:nvSpPr>
        <p:spPr>
          <a:xfrm>
            <a:off x="407894" y="948690"/>
            <a:ext cx="7543800" cy="5909310"/>
          </a:xfrm>
          <a:prstGeom prst="rect">
            <a:avLst/>
          </a:prstGeom>
          <a:noFill/>
        </p:spPr>
        <p:txBody>
          <a:bodyPr wrap="square" rtlCol="0">
            <a:spAutoFit/>
          </a:bodyPr>
          <a:lstStyle/>
          <a:p>
            <a:r>
              <a:rPr lang="ro-RO" sz="1400" dirty="0">
                <a:latin typeface="Times New Roman" pitchFamily="18" charset="0"/>
                <a:cs typeface="Times New Roman" pitchFamily="18" charset="0"/>
              </a:rPr>
              <a:t>#include&lt;bits/stdc++.h&gt;</a:t>
            </a:r>
          </a:p>
          <a:p>
            <a:r>
              <a:rPr lang="ro-RO" sz="1400" dirty="0">
                <a:latin typeface="Times New Roman" pitchFamily="18" charset="0"/>
                <a:cs typeface="Times New Roman" pitchFamily="18" charset="0"/>
              </a:rPr>
              <a:t>using namespace std;</a:t>
            </a:r>
          </a:p>
          <a:p>
            <a:r>
              <a:rPr lang="ro-RO" sz="1400" dirty="0">
                <a:latin typeface="Times New Roman" pitchFamily="18" charset="0"/>
                <a:cs typeface="Times New Roman" pitchFamily="18" charset="0"/>
              </a:rPr>
              <a:t>ifstream f("permis.in");</a:t>
            </a:r>
          </a:p>
          <a:p>
            <a:r>
              <a:rPr lang="ro-RO" sz="1400" dirty="0">
                <a:latin typeface="Times New Roman" pitchFamily="18" charset="0"/>
                <a:cs typeface="Times New Roman" pitchFamily="18" charset="0"/>
              </a:rPr>
              <a:t>ofstream g("permis.out");</a:t>
            </a:r>
          </a:p>
          <a:p>
            <a:r>
              <a:rPr lang="ro-RO" sz="1400" dirty="0">
                <a:latin typeface="Times New Roman" pitchFamily="18" charset="0"/>
                <a:cs typeface="Times New Roman" pitchFamily="18" charset="0"/>
              </a:rPr>
              <a:t>void citire(int a[51][51],int &amp;n,int &amp;m)</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int i,j;</a:t>
            </a:r>
          </a:p>
          <a:p>
            <a:r>
              <a:rPr lang="ro-RO" sz="1400" dirty="0">
                <a:latin typeface="Times New Roman" pitchFamily="18" charset="0"/>
                <a:cs typeface="Times New Roman" pitchFamily="18" charset="0"/>
              </a:rPr>
              <a:t>    f&gt;&gt;n&gt;&gt;m;</a:t>
            </a:r>
          </a:p>
          <a:p>
            <a:r>
              <a:rPr lang="ro-RO" sz="1400" dirty="0">
                <a:latin typeface="Times New Roman" pitchFamily="18" charset="0"/>
                <a:cs typeface="Times New Roman" pitchFamily="18" charset="0"/>
              </a:rPr>
              <a:t>    for(i=0; i&lt;n; i++)</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for(j=0; j&lt;m; j++)</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f&gt;&gt;a[i][j];</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void afisare(int a[51][51],int n,int m)</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int i,j;</a:t>
            </a:r>
          </a:p>
          <a:p>
            <a:r>
              <a:rPr lang="ro-RO" sz="1400" dirty="0">
                <a:latin typeface="Times New Roman" pitchFamily="18" charset="0"/>
                <a:cs typeface="Times New Roman" pitchFamily="18" charset="0"/>
              </a:rPr>
              <a:t>    for(i=0; i&lt;n; i++)</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for(j=0; j&lt;m; j++)</a:t>
            </a:r>
          </a:p>
          <a:p>
            <a:r>
              <a:rPr lang="ro-RO" sz="1400" dirty="0">
                <a:latin typeface="Times New Roman" pitchFamily="18" charset="0"/>
                <a:cs typeface="Times New Roman" pitchFamily="18" charset="0"/>
              </a:rPr>
              <a:t>            g&lt;&lt;a[i][j]&lt;&lt;' ';</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a:t>
            </a:r>
          </a:p>
          <a:p>
            <a:endParaRPr lang="ro-RO" sz="1400" dirty="0">
              <a:latin typeface="Times New Roman" pitchFamily="18" charset="0"/>
              <a:cs typeface="Times New Roman" pitchFamily="18" charset="0"/>
            </a:endParaRPr>
          </a:p>
        </p:txBody>
      </p:sp>
      <p:sp>
        <p:nvSpPr>
          <p:cNvPr id="5" name="TextBox 4"/>
          <p:cNvSpPr txBox="1"/>
          <p:nvPr/>
        </p:nvSpPr>
        <p:spPr>
          <a:xfrm>
            <a:off x="4800600" y="815788"/>
            <a:ext cx="3455894" cy="6340197"/>
          </a:xfrm>
          <a:prstGeom prst="rect">
            <a:avLst/>
          </a:prstGeom>
          <a:noFill/>
        </p:spPr>
        <p:txBody>
          <a:bodyPr wrap="square" rtlCol="0">
            <a:spAutoFit/>
          </a:bodyPr>
          <a:lstStyle/>
          <a:p>
            <a:r>
              <a:rPr lang="ro-RO" sz="1400" dirty="0">
                <a:latin typeface="Times New Roman" pitchFamily="18" charset="0"/>
                <a:cs typeface="Times New Roman" pitchFamily="18" charset="0"/>
              </a:rPr>
              <a:t>int verifscresc(int a[51][51], int n)</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for(int i=1; i&lt;=n; i++)</a:t>
            </a:r>
          </a:p>
          <a:p>
            <a:r>
              <a:rPr lang="ro-RO" sz="1400" dirty="0">
                <a:latin typeface="Times New Roman" pitchFamily="18" charset="0"/>
                <a:cs typeface="Times New Roman" pitchFamily="18" charset="0"/>
              </a:rPr>
              <a:t>        if(a[i-1][0]&gt;=a[i][0])</a:t>
            </a:r>
          </a:p>
          <a:p>
            <a:r>
              <a:rPr lang="ro-RO" sz="1400" dirty="0">
                <a:latin typeface="Times New Roman" pitchFamily="18" charset="0"/>
                <a:cs typeface="Times New Roman" pitchFamily="18" charset="0"/>
              </a:rPr>
              <a:t>            return 0;</a:t>
            </a:r>
          </a:p>
          <a:p>
            <a:r>
              <a:rPr lang="ro-RO" sz="1400" dirty="0">
                <a:latin typeface="Times New Roman" pitchFamily="18" charset="0"/>
                <a:cs typeface="Times New Roman" pitchFamily="18" charset="0"/>
              </a:rPr>
              <a:t>        else</a:t>
            </a:r>
          </a:p>
          <a:p>
            <a:r>
              <a:rPr lang="ro-RO" sz="1400" dirty="0">
                <a:latin typeface="Times New Roman" pitchFamily="18" charset="0"/>
                <a:cs typeface="Times New Roman" pitchFamily="18" charset="0"/>
              </a:rPr>
              <a:t>            return 1;</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void swp(int a[51][51],int l1,int l2,int m)</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int aux=0;</a:t>
            </a:r>
          </a:p>
          <a:p>
            <a:r>
              <a:rPr lang="ro-RO" sz="1400" dirty="0">
                <a:latin typeface="Times New Roman" pitchFamily="18" charset="0"/>
                <a:cs typeface="Times New Roman" pitchFamily="18" charset="0"/>
              </a:rPr>
              <a:t>    for(int i=0; i&lt;m; i++)</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aux=a[l1][i];</a:t>
            </a:r>
          </a:p>
          <a:p>
            <a:r>
              <a:rPr lang="ro-RO" sz="1400" dirty="0">
                <a:latin typeface="Times New Roman" pitchFamily="18" charset="0"/>
                <a:cs typeface="Times New Roman" pitchFamily="18" charset="0"/>
              </a:rPr>
              <a:t>        a[l1][i]=a[l2][i];</a:t>
            </a:r>
          </a:p>
          <a:p>
            <a:r>
              <a:rPr lang="ro-RO" sz="1400" dirty="0">
                <a:latin typeface="Times New Roman" pitchFamily="18" charset="0"/>
                <a:cs typeface="Times New Roman" pitchFamily="18" charset="0"/>
              </a:rPr>
              <a:t>        a[l2][i]=aux;;</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void sortare(int a[51][51],int n,int m)</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for(int i=0; i&lt;n; i++)</a:t>
            </a:r>
          </a:p>
          <a:p>
            <a:r>
              <a:rPr lang="ro-RO" sz="1400" dirty="0">
                <a:latin typeface="Times New Roman" pitchFamily="18" charset="0"/>
                <a:cs typeface="Times New Roman" pitchFamily="18" charset="0"/>
              </a:rPr>
              <a:t>        for(int j=i+1; j&lt;n; j++)</a:t>
            </a:r>
          </a:p>
          <a:p>
            <a:r>
              <a:rPr lang="ro-RO" sz="1400" dirty="0">
                <a:latin typeface="Times New Roman" pitchFamily="18" charset="0"/>
                <a:cs typeface="Times New Roman" pitchFamily="18" charset="0"/>
              </a:rPr>
              <a:t>            if(a[i][0]&gt;a[j][0])</a:t>
            </a:r>
          </a:p>
          <a:p>
            <a:r>
              <a:rPr lang="ro-RO" sz="1400" dirty="0">
                <a:latin typeface="Times New Roman" pitchFamily="18" charset="0"/>
                <a:cs typeface="Times New Roman" pitchFamily="18" charset="0"/>
              </a:rPr>
              <a:t>                swp(a,i,j,m);</a:t>
            </a:r>
          </a:p>
          <a:p>
            <a:r>
              <a:rPr lang="ro-RO" sz="1400" dirty="0">
                <a:latin typeface="Times New Roman" pitchFamily="18" charset="0"/>
                <a:cs typeface="Times New Roman" pitchFamily="18" charset="0"/>
              </a:rPr>
              <a:t>}</a:t>
            </a:r>
          </a:p>
          <a:p>
            <a:endParaRPr lang="ro-RO" sz="1400" dirty="0">
              <a:latin typeface="Times New Roman" pitchFamily="18" charset="0"/>
              <a:cs typeface="Times New Roman" pitchFamily="18" charset="0"/>
            </a:endParaRPr>
          </a:p>
        </p:txBody>
      </p:sp>
    </p:spTree>
    <p:extLst>
      <p:ext uri="{BB962C8B-B14F-4D97-AF65-F5344CB8AC3E}">
        <p14:creationId xmlns:p14="http://schemas.microsoft.com/office/powerpoint/2010/main" val="1413446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52400"/>
            <a:ext cx="7772400" cy="6555641"/>
          </a:xfrm>
          <a:prstGeom prst="rect">
            <a:avLst/>
          </a:prstGeom>
          <a:noFill/>
        </p:spPr>
        <p:txBody>
          <a:bodyPr wrap="square" rtlCol="0">
            <a:spAutoFit/>
          </a:bodyPr>
          <a:lstStyle/>
          <a:p>
            <a:r>
              <a:rPr lang="ro-RO" sz="1400" dirty="0">
                <a:latin typeface="Times New Roman" pitchFamily="18" charset="0"/>
                <a:cs typeface="Times New Roman" pitchFamily="18" charset="0"/>
              </a:rPr>
              <a:t>int  pregatire_oras(int b[51][51],int n,int m)</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int i,j,k=0;</a:t>
            </a:r>
          </a:p>
          <a:p>
            <a:r>
              <a:rPr lang="ro-RO" sz="1400" dirty="0">
                <a:latin typeface="Times New Roman" pitchFamily="18" charset="0"/>
                <a:cs typeface="Times New Roman" pitchFamily="18" charset="0"/>
              </a:rPr>
              <a:t>    for(i=0; i&lt;n; i++)</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if(b[i][1]==1)</a:t>
            </a:r>
          </a:p>
          <a:p>
            <a:r>
              <a:rPr lang="ro-RO" sz="1400" dirty="0">
                <a:latin typeface="Times New Roman" pitchFamily="18" charset="0"/>
                <a:cs typeface="Times New Roman" pitchFamily="18" charset="0"/>
              </a:rPr>
              <a:t>            k++;</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return k;</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void stergere_respinsi_teorie(int b[51][51],int &amp;n,int &amp;m)</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int k=0;</a:t>
            </a:r>
          </a:p>
          <a:p>
            <a:r>
              <a:rPr lang="ro-RO" sz="1400" dirty="0">
                <a:latin typeface="Times New Roman" pitchFamily="18" charset="0"/>
                <a:cs typeface="Times New Roman" pitchFamily="18" charset="0"/>
              </a:rPr>
              <a:t>    for(int i=0; i&lt;n; i++)</a:t>
            </a:r>
          </a:p>
          <a:p>
            <a:r>
              <a:rPr lang="ro-RO" sz="1400" dirty="0">
                <a:latin typeface="Times New Roman" pitchFamily="18" charset="0"/>
                <a:cs typeface="Times New Roman" pitchFamily="18" charset="0"/>
              </a:rPr>
              <a:t>        for(int j=0; j&lt;m; j++)</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if(b[i][1]==0)</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for(int k = i; k&lt; n - 1; k++)</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for(int j = 0; j &lt; m; j++)</a:t>
            </a:r>
          </a:p>
          <a:p>
            <a:r>
              <a:rPr lang="ro-RO" sz="1400" dirty="0">
                <a:latin typeface="Times New Roman" pitchFamily="18" charset="0"/>
                <a:cs typeface="Times New Roman" pitchFamily="18" charset="0"/>
              </a:rPr>
              <a:t>                        b[k][j] =b[k + 1][j];</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n--;</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a:t>
            </a:r>
          </a:p>
          <a:p>
            <a:endParaRPr lang="ro-RO" sz="1400" dirty="0">
              <a:latin typeface="Times New Roman" pitchFamily="18" charset="0"/>
              <a:cs typeface="Times New Roman" pitchFamily="18" charset="0"/>
            </a:endParaRPr>
          </a:p>
        </p:txBody>
      </p:sp>
    </p:spTree>
    <p:extLst>
      <p:ext uri="{BB962C8B-B14F-4D97-AF65-F5344CB8AC3E}">
        <p14:creationId xmlns:p14="http://schemas.microsoft.com/office/powerpoint/2010/main" val="176548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3000" y="533400"/>
            <a:ext cx="7162800" cy="5262979"/>
          </a:xfrm>
          <a:prstGeom prst="rect">
            <a:avLst/>
          </a:prstGeom>
          <a:noFill/>
        </p:spPr>
        <p:txBody>
          <a:bodyPr wrap="square" rtlCol="0">
            <a:spAutoFit/>
          </a:bodyPr>
          <a:lstStyle/>
          <a:p>
            <a:r>
              <a:rPr lang="ro-RO" sz="1400" dirty="0">
                <a:latin typeface="Times New Roman" pitchFamily="18" charset="0"/>
                <a:cs typeface="Times New Roman" pitchFamily="18" charset="0"/>
              </a:rPr>
              <a:t>int main()</a:t>
            </a:r>
          </a:p>
          <a:p>
            <a:r>
              <a:rPr lang="ro-RO" sz="1400" dirty="0">
                <a:latin typeface="Times New Roman" pitchFamily="18" charset="0"/>
                <a:cs typeface="Times New Roman" pitchFamily="18" charset="0"/>
              </a:rPr>
              <a:t>{</a:t>
            </a:r>
          </a:p>
          <a:p>
            <a:r>
              <a:rPr lang="ro-RO" sz="1400" dirty="0">
                <a:latin typeface="Times New Roman" pitchFamily="18" charset="0"/>
                <a:cs typeface="Times New Roman" pitchFamily="18" charset="0"/>
              </a:rPr>
              <a:t>    int n,m,o,p,a[51][51],b[51][51],i,j,k,c,x,y,z[51][51],x1=0;</a:t>
            </a:r>
          </a:p>
          <a:p>
            <a:r>
              <a:rPr lang="ro-RO" sz="1400" dirty="0">
                <a:latin typeface="Times New Roman" pitchFamily="18" charset="0"/>
                <a:cs typeface="Times New Roman" pitchFamily="18" charset="0"/>
              </a:rPr>
              <a:t>    citire(a,n,m);</a:t>
            </a:r>
          </a:p>
          <a:p>
            <a:r>
              <a:rPr lang="ro-RO" sz="1400" dirty="0">
                <a:latin typeface="Times New Roman" pitchFamily="18" charset="0"/>
                <a:cs typeface="Times New Roman" pitchFamily="18" charset="0"/>
              </a:rPr>
              <a:t>    x=n;</a:t>
            </a:r>
          </a:p>
          <a:p>
            <a:r>
              <a:rPr lang="ro-RO" sz="1400" dirty="0">
                <a:latin typeface="Times New Roman" pitchFamily="18" charset="0"/>
                <a:cs typeface="Times New Roman" pitchFamily="18" charset="0"/>
              </a:rPr>
              <a:t>    y=m;</a:t>
            </a:r>
          </a:p>
          <a:p>
            <a:r>
              <a:rPr lang="ro-RO" sz="1400" dirty="0">
                <a:latin typeface="Times New Roman" pitchFamily="18" charset="0"/>
                <a:cs typeface="Times New Roman" pitchFamily="18" charset="0"/>
              </a:rPr>
              <a:t>    g&lt;&lt;"Formatul initial al tabelului de persoane inscrise este:";</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afisare(a,n,m);</a:t>
            </a:r>
          </a:p>
          <a:p>
            <a:r>
              <a:rPr lang="ro-RO" sz="1400" dirty="0">
                <a:latin typeface="Times New Roman" pitchFamily="18" charset="0"/>
                <a:cs typeface="Times New Roman" pitchFamily="18" charset="0"/>
              </a:rPr>
              <a:t>    g&lt;&lt;verifscresc(a,n);</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if(verifscresc(a,n)==0)</a:t>
            </a:r>
          </a:p>
          <a:p>
            <a:r>
              <a:rPr lang="ro-RO" sz="1400" dirty="0">
                <a:latin typeface="Times New Roman" pitchFamily="18" charset="0"/>
                <a:cs typeface="Times New Roman" pitchFamily="18" charset="0"/>
              </a:rPr>
              <a:t>        g&lt;&lt;"Persoanele nu sunt programate la examenul teoretic in ordinea inscrierii";</a:t>
            </a:r>
          </a:p>
          <a:p>
            <a:r>
              <a:rPr lang="ro-RO" sz="1400" dirty="0">
                <a:latin typeface="Times New Roman" pitchFamily="18" charset="0"/>
                <a:cs typeface="Times New Roman" pitchFamily="18" charset="0"/>
              </a:rPr>
              <a:t>    else</a:t>
            </a:r>
          </a:p>
          <a:p>
            <a:r>
              <a:rPr lang="ro-RO" sz="1400" dirty="0">
                <a:latin typeface="Times New Roman" pitchFamily="18" charset="0"/>
                <a:cs typeface="Times New Roman" pitchFamily="18" charset="0"/>
              </a:rPr>
              <a:t>        g&lt;&lt;"Persoanele sunt programate la examenul teoretic in ordinea inscrierii";</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g&lt;&lt;"Ordinea de desfasurare a probei scrise este:";</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sortare(a,n,m);</a:t>
            </a:r>
          </a:p>
          <a:p>
            <a:r>
              <a:rPr lang="ro-RO" sz="1400" dirty="0">
                <a:latin typeface="Times New Roman" pitchFamily="18" charset="0"/>
                <a:cs typeface="Times New Roman" pitchFamily="18" charset="0"/>
              </a:rPr>
              <a:t>    afisare(a,n,m);</a:t>
            </a:r>
          </a:p>
          <a:p>
            <a:r>
              <a:rPr lang="ro-RO" sz="1400" dirty="0">
                <a:latin typeface="Times New Roman" pitchFamily="18" charset="0"/>
                <a:cs typeface="Times New Roman" pitchFamily="18" charset="0"/>
              </a:rPr>
              <a:t>    g&lt;&lt;"Pentru cei ce trec de proba scrisa vom avea un nou tabel cu a  doua coloana continand cifra 1,iar ceilalti vor avea 0";</a:t>
            </a:r>
          </a:p>
          <a:p>
            <a:r>
              <a:rPr lang="ro-RO" sz="1400" dirty="0">
                <a:latin typeface="Times New Roman" pitchFamily="18" charset="0"/>
                <a:cs typeface="Times New Roman" pitchFamily="18" charset="0"/>
              </a:rPr>
              <a:t>    g&lt;&lt;endl;</a:t>
            </a:r>
          </a:p>
          <a:p>
            <a:endParaRPr lang="ro-RO" sz="1400" dirty="0">
              <a:latin typeface="Times New Roman" pitchFamily="18" charset="0"/>
              <a:cs typeface="Times New Roman" pitchFamily="18" charset="0"/>
            </a:endParaRPr>
          </a:p>
        </p:txBody>
      </p:sp>
    </p:spTree>
    <p:extLst>
      <p:ext uri="{BB962C8B-B14F-4D97-AF65-F5344CB8AC3E}">
        <p14:creationId xmlns:p14="http://schemas.microsoft.com/office/powerpoint/2010/main" val="2771281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304800"/>
            <a:ext cx="7620000" cy="6124754"/>
          </a:xfrm>
          <a:prstGeom prst="rect">
            <a:avLst/>
          </a:prstGeom>
          <a:noFill/>
        </p:spPr>
        <p:txBody>
          <a:bodyPr wrap="square" rtlCol="0">
            <a:spAutoFit/>
          </a:bodyPr>
          <a:lstStyle/>
          <a:p>
            <a:r>
              <a:rPr lang="ro-RO" sz="1400" dirty="0">
                <a:latin typeface="Times New Roman" pitchFamily="18" charset="0"/>
                <a:cs typeface="Times New Roman" pitchFamily="18" charset="0"/>
              </a:rPr>
              <a:t>citire(b,n,m);</a:t>
            </a:r>
          </a:p>
          <a:p>
            <a:r>
              <a:rPr lang="ro-RO" sz="1400" dirty="0">
                <a:latin typeface="Times New Roman" pitchFamily="18" charset="0"/>
                <a:cs typeface="Times New Roman" pitchFamily="18" charset="0"/>
              </a:rPr>
              <a:t>    g&lt;&lt;"Formatul noului tabel de persoane  este:";</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afisare(b,n,m);</a:t>
            </a:r>
          </a:p>
          <a:p>
            <a:r>
              <a:rPr lang="ro-RO" sz="1400" dirty="0">
                <a:latin typeface="Times New Roman" pitchFamily="18" charset="0"/>
                <a:cs typeface="Times New Roman" pitchFamily="18" charset="0"/>
              </a:rPr>
              <a:t>    g&lt;&lt;"Persoanele pregatite pentru oras sunt in numar de:"&lt;&lt;" ";</a:t>
            </a:r>
          </a:p>
          <a:p>
            <a:r>
              <a:rPr lang="ro-RO" sz="1400" dirty="0">
                <a:latin typeface="Times New Roman" pitchFamily="18" charset="0"/>
                <a:cs typeface="Times New Roman" pitchFamily="18" charset="0"/>
              </a:rPr>
              <a:t>    g&lt;&lt;pregatire_oras(b,n,m);</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stergere_respinsi_teorie(b,n,m);</a:t>
            </a:r>
          </a:p>
          <a:p>
            <a:r>
              <a:rPr lang="ro-RO" sz="1400" dirty="0">
                <a:latin typeface="Times New Roman" pitchFamily="18" charset="0"/>
                <a:cs typeface="Times New Roman" pitchFamily="18" charset="0"/>
              </a:rPr>
              <a:t>    g&lt;&lt;"Participantii la proba practica sunt:";</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afisare(b,n,m);</a:t>
            </a:r>
          </a:p>
          <a:p>
            <a:r>
              <a:rPr lang="ro-RO" sz="1400" dirty="0">
                <a:latin typeface="Times New Roman" pitchFamily="18" charset="0"/>
                <a:cs typeface="Times New Roman" pitchFamily="18" charset="0"/>
              </a:rPr>
              <a:t>    g&lt;&lt;"Ordinea de desfasurare a probei practice este:";</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sortare(b,n,m);</a:t>
            </a:r>
          </a:p>
          <a:p>
            <a:r>
              <a:rPr lang="ro-RO" sz="1400" dirty="0">
                <a:latin typeface="Times New Roman" pitchFamily="18" charset="0"/>
                <a:cs typeface="Times New Roman" pitchFamily="18" charset="0"/>
              </a:rPr>
              <a:t>    afisare(b,n,m);</a:t>
            </a:r>
          </a:p>
          <a:p>
            <a:r>
              <a:rPr lang="ro-RO" sz="1400" dirty="0">
                <a:latin typeface="Times New Roman" pitchFamily="18" charset="0"/>
                <a:cs typeface="Times New Roman" pitchFamily="18" charset="0"/>
              </a:rPr>
              <a:t>    g&lt;&lt;"Pentru cei ce trec de proba practica vom avea un nou tabel cu a treia coloana continand cifra 1,iar ceilalti vor avea 0";</a:t>
            </a:r>
          </a:p>
          <a:p>
            <a:r>
              <a:rPr lang="ro-RO" sz="1400" dirty="0">
                <a:latin typeface="Times New Roman" pitchFamily="18" charset="0"/>
                <a:cs typeface="Times New Roman" pitchFamily="18" charset="0"/>
              </a:rPr>
              <a:t>    g&lt;&lt;endl;</a:t>
            </a:r>
          </a:p>
          <a:p>
            <a:r>
              <a:rPr lang="ro-RO" sz="1400" dirty="0">
                <a:latin typeface="Times New Roman" pitchFamily="18" charset="0"/>
                <a:cs typeface="Times New Roman" pitchFamily="18" charset="0"/>
              </a:rPr>
              <a:t>    citire(z,n,m);</a:t>
            </a:r>
          </a:p>
          <a:p>
            <a:r>
              <a:rPr lang="ro-RO" sz="1400" dirty="0">
                <a:latin typeface="Times New Roman" pitchFamily="18" charset="0"/>
                <a:cs typeface="Times New Roman" pitchFamily="18" charset="0"/>
              </a:rPr>
              <a:t>    for(i=0; i&lt;n; i++)</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if(z[i][2]==1)</a:t>
            </a:r>
          </a:p>
          <a:p>
            <a:r>
              <a:rPr lang="ro-RO" sz="1400" dirty="0">
                <a:latin typeface="Times New Roman" pitchFamily="18" charset="0"/>
                <a:cs typeface="Times New Roman" pitchFamily="18" charset="0"/>
              </a:rPr>
              <a:t>            x1++;</a:t>
            </a:r>
          </a:p>
          <a:p>
            <a:r>
              <a:rPr lang="ro-RO" sz="1400" dirty="0">
                <a:latin typeface="Times New Roman" pitchFamily="18" charset="0"/>
                <a:cs typeface="Times New Roman" pitchFamily="18" charset="0"/>
              </a:rPr>
              <a:t>    }</a:t>
            </a:r>
          </a:p>
          <a:p>
            <a:r>
              <a:rPr lang="ro-RO" sz="1400" dirty="0">
                <a:latin typeface="Times New Roman" pitchFamily="18" charset="0"/>
                <a:cs typeface="Times New Roman" pitchFamily="18" charset="0"/>
              </a:rPr>
              <a:t>    g&lt;&lt;"Procentul de promovabilitate este:"&lt;&lt;(x1*100)/n&lt;&lt;"%";</a:t>
            </a:r>
          </a:p>
          <a:p>
            <a:r>
              <a:rPr lang="ro-RO" sz="1400" dirty="0">
                <a:latin typeface="Times New Roman" pitchFamily="18" charset="0"/>
                <a:cs typeface="Times New Roman" pitchFamily="18" charset="0"/>
              </a:rPr>
              <a:t>    return 0;</a:t>
            </a:r>
          </a:p>
          <a:p>
            <a:r>
              <a:rPr lang="ro-RO" sz="1400" dirty="0">
                <a:latin typeface="Times New Roman" pitchFamily="18" charset="0"/>
                <a:cs typeface="Times New Roman" pitchFamily="18" charset="0"/>
              </a:rPr>
              <a:t>}</a:t>
            </a:r>
          </a:p>
          <a:p>
            <a:endParaRPr lang="ro-RO" sz="1400" dirty="0">
              <a:latin typeface="Times New Roman" pitchFamily="18" charset="0"/>
              <a:cs typeface="Times New Roman"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782144093"/>
              </p:ext>
            </p:extLst>
          </p:nvPr>
        </p:nvGraphicFramePr>
        <p:xfrm>
          <a:off x="6705600" y="4800600"/>
          <a:ext cx="1463675" cy="1084060"/>
        </p:xfrm>
        <a:graphic>
          <a:graphicData uri="http://schemas.openxmlformats.org/presentationml/2006/ole">
            <mc:AlternateContent xmlns:mc="http://schemas.openxmlformats.org/markup-compatibility/2006">
              <mc:Choice xmlns:v="urn:schemas-microsoft-com:vml" Requires="v">
                <p:oleObj spid="_x0000_s4099" name="Packager Shell Object" showAsIcon="1" r:id="rId3" imgW="593280" imgH="439560" progId="Package">
                  <p:embed/>
                </p:oleObj>
              </mc:Choice>
              <mc:Fallback>
                <p:oleObj name="Packager Shell Object" showAsIcon="1" r:id="rId3" imgW="593280" imgH="439560" progId="Package">
                  <p:embed/>
                  <p:pic>
                    <p:nvPicPr>
                      <p:cNvPr id="0" name=""/>
                      <p:cNvPicPr/>
                      <p:nvPr/>
                    </p:nvPicPr>
                    <p:blipFill>
                      <a:blip r:embed="rId4"/>
                      <a:stretch>
                        <a:fillRect/>
                      </a:stretch>
                    </p:blipFill>
                    <p:spPr>
                      <a:xfrm>
                        <a:off x="6705600" y="4800600"/>
                        <a:ext cx="1463675" cy="1084060"/>
                      </a:xfrm>
                      <a:prstGeom prst="rect">
                        <a:avLst/>
                      </a:prstGeom>
                    </p:spPr>
                  </p:pic>
                </p:oleObj>
              </mc:Fallback>
            </mc:AlternateContent>
          </a:graphicData>
        </a:graphic>
      </p:graphicFrame>
    </p:spTree>
    <p:extLst>
      <p:ext uri="{BB962C8B-B14F-4D97-AF65-F5344CB8AC3E}">
        <p14:creationId xmlns:p14="http://schemas.microsoft.com/office/powerpoint/2010/main" val="104080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2900" y="838200"/>
            <a:ext cx="8229600" cy="1143000"/>
          </a:xfrm>
        </p:spPr>
        <p:txBody>
          <a:bodyPr>
            <a:normAutofit/>
          </a:bodyPr>
          <a:lstStyle/>
          <a:p>
            <a:pPr algn="ctr"/>
            <a:r>
              <a:rPr lang="en-US" sz="4000" dirty="0" smtClean="0">
                <a:effectLst/>
                <a:latin typeface="Times New Roman" pitchFamily="18" charset="0"/>
                <a:cs typeface="Times New Roman" pitchFamily="18" charset="0"/>
              </a:rPr>
              <a:t>4. </a:t>
            </a:r>
            <a:r>
              <a:rPr lang="en-US" sz="4000" dirty="0" err="1" smtClean="0">
                <a:effectLst/>
                <a:latin typeface="Times New Roman" pitchFamily="18" charset="0"/>
                <a:cs typeface="Times New Roman" pitchFamily="18" charset="0"/>
              </a:rPr>
              <a:t>Siteografie</a:t>
            </a:r>
            <a:endParaRPr lang="ro-RO" sz="4000" dirty="0">
              <a:effectLst/>
              <a:latin typeface="Times New Roman" pitchFamily="18" charset="0"/>
              <a:cs typeface="Times New Roman" pitchFamily="18" charset="0"/>
            </a:endParaRPr>
          </a:p>
        </p:txBody>
      </p:sp>
      <p:sp>
        <p:nvSpPr>
          <p:cNvPr id="4" name="TextBox 3"/>
          <p:cNvSpPr txBox="1"/>
          <p:nvPr/>
        </p:nvSpPr>
        <p:spPr>
          <a:xfrm>
            <a:off x="685800" y="2667000"/>
            <a:ext cx="7543800" cy="1477328"/>
          </a:xfrm>
          <a:prstGeom prst="rect">
            <a:avLst/>
          </a:prstGeom>
          <a:noFill/>
        </p:spPr>
        <p:txBody>
          <a:bodyPr wrap="square" rtlCol="0">
            <a:spAutoFit/>
          </a:bodyPr>
          <a:lstStyle/>
          <a:p>
            <a:pPr lvl="0"/>
            <a:r>
              <a:rPr lang="ro-RO" u="sng" dirty="0">
                <a:hlinkClick r:id="rId2"/>
              </a:rPr>
              <a:t>https://codeberryschool.com/blog/ro/programare-c-pentru-incepatori</a:t>
            </a:r>
            <a:r>
              <a:rPr lang="ro-RO" u="sng" dirty="0" smtClean="0">
                <a:hlinkClick r:id="rId2"/>
              </a:rPr>
              <a:t>/</a:t>
            </a:r>
            <a:endParaRPr lang="ro-RO" dirty="0"/>
          </a:p>
          <a:p>
            <a:pPr lvl="0"/>
            <a:r>
              <a:rPr lang="ro-RO" u="sng" dirty="0">
                <a:hlinkClick r:id="rId3"/>
              </a:rPr>
              <a:t>https://www.pbinfo.ro/</a:t>
            </a:r>
            <a:endParaRPr lang="ro-RO" dirty="0"/>
          </a:p>
          <a:p>
            <a:pPr lvl="0"/>
            <a:r>
              <a:rPr lang="ro-RO" u="sng" dirty="0">
                <a:hlinkClick r:id="rId4"/>
              </a:rPr>
              <a:t>https://www.geeksforgeeks.org/</a:t>
            </a:r>
            <a:endParaRPr lang="ro-RO" dirty="0"/>
          </a:p>
          <a:p>
            <a:endParaRPr lang="ro-RO" dirty="0"/>
          </a:p>
        </p:txBody>
      </p:sp>
    </p:spTree>
    <p:extLst>
      <p:ext uri="{BB962C8B-B14F-4D97-AF65-F5344CB8AC3E}">
        <p14:creationId xmlns:p14="http://schemas.microsoft.com/office/powerpoint/2010/main" val="172775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96 Computer Thank You Stock Photos - Free &amp; Royalty-Free Stock Photos from  Dreamstime"/>
          <p:cNvPicPr>
            <a:picLocks noChangeAspect="1" noChangeArrowheads="1"/>
          </p:cNvPicPr>
          <p:nvPr/>
        </p:nvPicPr>
        <p:blipFill rotWithShape="1">
          <a:blip r:embed="rId2">
            <a:extLst>
              <a:ext uri="{28A0092B-C50C-407E-A947-70E740481C1C}">
                <a14:useLocalDpi xmlns:a14="http://schemas.microsoft.com/office/drawing/2010/main" val="0"/>
              </a:ext>
            </a:extLst>
          </a:blip>
          <a:srcRect l="7727" t="-3191" r="5588" b="3191"/>
          <a:stretch/>
        </p:blipFill>
        <p:spPr bwMode="auto">
          <a:xfrm>
            <a:off x="-76200" y="-228600"/>
            <a:ext cx="9354671" cy="716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41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ro-RO" dirty="0">
                <a:effectLst/>
              </a:rPr>
              <a:t>Cuprins</a:t>
            </a:r>
            <a:br>
              <a:rPr lang="ro-RO" dirty="0">
                <a:effectLst/>
              </a:rPr>
            </a:br>
            <a:endParaRPr lang="ro-RO" dirty="0"/>
          </a:p>
        </p:txBody>
      </p:sp>
      <p:sp>
        <p:nvSpPr>
          <p:cNvPr id="6" name="TextBox 5"/>
          <p:cNvSpPr txBox="1"/>
          <p:nvPr/>
        </p:nvSpPr>
        <p:spPr>
          <a:xfrm>
            <a:off x="1066800" y="2133600"/>
            <a:ext cx="7315200" cy="2585323"/>
          </a:xfrm>
          <a:prstGeom prst="rect">
            <a:avLst/>
          </a:prstGeom>
          <a:noFill/>
        </p:spPr>
        <p:txBody>
          <a:bodyPr wrap="square" rtlCol="0">
            <a:spAutoFit/>
          </a:bodyPr>
          <a:lstStyle/>
          <a:p>
            <a:pPr lvl="0"/>
            <a:r>
              <a:rPr lang="en-US" dirty="0" smtClean="0"/>
              <a:t>1. </a:t>
            </a:r>
            <a:r>
              <a:rPr lang="ro-RO" dirty="0" smtClean="0"/>
              <a:t>Introducere…………………………………………………...</a:t>
            </a:r>
            <a:r>
              <a:rPr lang="en-US" dirty="0" smtClean="0"/>
              <a:t>.....</a:t>
            </a:r>
            <a:r>
              <a:rPr lang="ro-RO" dirty="0" smtClean="0"/>
              <a:t> 3</a:t>
            </a:r>
            <a:endParaRPr lang="ro-RO" sz="1200" dirty="0" smtClean="0"/>
          </a:p>
          <a:p>
            <a:pPr lvl="1"/>
            <a:r>
              <a:rPr lang="en-US" dirty="0" smtClean="0"/>
              <a:t>1.1. </a:t>
            </a:r>
            <a:r>
              <a:rPr lang="ro-RO" dirty="0" smtClean="0"/>
              <a:t>Limbaj de programare………………………………….. 3</a:t>
            </a:r>
            <a:endParaRPr lang="ro-RO" sz="1200" dirty="0" smtClean="0"/>
          </a:p>
          <a:p>
            <a:pPr lvl="1"/>
            <a:r>
              <a:rPr lang="en-US" dirty="0" smtClean="0"/>
              <a:t>1.2. </a:t>
            </a:r>
            <a:r>
              <a:rPr lang="ro-RO" dirty="0" smtClean="0"/>
              <a:t>Motivație…………………………………………………</a:t>
            </a:r>
            <a:r>
              <a:rPr lang="en-US" dirty="0" smtClean="0"/>
              <a:t>…</a:t>
            </a:r>
            <a:r>
              <a:rPr lang="ro-RO" dirty="0" smtClean="0"/>
              <a:t> </a:t>
            </a:r>
            <a:r>
              <a:rPr lang="ro-RO" dirty="0"/>
              <a:t>3</a:t>
            </a:r>
            <a:endParaRPr lang="ro-RO" sz="1200" dirty="0"/>
          </a:p>
          <a:p>
            <a:pPr lvl="0"/>
            <a:r>
              <a:rPr lang="en-US" dirty="0" smtClean="0"/>
              <a:t>2. </a:t>
            </a:r>
            <a:r>
              <a:rPr lang="ro-RO" dirty="0" smtClean="0"/>
              <a:t>Descrierea </a:t>
            </a:r>
            <a:r>
              <a:rPr lang="ro-RO" dirty="0"/>
              <a:t>programului</a:t>
            </a:r>
            <a:r>
              <a:rPr lang="ro-RO" dirty="0" smtClean="0"/>
              <a:t>………………………………………… </a:t>
            </a:r>
            <a:r>
              <a:rPr lang="ro-RO" dirty="0"/>
              <a:t>4   </a:t>
            </a:r>
            <a:endParaRPr lang="ro-RO" sz="1200" dirty="0"/>
          </a:p>
          <a:p>
            <a:pPr lvl="1"/>
            <a:r>
              <a:rPr lang="en-US" dirty="0" smtClean="0"/>
              <a:t>2.1. </a:t>
            </a:r>
            <a:r>
              <a:rPr lang="ro-RO" dirty="0" smtClean="0"/>
              <a:t>Privire </a:t>
            </a:r>
            <a:r>
              <a:rPr lang="ro-RO" dirty="0"/>
              <a:t>de ansamblu</a:t>
            </a:r>
            <a:r>
              <a:rPr lang="ro-RO" dirty="0" smtClean="0"/>
              <a:t>…………………………………….</a:t>
            </a:r>
            <a:r>
              <a:rPr lang="en-US" dirty="0" smtClean="0"/>
              <a:t>.</a:t>
            </a:r>
            <a:r>
              <a:rPr lang="ro-RO" dirty="0" smtClean="0"/>
              <a:t>. </a:t>
            </a:r>
            <a:r>
              <a:rPr lang="ro-RO" dirty="0"/>
              <a:t>4</a:t>
            </a:r>
            <a:endParaRPr lang="ro-RO" sz="1200" dirty="0"/>
          </a:p>
          <a:p>
            <a:pPr lvl="1"/>
            <a:r>
              <a:rPr lang="en-US" dirty="0" smtClean="0"/>
              <a:t>2.2. </a:t>
            </a:r>
            <a:r>
              <a:rPr lang="ro-RO" dirty="0" smtClean="0"/>
              <a:t>Prezentarea </a:t>
            </a:r>
            <a:r>
              <a:rPr lang="ro-RO" dirty="0"/>
              <a:t>modului de lucru</a:t>
            </a:r>
            <a:r>
              <a:rPr lang="ro-RO" dirty="0" smtClean="0"/>
              <a:t>…………………………. </a:t>
            </a:r>
            <a:r>
              <a:rPr lang="ro-RO" dirty="0"/>
              <a:t>6</a:t>
            </a:r>
            <a:endParaRPr lang="ro-RO" sz="1200" dirty="0"/>
          </a:p>
          <a:p>
            <a:pPr lvl="0"/>
            <a:r>
              <a:rPr lang="en-US" dirty="0" smtClean="0"/>
              <a:t>3. </a:t>
            </a:r>
            <a:r>
              <a:rPr lang="ro-RO" dirty="0" smtClean="0"/>
              <a:t>Cod </a:t>
            </a:r>
            <a:r>
              <a:rPr lang="ro-RO" dirty="0"/>
              <a:t>sursa</a:t>
            </a:r>
            <a:r>
              <a:rPr lang="ro-RO" dirty="0" smtClean="0"/>
              <a:t>……………………………………………………</a:t>
            </a:r>
            <a:r>
              <a:rPr lang="en-US" dirty="0" smtClean="0"/>
              <a:t>…...</a:t>
            </a:r>
            <a:r>
              <a:rPr lang="ro-RO" dirty="0" smtClean="0"/>
              <a:t>... </a:t>
            </a:r>
            <a:r>
              <a:rPr lang="ro-RO" dirty="0"/>
              <a:t>9</a:t>
            </a:r>
            <a:endParaRPr lang="ro-RO" sz="1200" dirty="0"/>
          </a:p>
          <a:p>
            <a:pPr lvl="0"/>
            <a:r>
              <a:rPr lang="en-US" dirty="0" smtClean="0"/>
              <a:t>4. </a:t>
            </a:r>
            <a:r>
              <a:rPr lang="ro-RO" dirty="0" smtClean="0"/>
              <a:t>Siteografie……………………………………………………</a:t>
            </a:r>
            <a:r>
              <a:rPr lang="en-US" dirty="0" smtClean="0"/>
              <a:t>…….</a:t>
            </a:r>
            <a:r>
              <a:rPr lang="ro-RO" dirty="0" smtClean="0"/>
              <a:t> </a:t>
            </a:r>
            <a:r>
              <a:rPr lang="ro-RO" dirty="0"/>
              <a:t>12</a:t>
            </a:r>
            <a:endParaRPr lang="ro-RO" sz="1200" dirty="0"/>
          </a:p>
          <a:p>
            <a:endParaRPr lang="ro-RO" dirty="0"/>
          </a:p>
        </p:txBody>
      </p:sp>
    </p:spTree>
    <p:extLst>
      <p:ext uri="{BB962C8B-B14F-4D97-AF65-F5344CB8AC3E}">
        <p14:creationId xmlns:p14="http://schemas.microsoft.com/office/powerpoint/2010/main" val="2967107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34891"/>
            <a:ext cx="8229600" cy="1143000"/>
          </a:xfrm>
        </p:spPr>
        <p:txBody>
          <a:bodyPr>
            <a:normAutofit fontScale="90000"/>
          </a:bodyPr>
          <a:lstStyle/>
          <a:p>
            <a:pPr marL="342900" marR="0" lvl="0" indent="-342900" algn="ctr">
              <a:lnSpc>
                <a:spcPct val="115000"/>
              </a:lnSpc>
              <a:spcBef>
                <a:spcPts val="0"/>
              </a:spcBef>
              <a:spcAft>
                <a:spcPts val="0"/>
              </a:spcAft>
              <a:buFont typeface="+mj-lt"/>
              <a:buAutoNum type="arabicPeriod"/>
              <a:tabLst>
                <a:tab pos="656590" algn="l"/>
              </a:tabLst>
            </a:pPr>
            <a:r>
              <a:rPr lang="ro-RO" sz="4400" dirty="0">
                <a:effectLst/>
                <a:latin typeface="Times New Roman"/>
                <a:ea typeface="Times New Roman"/>
                <a:cs typeface="Times New Roman"/>
              </a:rPr>
              <a:t>Introducere</a:t>
            </a:r>
            <a:r>
              <a:rPr lang="ro-RO" sz="2000" dirty="0">
                <a:effectLst/>
                <a:latin typeface="Calibri"/>
                <a:ea typeface="Times New Roman"/>
                <a:cs typeface="Times New Roman"/>
              </a:rPr>
              <a:t/>
            </a:r>
            <a:br>
              <a:rPr lang="ro-RO" sz="2000" dirty="0">
                <a:effectLst/>
                <a:latin typeface="Calibri"/>
                <a:ea typeface="Times New Roman"/>
                <a:cs typeface="Times New Roman"/>
              </a:rPr>
            </a:br>
            <a:endParaRPr lang="ro-RO" dirty="0"/>
          </a:p>
        </p:txBody>
      </p:sp>
      <p:sp>
        <p:nvSpPr>
          <p:cNvPr id="4" name="TextBox 3"/>
          <p:cNvSpPr txBox="1"/>
          <p:nvPr/>
        </p:nvSpPr>
        <p:spPr>
          <a:xfrm>
            <a:off x="1219200" y="1388502"/>
            <a:ext cx="6781800" cy="4894417"/>
          </a:xfrm>
          <a:prstGeom prst="rect">
            <a:avLst/>
          </a:prstGeom>
          <a:noFill/>
        </p:spPr>
        <p:txBody>
          <a:bodyPr wrap="square" rtlCol="0">
            <a:spAutoFit/>
          </a:bodyPr>
          <a:lstStyle/>
          <a:p>
            <a:pPr marR="0" lvl="1">
              <a:lnSpc>
                <a:spcPct val="115000"/>
              </a:lnSpc>
              <a:spcBef>
                <a:spcPts val="0"/>
              </a:spcBef>
              <a:spcAft>
                <a:spcPts val="0"/>
              </a:spcAft>
              <a:tabLst>
                <a:tab pos="656590" algn="l"/>
              </a:tabLst>
            </a:pPr>
            <a:r>
              <a:rPr lang="en-US" b="1" dirty="0" smtClean="0">
                <a:effectLst/>
                <a:latin typeface="Times New Roman"/>
                <a:ea typeface="Times New Roman"/>
              </a:rPr>
              <a:t>1.1. </a:t>
            </a:r>
            <a:r>
              <a:rPr lang="ro-RO" b="1" dirty="0" smtClean="0">
                <a:effectLst/>
                <a:latin typeface="Times New Roman"/>
                <a:ea typeface="Times New Roman"/>
              </a:rPr>
              <a:t>Limbajul de programare</a:t>
            </a:r>
            <a:endParaRPr lang="en-US" b="1" dirty="0" smtClean="0">
              <a:effectLst/>
              <a:latin typeface="Times New Roman"/>
              <a:ea typeface="Times New Roman"/>
            </a:endParaRPr>
          </a:p>
          <a:p>
            <a:pPr marR="0" lvl="1">
              <a:lnSpc>
                <a:spcPct val="115000"/>
              </a:lnSpc>
              <a:spcBef>
                <a:spcPts val="0"/>
              </a:spcBef>
              <a:spcAft>
                <a:spcPts val="0"/>
              </a:spcAft>
              <a:tabLst>
                <a:tab pos="656590" algn="l"/>
              </a:tabLst>
            </a:pPr>
            <a:endParaRPr lang="en-US" b="1" dirty="0">
              <a:effectLst/>
              <a:latin typeface="Times New Roman"/>
              <a:ea typeface="Times New Roman"/>
              <a:cs typeface="Times New Roman"/>
            </a:endParaRPr>
          </a:p>
          <a:p>
            <a:r>
              <a:rPr lang="ro-RO" dirty="0"/>
              <a:t>	</a:t>
            </a:r>
            <a:r>
              <a:rPr lang="ro-RO" sz="1600" dirty="0">
                <a:latin typeface="Times New Roman" pitchFamily="18" charset="0"/>
                <a:cs typeface="Times New Roman" pitchFamily="18" charset="0"/>
              </a:rPr>
              <a:t>C++ este un limbaj de programare cu scop general, care construiește pe noțiunile de bază din C, unul dintre cele mai larg utilizate limbaje de programare din toate timpurile. De-a lungul anilor, C a fost înlocuit treptat cu îmbunătățirile moderne ale limbajului, precum C++ și C#.</a:t>
            </a:r>
          </a:p>
          <a:p>
            <a:r>
              <a:rPr lang="ro-RO" sz="1600" dirty="0">
                <a:latin typeface="Times New Roman" pitchFamily="18" charset="0"/>
                <a:cs typeface="Times New Roman" pitchFamily="18" charset="0"/>
              </a:rPr>
              <a:t> </a:t>
            </a:r>
          </a:p>
          <a:p>
            <a:r>
              <a:rPr lang="ro-RO" sz="1600" dirty="0">
                <a:latin typeface="Times New Roman" pitchFamily="18" charset="0"/>
                <a:cs typeface="Times New Roman" pitchFamily="18" charset="0"/>
              </a:rPr>
              <a:t>	C++ a fost inventat inițial în 1985 de către Bjarne Stroustrup, care și-a dorit o versiune mai rapidă și mai puternică a limbajului de programare C (creat în 1972). Deși conține multă sintaxă din limbajul C, C++ a adăugat funcții noi, precum clasele, care îl fac capabil de programare orientată pe obiect. În limbajul de programare C, „++” crește valoarea unei variabile numerice (adică 1 ar deveni 2).</a:t>
            </a:r>
          </a:p>
          <a:p>
            <a:r>
              <a:rPr lang="ro-RO" sz="1600" dirty="0">
                <a:latin typeface="Times New Roman" pitchFamily="18" charset="0"/>
                <a:cs typeface="Times New Roman" pitchFamily="18" charset="0"/>
              </a:rPr>
              <a:t> </a:t>
            </a:r>
          </a:p>
          <a:p>
            <a:r>
              <a:rPr lang="ro-RO" sz="1600" dirty="0">
                <a:latin typeface="Times New Roman" pitchFamily="18" charset="0"/>
                <a:cs typeface="Times New Roman" pitchFamily="18" charset="0"/>
              </a:rPr>
              <a:t>	De asemenea, Bjarne a adăugat asta la numele lui C++ pentru a comunica că noul limbaj e o versiune mai avansată și mai evoluată a lui C. În prezent, C++ ține locul predecesorului său, fiind cel mai popular limbaj de programare de astăzi.</a:t>
            </a:r>
          </a:p>
          <a:p>
            <a:pPr marR="0" lvl="1">
              <a:lnSpc>
                <a:spcPct val="115000"/>
              </a:lnSpc>
              <a:spcBef>
                <a:spcPts val="0"/>
              </a:spcBef>
              <a:spcAft>
                <a:spcPts val="0"/>
              </a:spcAft>
              <a:tabLst>
                <a:tab pos="656590" algn="l"/>
              </a:tabLst>
            </a:pPr>
            <a:endParaRPr lang="ro-RO" sz="1100" dirty="0">
              <a:effectLst/>
              <a:latin typeface="Calibri"/>
              <a:ea typeface="Times New Roman"/>
              <a:cs typeface="Times New Roman"/>
            </a:endParaRPr>
          </a:p>
        </p:txBody>
      </p:sp>
    </p:spTree>
    <p:extLst>
      <p:ext uri="{BB962C8B-B14F-4D97-AF65-F5344CB8AC3E}">
        <p14:creationId xmlns:p14="http://schemas.microsoft.com/office/powerpoint/2010/main" val="297184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152400"/>
            <a:ext cx="8382000" cy="6997300"/>
          </a:xfrm>
          <a:prstGeom prst="rect">
            <a:avLst/>
          </a:prstGeom>
          <a:noFill/>
        </p:spPr>
        <p:txBody>
          <a:bodyPr wrap="square" rtlCol="0">
            <a:spAutoFit/>
          </a:bodyPr>
          <a:lstStyle/>
          <a:p>
            <a:pPr marL="0" lvl="1"/>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1.2. </a:t>
            </a:r>
            <a:r>
              <a:rPr lang="ro-RO" b="1" dirty="0" smtClean="0">
                <a:latin typeface="Times New Roman" pitchFamily="18" charset="0"/>
                <a:cs typeface="Times New Roman" pitchFamily="18" charset="0"/>
              </a:rPr>
              <a:t>Motivatie</a:t>
            </a:r>
            <a:endParaRPr lang="en-US" b="1" dirty="0" smtClean="0">
              <a:latin typeface="Times New Roman" pitchFamily="18" charset="0"/>
              <a:cs typeface="Times New Roman" pitchFamily="18" charset="0"/>
            </a:endParaRPr>
          </a:p>
          <a:p>
            <a:pPr marL="0" lvl="1"/>
            <a:endParaRPr lang="en-US" b="1" dirty="0">
              <a:latin typeface="Times New Roman" pitchFamily="18" charset="0"/>
              <a:cs typeface="Times New Roman" pitchFamily="18" charset="0"/>
            </a:endParaRPr>
          </a:p>
          <a:p>
            <a:pPr algn="just">
              <a:lnSpc>
                <a:spcPct val="115000"/>
              </a:lnSpc>
              <a:tabLst>
                <a:tab pos="656590" algn="l"/>
              </a:tabLst>
            </a:pPr>
            <a:r>
              <a:rPr lang="en-US" b="1" dirty="0" smtClean="0">
                <a:latin typeface="Times New Roman" pitchFamily="18" charset="0"/>
                <a:cs typeface="Times New Roman" pitchFamily="18" charset="0"/>
              </a:rPr>
              <a:t>	</a:t>
            </a:r>
            <a:r>
              <a:rPr lang="ro-RO" sz="1600" dirty="0" smtClean="0">
                <a:effectLst/>
                <a:latin typeface="Times New Roman"/>
                <a:ea typeface="Times New Roman"/>
                <a:cs typeface="Times New Roman"/>
              </a:rPr>
              <a:t>Mi-am propus să creez acest program in urma experienței pe care am avut-o, făcând școala de șoferi. Pe parcursul acestei activități m-am gândit la felul în care participanții sunt selectați pentru a participa la diferitele probe, în funcție de mai multe criterii, cum ar fi: data înscrierii, absolvirea unei probe anterioare, etc.</a:t>
            </a:r>
            <a:endParaRPr lang="ro-RO" sz="1600" dirty="0" smtClean="0">
              <a:effectLst/>
              <a:latin typeface="Calibri"/>
              <a:ea typeface="Times New Roman"/>
              <a:cs typeface="Times New Roman"/>
            </a:endParaRPr>
          </a:p>
          <a:p>
            <a:pPr algn="just">
              <a:lnSpc>
                <a:spcPct val="115000"/>
              </a:lnSpc>
              <a:tabLst>
                <a:tab pos="656590" algn="l"/>
              </a:tabLst>
            </a:pPr>
            <a:r>
              <a:rPr lang="ro-RO" sz="1600" dirty="0" smtClean="0">
                <a:effectLst/>
                <a:latin typeface="Times New Roman"/>
                <a:ea typeface="Times New Roman"/>
                <a:cs typeface="Times New Roman"/>
              </a:rPr>
              <a:t>	Astfel, am ajuns să realizez un program care vine în ajutorul oragnizatorilor, în vederea sporirii eficienței acestora.</a:t>
            </a:r>
            <a:endParaRPr lang="ro-RO" sz="1600" dirty="0" smtClean="0">
              <a:effectLst/>
              <a:latin typeface="Calibri"/>
              <a:ea typeface="Times New Roman"/>
              <a:cs typeface="Times New Roman"/>
            </a:endParaRPr>
          </a:p>
          <a:p>
            <a:pPr marL="0" lvl="1"/>
            <a:r>
              <a:rPr lang="en-US" b="1" dirty="0" smtClean="0">
                <a:latin typeface="Times New Roman" pitchFamily="18" charset="0"/>
                <a:cs typeface="Times New Roman" pitchFamily="18" charset="0"/>
              </a:rPr>
              <a:t>   </a:t>
            </a:r>
          </a:p>
          <a:p>
            <a:pPr marL="0" lvl="1"/>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Cerința</a:t>
            </a:r>
            <a:r>
              <a:rPr lang="en-US" b="1" dirty="0" smtClean="0">
                <a:latin typeface="Times New Roman" pitchFamily="18" charset="0"/>
                <a:cs typeface="Times New Roman" pitchFamily="18" charset="0"/>
              </a:rPr>
              <a:t>:</a:t>
            </a:r>
          </a:p>
          <a:p>
            <a:pPr marL="0" lvl="1"/>
            <a:r>
              <a:rPr lang="en-US" b="1"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În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urma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obținerii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permisului</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conducere</a:t>
            </a:r>
            <a:r>
              <a:rPr lang="en-US" sz="1600" dirty="0" smtClean="0">
                <a:latin typeface="Times New Roman" pitchFamily="18" charset="0"/>
                <a:cs typeface="Times New Roman" pitchFamily="18" charset="0"/>
              </a:rPr>
              <a:t>, un </a:t>
            </a:r>
            <a:r>
              <a:rPr lang="en-US" sz="1600" dirty="0" err="1" smtClean="0">
                <a:latin typeface="Times New Roman" pitchFamily="18" charset="0"/>
                <a:cs typeface="Times New Roman" pitchFamily="18" charset="0"/>
              </a:rPr>
              <a:t>elev</a:t>
            </a:r>
            <a:r>
              <a:rPr lang="en-US" sz="1600" dirty="0" smtClean="0">
                <a:latin typeface="Times New Roman" pitchFamily="18" charset="0"/>
                <a:cs typeface="Times New Roman" pitchFamily="18" charset="0"/>
              </a:rPr>
              <a:t> a </a:t>
            </a:r>
            <a:r>
              <a:rPr lang="en-US" sz="1600" dirty="0" err="1" smtClean="0">
                <a:latin typeface="Times New Roman" pitchFamily="18" charset="0"/>
                <a:cs typeface="Times New Roman" pitchFamily="18" charset="0"/>
              </a:rPr>
              <a:t>hotărât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intervină</a:t>
            </a:r>
            <a:r>
              <a:rPr lang="en-US" sz="1600" dirty="0" smtClean="0">
                <a:latin typeface="Times New Roman" pitchFamily="18" charset="0"/>
                <a:cs typeface="Times New Roman" pitchFamily="18" charset="0"/>
              </a:rPr>
              <a:t> in </a:t>
            </a:r>
            <a:r>
              <a:rPr lang="en-US" sz="1600" dirty="0" err="1" smtClean="0">
                <a:latin typeface="Times New Roman" pitchFamily="18" charset="0"/>
                <a:cs typeface="Times New Roman" pitchFamily="18" charset="0"/>
              </a:rPr>
              <a:t>sprijinul</a:t>
            </a:r>
            <a:r>
              <a:rPr lang="en-US" sz="1600" dirty="0" smtClean="0">
                <a:latin typeface="Times New Roman" pitchFamily="18" charset="0"/>
                <a:cs typeface="Times New Roman" pitchFamily="18" charset="0"/>
              </a:rPr>
              <a:t> DRPCIV, </a:t>
            </a:r>
            <a:r>
              <a:rPr lang="en-US" sz="1600" dirty="0" err="1" smtClean="0">
                <a:latin typeface="Times New Roman" pitchFamily="18" charset="0"/>
                <a:cs typeface="Times New Roman" pitchFamily="18" charset="0"/>
              </a:rPr>
              <a:t>în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vederea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unei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organizări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mai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bune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în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ceea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privește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programarea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cursanților</a:t>
            </a:r>
            <a:r>
              <a:rPr lang="en-US" sz="1600" dirty="0" smtClean="0">
                <a:latin typeface="Times New Roman" pitchFamily="18" charset="0"/>
                <a:cs typeface="Times New Roman" pitchFamily="18" charset="0"/>
              </a:rPr>
              <a:t> la </a:t>
            </a:r>
            <a:r>
              <a:rPr lang="en-US" sz="1600" dirty="0" err="1" smtClean="0">
                <a:latin typeface="Times New Roman" pitchFamily="18" charset="0"/>
                <a:cs typeface="Times New Roman" pitchFamily="18" charset="0"/>
              </a:rPr>
              <a:t>diferitele</a:t>
            </a:r>
            <a:r>
              <a:rPr lang="en-US" sz="1600" dirty="0" smtClean="0">
                <a:latin typeface="Times New Roman" pitchFamily="18" charset="0"/>
                <a:cs typeface="Times New Roman" pitchFamily="18" charset="0"/>
              </a:rPr>
              <a:t> probe, </a:t>
            </a:r>
            <a:r>
              <a:rPr lang="en-US" sz="1600" dirty="0" err="1" smtClean="0">
                <a:latin typeface="Times New Roman" pitchFamily="18" charset="0"/>
                <a:cs typeface="Times New Roman" pitchFamily="18" charset="0"/>
              </a:rPr>
              <a:t>în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funcție</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ordinea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programării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acestora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și</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rezultatele</a:t>
            </a:r>
            <a:r>
              <a:rPr lang="en-US" sz="1600" dirty="0" smtClean="0">
                <a:latin typeface="Times New Roman" pitchFamily="18" charset="0"/>
                <a:cs typeface="Times New Roman" pitchFamily="18" charset="0"/>
              </a:rPr>
              <a:t> la </a:t>
            </a:r>
            <a:r>
              <a:rPr lang="en-US" sz="1600" dirty="0" err="1" smtClean="0">
                <a:latin typeface="Times New Roman" pitchFamily="18" charset="0"/>
                <a:cs typeface="Times New Roman" pitchFamily="18" charset="0"/>
              </a:rPr>
              <a:t>proba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anterioara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dacă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este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cazul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În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urma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discuției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avute</a:t>
            </a:r>
            <a:r>
              <a:rPr lang="en-US" sz="1600" dirty="0" smtClean="0">
                <a:latin typeface="Times New Roman" pitchFamily="18" charset="0"/>
                <a:cs typeface="Times New Roman" pitchFamily="18" charset="0"/>
              </a:rPr>
              <a:t> cu </a:t>
            </a:r>
            <a:r>
              <a:rPr lang="en-US" sz="1600" dirty="0" err="1" smtClean="0">
                <a:latin typeface="Times New Roman" pitchFamily="18" charset="0"/>
                <a:cs typeface="Times New Roman" pitchFamily="18" charset="0"/>
              </a:rPr>
              <a:t>reprezentanții</a:t>
            </a:r>
            <a:r>
              <a:rPr lang="en-US" sz="1600" dirty="0" smtClean="0">
                <a:latin typeface="Times New Roman" pitchFamily="18" charset="0"/>
                <a:cs typeface="Times New Roman" pitchFamily="18" charset="0"/>
              </a:rPr>
              <a:t> DRPCIV, </a:t>
            </a:r>
            <a:r>
              <a:rPr lang="en-US" sz="1600" dirty="0" err="1" smtClean="0">
                <a:latin typeface="Times New Roman" pitchFamily="18" charset="0"/>
                <a:cs typeface="Times New Roman" pitchFamily="18" charset="0"/>
              </a:rPr>
              <a:t>elevului</a:t>
            </a:r>
            <a:r>
              <a:rPr lang="en-US" sz="1600" dirty="0" smtClean="0">
                <a:latin typeface="Times New Roman" pitchFamily="18" charset="0"/>
                <a:cs typeface="Times New Roman" pitchFamily="18" charset="0"/>
              </a:rPr>
              <a:t> i s-a </a:t>
            </a:r>
            <a:r>
              <a:rPr lang="en-US" sz="1600" dirty="0" err="1" smtClean="0">
                <a:latin typeface="Times New Roman" pitchFamily="18" charset="0"/>
                <a:cs typeface="Times New Roman" pitchFamily="18" charset="0"/>
              </a:rPr>
              <a:t>cerut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creeze</a:t>
            </a:r>
            <a:r>
              <a:rPr lang="en-US" sz="1600" dirty="0" smtClean="0">
                <a:latin typeface="Times New Roman" pitchFamily="18" charset="0"/>
                <a:cs typeface="Times New Roman" pitchFamily="18" charset="0"/>
              </a:rPr>
              <a:t> o </a:t>
            </a:r>
            <a:r>
              <a:rPr lang="en-US" sz="1600" dirty="0" err="1" smtClean="0">
                <a:latin typeface="Times New Roman" pitchFamily="18" charset="0"/>
                <a:cs typeface="Times New Roman" pitchFamily="18" charset="0"/>
              </a:rPr>
              <a:t>metodă</a:t>
            </a:r>
            <a:r>
              <a:rPr lang="en-US" sz="1600" dirty="0" smtClean="0">
                <a:latin typeface="Times New Roman" pitchFamily="18" charset="0"/>
                <a:cs typeface="Times New Roman" pitchFamily="18" charset="0"/>
              </a:rPr>
              <a:t> de a </a:t>
            </a:r>
            <a:r>
              <a:rPr lang="en-US" sz="1600" dirty="0" err="1" smtClean="0">
                <a:latin typeface="Times New Roman" pitchFamily="18" charset="0"/>
                <a:cs typeface="Times New Roman" pitchFamily="18" charset="0"/>
              </a:rPr>
              <a:t>gestiona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programarile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pentru</a:t>
            </a:r>
            <a:r>
              <a:rPr lang="en-US" sz="1600" dirty="0" smtClean="0">
                <a:latin typeface="Times New Roman" pitchFamily="18" charset="0"/>
                <a:cs typeface="Times New Roman" pitchFamily="18" charset="0"/>
              </a:rPr>
              <a:t> o </a:t>
            </a:r>
            <a:r>
              <a:rPr lang="en-US" sz="1600" dirty="0" err="1" smtClean="0">
                <a:latin typeface="Times New Roman" pitchFamily="18" charset="0"/>
                <a:cs typeface="Times New Roman" pitchFamily="18" charset="0"/>
              </a:rPr>
              <a:t>listă</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persoane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în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funcție</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ordinea</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înscriere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este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dată</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numerele</a:t>
            </a:r>
            <a:r>
              <a:rPr lang="en-US" sz="1600" dirty="0" smtClean="0">
                <a:latin typeface="Times New Roman" pitchFamily="18" charset="0"/>
                <a:cs typeface="Times New Roman" pitchFamily="18" charset="0"/>
              </a:rPr>
              <a:t> de pe prima </a:t>
            </a:r>
            <a:r>
              <a:rPr lang="en-US" sz="1600" dirty="0" err="1" smtClean="0">
                <a:latin typeface="Times New Roman" pitchFamily="18" charset="0"/>
                <a:cs typeface="Times New Roman" pitchFamily="18" charset="0"/>
              </a:rPr>
              <a:t>coloană</a:t>
            </a:r>
            <a:r>
              <a:rPr lang="en-US" sz="1600" dirty="0" smtClean="0">
                <a:latin typeface="Times New Roman" pitchFamily="18" charset="0"/>
                <a:cs typeface="Times New Roman" pitchFamily="18" charset="0"/>
              </a:rPr>
              <a:t> a </a:t>
            </a:r>
            <a:r>
              <a:rPr lang="en-US" sz="1600" dirty="0" err="1" smtClean="0">
                <a:latin typeface="Times New Roman" pitchFamily="18" charset="0"/>
                <a:cs typeface="Times New Roman" pitchFamily="18" charset="0"/>
              </a:rPr>
              <a:t>listei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rezultatele</a:t>
            </a:r>
            <a:r>
              <a:rPr lang="en-US" sz="1600" dirty="0" smtClean="0">
                <a:latin typeface="Times New Roman" pitchFamily="18" charset="0"/>
                <a:cs typeface="Times New Roman" pitchFamily="18" charset="0"/>
              </a:rPr>
              <a:t> de la </a:t>
            </a:r>
            <a:r>
              <a:rPr lang="en-US" sz="1600" dirty="0" err="1" smtClean="0">
                <a:latin typeface="Times New Roman" pitchFamily="18" charset="0"/>
                <a:cs typeface="Times New Roman" pitchFamily="18" charset="0"/>
              </a:rPr>
              <a:t>proba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scrisă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sunt</a:t>
            </a:r>
            <a:r>
              <a:rPr lang="en-US" sz="1600" dirty="0" smtClean="0">
                <a:latin typeface="Times New Roman" pitchFamily="18" charset="0"/>
                <a:cs typeface="Times New Roman" pitchFamily="18" charset="0"/>
              </a:rPr>
              <a:t> date pe a </a:t>
            </a:r>
            <a:r>
              <a:rPr lang="en-US" sz="1600" dirty="0" err="1" smtClean="0">
                <a:latin typeface="Times New Roman" pitchFamily="18" charset="0"/>
                <a:cs typeface="Times New Roman" pitchFamily="18" charset="0"/>
              </a:rPr>
              <a:t>doua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coloană</a:t>
            </a:r>
            <a:r>
              <a:rPr lang="en-US" sz="1600" dirty="0" smtClean="0">
                <a:latin typeface="Times New Roman" pitchFamily="18" charset="0"/>
                <a:cs typeface="Times New Roman" pitchFamily="18" charset="0"/>
              </a:rPr>
              <a:t> (0 </a:t>
            </a:r>
            <a:r>
              <a:rPr lang="en-US" sz="1600" dirty="0" err="1" smtClean="0">
                <a:latin typeface="Times New Roman" pitchFamily="18" charset="0"/>
                <a:cs typeface="Times New Roman" pitchFamily="18" charset="0"/>
              </a:rPr>
              <a:t>sau</a:t>
            </a:r>
            <a:r>
              <a:rPr lang="en-US" sz="1600" dirty="0" smtClean="0">
                <a:latin typeface="Times New Roman" pitchFamily="18" charset="0"/>
                <a:cs typeface="Times New Roman" pitchFamily="18" charset="0"/>
              </a:rPr>
              <a:t> 1) </a:t>
            </a:r>
            <a:r>
              <a:rPr lang="en-US" sz="1600" dirty="0" err="1" smtClean="0">
                <a:latin typeface="Times New Roman" pitchFamily="18" charset="0"/>
                <a:cs typeface="Times New Roman" pitchFamily="18" charset="0"/>
              </a:rPr>
              <a:t>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rezultatele</a:t>
            </a:r>
            <a:r>
              <a:rPr lang="en-US" sz="1600" dirty="0" smtClean="0">
                <a:latin typeface="Times New Roman" pitchFamily="18" charset="0"/>
                <a:cs typeface="Times New Roman" pitchFamily="18" charset="0"/>
              </a:rPr>
              <a:t> de la </a:t>
            </a:r>
            <a:r>
              <a:rPr lang="en-US" sz="1600" dirty="0" err="1" smtClean="0">
                <a:latin typeface="Times New Roman" pitchFamily="18" charset="0"/>
                <a:cs typeface="Times New Roman" pitchFamily="18" charset="0"/>
              </a:rPr>
              <a:t>proba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practică</a:t>
            </a:r>
            <a:r>
              <a:rPr lang="en-US" sz="1600" dirty="0" smtClean="0">
                <a:latin typeface="Times New Roman" pitchFamily="18" charset="0"/>
                <a:cs typeface="Times New Roman" pitchFamily="18" charset="0"/>
              </a:rPr>
              <a:t> care </a:t>
            </a:r>
            <a:r>
              <a:rPr lang="en-US" sz="1600" dirty="0" err="1" smtClean="0">
                <a:latin typeface="Times New Roman" pitchFamily="18" charset="0"/>
                <a:cs typeface="Times New Roman" pitchFamily="18" charset="0"/>
              </a:rPr>
              <a:t>sunt</a:t>
            </a:r>
            <a:r>
              <a:rPr lang="en-US" sz="1600" dirty="0" smtClean="0">
                <a:latin typeface="Times New Roman" pitchFamily="18" charset="0"/>
                <a:cs typeface="Times New Roman" pitchFamily="18" charset="0"/>
              </a:rPr>
              <a:t> date pe a </a:t>
            </a:r>
            <a:r>
              <a:rPr lang="en-US" sz="1600" dirty="0" err="1" smtClean="0">
                <a:latin typeface="Times New Roman" pitchFamily="18" charset="0"/>
                <a:cs typeface="Times New Roman" pitchFamily="18" charset="0"/>
              </a:rPr>
              <a:t>treia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coloana</a:t>
            </a:r>
            <a:r>
              <a:rPr lang="en-US" sz="1600" dirty="0" smtClean="0">
                <a:latin typeface="Times New Roman" pitchFamily="18" charset="0"/>
                <a:cs typeface="Times New Roman" pitchFamily="18" charset="0"/>
              </a:rPr>
              <a:t> (0 </a:t>
            </a:r>
            <a:r>
              <a:rPr lang="en-US" sz="1600" dirty="0" err="1" smtClean="0">
                <a:latin typeface="Times New Roman" pitchFamily="18" charset="0"/>
                <a:cs typeface="Times New Roman" pitchFamily="18" charset="0"/>
              </a:rPr>
              <a:t>sau</a:t>
            </a:r>
            <a:r>
              <a:rPr lang="en-US" sz="1600" dirty="0" smtClean="0">
                <a:latin typeface="Times New Roman" pitchFamily="18" charset="0"/>
                <a:cs typeface="Times New Roman" pitchFamily="18" charset="0"/>
              </a:rPr>
              <a:t> 1).</a:t>
            </a:r>
          </a:p>
          <a:p>
            <a:pPr marL="0" lvl="1"/>
            <a:r>
              <a:rPr lang="en-US" sz="1600" b="1" dirty="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Astfel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elevul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trebuie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sa</a:t>
            </a:r>
            <a:r>
              <a:rPr lang="en-US" sz="1600" dirty="0" smtClean="0">
                <a:latin typeface="Times New Roman" pitchFamily="18" charset="0"/>
                <a:cs typeface="Times New Roman" pitchFamily="18" charset="0"/>
              </a:rPr>
              <a:t> determine:</a:t>
            </a:r>
            <a:endParaRPr lang="en-US" b="1" dirty="0" smtClean="0">
              <a:latin typeface="Times New Roman" pitchFamily="18" charset="0"/>
              <a:cs typeface="Times New Roman" pitchFamily="18" charset="0"/>
            </a:endParaRPr>
          </a:p>
          <a:p>
            <a:pPr marL="342900" lvl="1" indent="-342900">
              <a:buFont typeface="+mj-lt"/>
              <a:buAutoNum type="alphaLcParenR"/>
            </a:pPr>
            <a:r>
              <a:rPr lang="en-US" sz="1600" dirty="0" err="1" smtClean="0">
                <a:latin typeface="Times New Roman" pitchFamily="18" charset="0"/>
                <a:cs typeface="Times New Roman" pitchFamily="18" charset="0"/>
              </a:rPr>
              <a:t>Ordinea</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desfășurare</a:t>
            </a:r>
            <a:r>
              <a:rPr lang="en-US" sz="1600" dirty="0" smtClean="0">
                <a:latin typeface="Times New Roman" pitchFamily="18" charset="0"/>
                <a:cs typeface="Times New Roman" pitchFamily="18" charset="0"/>
              </a:rPr>
              <a:t> a </a:t>
            </a:r>
            <a:r>
              <a:rPr lang="en-US" sz="1600" dirty="0" err="1" smtClean="0">
                <a:latin typeface="Times New Roman" pitchFamily="18" charset="0"/>
                <a:cs typeface="Times New Roman" pitchFamily="18" charset="0"/>
              </a:rPr>
              <a:t>primei</a:t>
            </a:r>
            <a:r>
              <a:rPr lang="en-US" sz="1600" dirty="0" smtClean="0">
                <a:latin typeface="Times New Roman" pitchFamily="18" charset="0"/>
                <a:cs typeface="Times New Roman" pitchFamily="18" charset="0"/>
              </a:rPr>
              <a:t> probe </a:t>
            </a:r>
            <a:r>
              <a:rPr lang="en-US" sz="1600" dirty="0" err="1" smtClean="0">
                <a:latin typeface="Times New Roman" pitchFamily="18" charset="0"/>
                <a:cs typeface="Times New Roman" pitchFamily="18" charset="0"/>
              </a:rPr>
              <a:t>si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afișarea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listei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obținute</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342900" lvl="1" indent="-342900">
              <a:buFont typeface="+mj-lt"/>
              <a:buAutoNum type="alphaLcParenR"/>
            </a:pPr>
            <a:r>
              <a:rPr lang="en-US" sz="1600" dirty="0" err="1" smtClean="0">
                <a:latin typeface="Times New Roman" pitchFamily="18" charset="0"/>
                <a:cs typeface="Times New Roman" pitchFamily="18" charset="0"/>
              </a:rPr>
              <a:t>În</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funcție</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rezultatele</a:t>
            </a:r>
            <a:r>
              <a:rPr lang="en-US" sz="1600" dirty="0" smtClean="0">
                <a:latin typeface="Times New Roman" pitchFamily="18" charset="0"/>
                <a:cs typeface="Times New Roman" pitchFamily="18" charset="0"/>
              </a:rPr>
              <a:t> la prima </a:t>
            </a:r>
            <a:r>
              <a:rPr lang="en-US" sz="1600" dirty="0" err="1" smtClean="0">
                <a:latin typeface="Times New Roman" pitchFamily="18" charset="0"/>
                <a:cs typeface="Times New Roman" pitchFamily="18" charset="0"/>
              </a:rPr>
              <a:t>probă</a:t>
            </a:r>
            <a:r>
              <a:rPr lang="en-US" sz="1600" dirty="0" smtClean="0">
                <a:latin typeface="Times New Roman" pitchFamily="18" charset="0"/>
                <a:cs typeface="Times New Roman" pitchFamily="18" charset="0"/>
              </a:rPr>
              <a:t>, se </a:t>
            </a:r>
            <a:r>
              <a:rPr lang="en-US" sz="1600" dirty="0" err="1" smtClean="0">
                <a:latin typeface="Times New Roman" pitchFamily="18" charset="0"/>
                <a:cs typeface="Times New Roman" pitchFamily="18" charset="0"/>
              </a:rPr>
              <a:t>cere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determinarea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listei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ordonate</a:t>
            </a:r>
            <a:r>
              <a:rPr lang="en-US" sz="1600" dirty="0" smtClean="0">
                <a:latin typeface="Times New Roman" pitchFamily="18" charset="0"/>
                <a:cs typeface="Times New Roman" pitchFamily="18" charset="0"/>
              </a:rPr>
              <a:t> a </a:t>
            </a:r>
            <a:r>
              <a:rPr lang="en-US" sz="1600" dirty="0" err="1" smtClean="0">
                <a:latin typeface="Times New Roman" pitchFamily="18" charset="0"/>
                <a:cs typeface="Times New Roman" pitchFamily="18" charset="0"/>
              </a:rPr>
              <a:t>celor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ce</a:t>
            </a:r>
            <a:r>
              <a:rPr lang="en-US" sz="1600" dirty="0" smtClean="0">
                <a:latin typeface="Times New Roman" pitchFamily="18" charset="0"/>
                <a:cs typeface="Times New Roman" pitchFamily="18" charset="0"/>
              </a:rPr>
              <a:t> pot </a:t>
            </a:r>
            <a:r>
              <a:rPr lang="en-US" sz="1600" dirty="0" err="1" smtClean="0">
                <a:latin typeface="Times New Roman" pitchFamily="18" charset="0"/>
                <a:cs typeface="Times New Roman" pitchFamily="18" charset="0"/>
              </a:rPr>
              <a:t>participa</a:t>
            </a:r>
            <a:r>
              <a:rPr lang="en-US" sz="1600" dirty="0" smtClean="0">
                <a:latin typeface="Times New Roman" pitchFamily="18" charset="0"/>
                <a:cs typeface="Times New Roman" pitchFamily="18" charset="0"/>
              </a:rPr>
              <a:t> la </a:t>
            </a:r>
            <a:r>
              <a:rPr lang="en-US" sz="1600" dirty="0" err="1" smtClean="0">
                <a:latin typeface="Times New Roman" pitchFamily="18" charset="0"/>
                <a:cs typeface="Times New Roman" pitchFamily="18" charset="0"/>
              </a:rPr>
              <a:t>proba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practică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și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numărul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acestora</a:t>
            </a:r>
            <a:r>
              <a:rPr lang="en-US" sz="1600" dirty="0" smtClean="0">
                <a:latin typeface="Times New Roman" pitchFamily="18" charset="0"/>
                <a:cs typeface="Times New Roman" pitchFamily="18" charset="0"/>
              </a:rPr>
              <a:t>.</a:t>
            </a:r>
          </a:p>
          <a:p>
            <a:pPr marL="342900" lvl="1" indent="-342900">
              <a:buFont typeface="+mj-lt"/>
              <a:buAutoNum type="alphaLcParenR"/>
            </a:pPr>
            <a:r>
              <a:rPr lang="en-US" sz="1600" dirty="0" err="1" smtClean="0">
                <a:latin typeface="Times New Roman" pitchFamily="18" charset="0"/>
                <a:cs typeface="Times New Roman" pitchFamily="18" charset="0"/>
              </a:rPr>
              <a:t>Procentul</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promovabilitate</a:t>
            </a:r>
            <a:r>
              <a:rPr lang="en-US" sz="1600" dirty="0" smtClean="0">
                <a:latin typeface="Times New Roman" pitchFamily="18" charset="0"/>
                <a:cs typeface="Times New Roman" pitchFamily="18" charset="0"/>
              </a:rPr>
              <a:t> a </a:t>
            </a:r>
            <a:r>
              <a:rPr lang="en-US" sz="1600" dirty="0" err="1" smtClean="0">
                <a:latin typeface="Times New Roman" pitchFamily="18" charset="0"/>
                <a:cs typeface="Times New Roman" pitchFamily="18" charset="0"/>
              </a:rPr>
              <a:t>celor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ce</a:t>
            </a:r>
            <a:r>
              <a:rPr lang="en-US" sz="1600" dirty="0" smtClean="0">
                <a:latin typeface="Times New Roman" pitchFamily="18" charset="0"/>
                <a:cs typeface="Times New Roman" pitchFamily="18" charset="0"/>
              </a:rPr>
              <a:t> au </a:t>
            </a:r>
            <a:r>
              <a:rPr lang="en-US" sz="1600" dirty="0" err="1" smtClean="0">
                <a:latin typeface="Times New Roman" pitchFamily="18" charset="0"/>
                <a:cs typeface="Times New Roman" pitchFamily="18" charset="0"/>
              </a:rPr>
              <a:t>susținut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proba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practică</a:t>
            </a:r>
            <a:r>
              <a:rPr lang="en-US" sz="1600" dirty="0" smtClean="0">
                <a:latin typeface="Times New Roman" pitchFamily="18" charset="0"/>
                <a:cs typeface="Times New Roman" pitchFamily="18" charset="0"/>
              </a:rPr>
              <a:t>.</a:t>
            </a:r>
          </a:p>
          <a:p>
            <a:pPr marL="0" lvl="1"/>
            <a:endParaRPr lang="en-US" dirty="0" smtClean="0">
              <a:latin typeface="Times New Roman" pitchFamily="18" charset="0"/>
              <a:cs typeface="Times New Roman" pitchFamily="18" charset="0"/>
            </a:endParaRPr>
          </a:p>
          <a:p>
            <a:pPr marL="0" lvl="1"/>
            <a:endParaRPr lang="en-US" b="1" dirty="0">
              <a:latin typeface="Times New Roman" pitchFamily="18" charset="0"/>
              <a:cs typeface="Times New Roman" pitchFamily="18" charset="0"/>
            </a:endParaRPr>
          </a:p>
          <a:p>
            <a:pPr marL="0" lvl="1"/>
            <a:endParaRPr lang="ro-RO" dirty="0">
              <a:latin typeface="Times New Roman" pitchFamily="18" charset="0"/>
              <a:cs typeface="Times New Roman" pitchFamily="18" charset="0"/>
            </a:endParaRPr>
          </a:p>
          <a:p>
            <a:endParaRPr lang="ro-RO" dirty="0">
              <a:latin typeface="Times New Roman" pitchFamily="18" charset="0"/>
              <a:cs typeface="Times New Roman" pitchFamily="18" charset="0"/>
            </a:endParaRPr>
          </a:p>
        </p:txBody>
      </p:sp>
    </p:spTree>
    <p:extLst>
      <p:ext uri="{BB962C8B-B14F-4D97-AF65-F5344CB8AC3E}">
        <p14:creationId xmlns:p14="http://schemas.microsoft.com/office/powerpoint/2010/main" val="263177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304800"/>
            <a:ext cx="8229600" cy="1143000"/>
          </a:xfrm>
        </p:spPr>
        <p:txBody>
          <a:bodyPr>
            <a:noAutofit/>
          </a:bodyPr>
          <a:lstStyle/>
          <a:p>
            <a:pPr lvl="0"/>
            <a:r>
              <a:rPr lang="en-US" sz="4000" dirty="0" smtClean="0">
                <a:effectLst/>
                <a:latin typeface="Times New Roman" pitchFamily="18" charset="0"/>
                <a:cs typeface="Times New Roman" pitchFamily="18" charset="0"/>
              </a:rPr>
              <a:t>2. </a:t>
            </a:r>
            <a:r>
              <a:rPr lang="ro-RO" sz="4000" dirty="0" smtClean="0">
                <a:effectLst/>
                <a:latin typeface="Times New Roman" pitchFamily="18" charset="0"/>
                <a:cs typeface="Times New Roman" pitchFamily="18" charset="0"/>
              </a:rPr>
              <a:t>Descrierea </a:t>
            </a:r>
            <a:r>
              <a:rPr lang="ro-RO" sz="4000" dirty="0">
                <a:effectLst/>
                <a:latin typeface="Times New Roman" pitchFamily="18" charset="0"/>
                <a:cs typeface="Times New Roman" pitchFamily="18" charset="0"/>
              </a:rPr>
              <a:t>programului</a:t>
            </a:r>
            <a:br>
              <a:rPr lang="ro-RO" sz="4000" dirty="0">
                <a:effectLst/>
                <a:latin typeface="Times New Roman" pitchFamily="18" charset="0"/>
                <a:cs typeface="Times New Roman" pitchFamily="18" charset="0"/>
              </a:rPr>
            </a:br>
            <a:endParaRPr lang="ro-RO" sz="4000" dirty="0">
              <a:latin typeface="Times New Roman" pitchFamily="18" charset="0"/>
              <a:cs typeface="Times New Roman" pitchFamily="18" charset="0"/>
            </a:endParaRPr>
          </a:p>
        </p:txBody>
      </p:sp>
      <p:sp>
        <p:nvSpPr>
          <p:cNvPr id="4" name="TextBox 3"/>
          <p:cNvSpPr txBox="1"/>
          <p:nvPr/>
        </p:nvSpPr>
        <p:spPr>
          <a:xfrm>
            <a:off x="609600" y="1143000"/>
            <a:ext cx="7391400" cy="2677656"/>
          </a:xfrm>
          <a:prstGeom prst="rect">
            <a:avLst/>
          </a:prstGeom>
          <a:noFill/>
        </p:spPr>
        <p:txBody>
          <a:bodyPr wrap="square" rtlCol="0">
            <a:spAutoFit/>
          </a:bodyPr>
          <a:lstStyle/>
          <a:p>
            <a:pPr marL="0" lvl="1"/>
            <a:r>
              <a:rPr lang="en-US" b="1" dirty="0" smtClean="0">
                <a:latin typeface="Times New Roman" pitchFamily="18" charset="0"/>
                <a:cs typeface="Times New Roman" pitchFamily="18" charset="0"/>
              </a:rPr>
              <a:t>   2.1. </a:t>
            </a:r>
            <a:r>
              <a:rPr lang="ro-RO" b="1" dirty="0" smtClean="0">
                <a:latin typeface="Times New Roman" pitchFamily="18" charset="0"/>
                <a:cs typeface="Times New Roman" pitchFamily="18" charset="0"/>
              </a:rPr>
              <a:t>Privire </a:t>
            </a:r>
            <a:r>
              <a:rPr lang="ro-RO" b="1" dirty="0">
                <a:latin typeface="Times New Roman" pitchFamily="18" charset="0"/>
                <a:cs typeface="Times New Roman" pitchFamily="18" charset="0"/>
              </a:rPr>
              <a:t>de ansamblu</a:t>
            </a:r>
            <a:endParaRPr lang="ro-RO"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ro-RO" sz="1600" dirty="0" smtClean="0">
                <a:effectLst/>
                <a:latin typeface="Times New Roman"/>
                <a:ea typeface="Times New Roman"/>
              </a:rPr>
              <a:t>La deschiderea programului se poate observa codul sursa care este format din șapte subprogram, care impreuna cu cele doua fișiere utilizate și alături de corpul main, conduc la generarea soluțiilor. În ceea ce privește modul de operare, în cadrul programului se citește , mai întâi , o matrice care reține pe prima coloană numărul de înscriere al candidaților ,iar pe parcurs aceasta suferă anumite modificări înregistrate manual în fișierul de intrare în funcție de rezultatele la proba teoretică respectiv la cea practică.</a:t>
            </a:r>
            <a:endParaRPr lang="en-US" sz="1600" dirty="0" smtClean="0">
              <a:latin typeface="Times New Roman" pitchFamily="18" charset="0"/>
              <a:cs typeface="Times New Roman" pitchFamily="18" charset="0"/>
            </a:endParaRPr>
          </a:p>
          <a:p>
            <a:endParaRPr lang="ro-RO" dirty="0">
              <a:latin typeface="Times New Roman" pitchFamily="18" charset="0"/>
              <a:cs typeface="Times New Roman"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781" t="-242" r="13624" b="28012"/>
          <a:stretch/>
        </p:blipFill>
        <p:spPr>
          <a:xfrm>
            <a:off x="3505200" y="3429000"/>
            <a:ext cx="4915106" cy="3254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0194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04800" y="197224"/>
            <a:ext cx="4542155" cy="3262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3733800" y="3581399"/>
            <a:ext cx="5255895" cy="3154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p:cNvCxnSpPr>
            <a:stCxn id="5" idx="3"/>
          </p:cNvCxnSpPr>
          <p:nvPr/>
        </p:nvCxnSpPr>
        <p:spPr>
          <a:xfrm flipV="1">
            <a:off x="4846955" y="1523790"/>
            <a:ext cx="1249045" cy="3045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6248400" y="1231402"/>
            <a:ext cx="2590800" cy="584775"/>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Fișierul</a:t>
            </a:r>
            <a:r>
              <a:rPr lang="en-US" sz="1600" dirty="0" smtClean="0">
                <a:latin typeface="Times New Roman" pitchFamily="18" charset="0"/>
                <a:cs typeface="Times New Roman" pitchFamily="18" charset="0"/>
              </a:rPr>
              <a:t> “permis.in” </a:t>
            </a:r>
            <a:r>
              <a:rPr lang="en-US" sz="1600" dirty="0" err="1" smtClean="0">
                <a:latin typeface="Times New Roman" pitchFamily="18" charset="0"/>
                <a:cs typeface="Times New Roman" pitchFamily="18" charset="0"/>
              </a:rPr>
              <a:t>în</a:t>
            </a:r>
            <a:r>
              <a:rPr lang="en-US" sz="1600" dirty="0" smtClean="0">
                <a:latin typeface="Times New Roman" pitchFamily="18" charset="0"/>
                <a:cs typeface="Times New Roman" pitchFamily="18" charset="0"/>
              </a:rPr>
              <a:t> care se </a:t>
            </a:r>
            <a:r>
              <a:rPr lang="en-US" sz="1600" dirty="0" err="1" smtClean="0">
                <a:latin typeface="Times New Roman" pitchFamily="18" charset="0"/>
                <a:cs typeface="Times New Roman" pitchFamily="18" charset="0"/>
              </a:rPr>
              <a:t>află</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datele</a:t>
            </a:r>
            <a:r>
              <a:rPr lang="en-US" sz="1600" dirty="0" smtClean="0">
                <a:latin typeface="Times New Roman" pitchFamily="18" charset="0"/>
                <a:cs typeface="Times New Roman" pitchFamily="18" charset="0"/>
              </a:rPr>
              <a:t> de </a:t>
            </a:r>
            <a:r>
              <a:rPr lang="en-US" sz="1600" dirty="0" err="1" smtClean="0">
                <a:latin typeface="Times New Roman" pitchFamily="18" charset="0"/>
                <a:cs typeface="Times New Roman" pitchFamily="18" charset="0"/>
              </a:rPr>
              <a:t>intrare</a:t>
            </a:r>
            <a:r>
              <a:rPr lang="en-US" sz="1600" dirty="0" smtClean="0">
                <a:latin typeface="Times New Roman" pitchFamily="18" charset="0"/>
                <a:cs typeface="Times New Roman" pitchFamily="18" charset="0"/>
              </a:rPr>
              <a:t>. </a:t>
            </a:r>
            <a:endParaRPr lang="ro-RO" sz="1600" dirty="0">
              <a:latin typeface="Times New Roman" pitchFamily="18" charset="0"/>
              <a:cs typeface="Times New Roman" pitchFamily="18" charset="0"/>
            </a:endParaRPr>
          </a:p>
        </p:txBody>
      </p:sp>
      <p:cxnSp>
        <p:nvCxnSpPr>
          <p:cNvPr id="11" name="Straight Arrow Connector 10"/>
          <p:cNvCxnSpPr>
            <a:stCxn id="6" idx="1"/>
          </p:cNvCxnSpPr>
          <p:nvPr/>
        </p:nvCxnSpPr>
        <p:spPr>
          <a:xfrm flipH="1" flipV="1">
            <a:off x="2575877" y="4800600"/>
            <a:ext cx="1157923" cy="3581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04800" y="4191000"/>
            <a:ext cx="2133600" cy="830997"/>
          </a:xfrm>
          <a:prstGeom prst="rect">
            <a:avLst/>
          </a:prstGeom>
          <a:noFill/>
        </p:spPr>
        <p:txBody>
          <a:bodyPr wrap="square" rtlCol="0">
            <a:spAutoFit/>
          </a:bodyPr>
          <a:lstStyle/>
          <a:p>
            <a:r>
              <a:rPr lang="en-US" sz="1600" dirty="0" err="1" smtClean="0">
                <a:latin typeface="Times New Roman" pitchFamily="18" charset="0"/>
                <a:cs typeface="Times New Roman" pitchFamily="18" charset="0"/>
              </a:rPr>
              <a:t>Fișierul</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permis.out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în</a:t>
            </a:r>
            <a:r>
              <a:rPr lang="en-US" sz="1600" dirty="0" smtClean="0">
                <a:latin typeface="Times New Roman" pitchFamily="18" charset="0"/>
                <a:cs typeface="Times New Roman" pitchFamily="18" charset="0"/>
              </a:rPr>
              <a:t> care </a:t>
            </a:r>
            <a:r>
              <a:rPr lang="en-US" sz="1600" dirty="0" err="1" smtClean="0">
                <a:latin typeface="Times New Roman" pitchFamily="18" charset="0"/>
                <a:cs typeface="Times New Roman" pitchFamily="18" charset="0"/>
              </a:rPr>
              <a:t>sunt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afișate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listele</a:t>
            </a:r>
            <a:r>
              <a:rPr lang="en-US" sz="1600" dirty="0" smtClean="0">
                <a:latin typeface="Times New Roman" pitchFamily="18" charset="0"/>
                <a:cs typeface="Times New Roman" pitchFamily="18" charset="0"/>
              </a:rPr>
              <a:t> finale </a:t>
            </a:r>
            <a:r>
              <a:rPr lang="en-US" sz="1600" dirty="0" err="1" smtClean="0">
                <a:latin typeface="Times New Roman" pitchFamily="18" charset="0"/>
                <a:cs typeface="Times New Roman" pitchFamily="18" charset="0"/>
              </a:rPr>
              <a:t>si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cele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cerute</a:t>
            </a:r>
            <a:r>
              <a:rPr lang="en-US" sz="1600" dirty="0" smtClean="0">
                <a:latin typeface="Times New Roman" pitchFamily="18" charset="0"/>
                <a:cs typeface="Times New Roman" pitchFamily="18" charset="0"/>
              </a:rPr>
              <a:t>.</a:t>
            </a:r>
            <a:endParaRPr lang="ro-RO" sz="1600" dirty="0">
              <a:latin typeface="Times New Roman" pitchFamily="18" charset="0"/>
              <a:cs typeface="Times New Roman" pitchFamily="18" charset="0"/>
            </a:endParaRPr>
          </a:p>
        </p:txBody>
      </p:sp>
    </p:spTree>
    <p:extLst>
      <p:ext uri="{BB962C8B-B14F-4D97-AF65-F5344CB8AC3E}">
        <p14:creationId xmlns:p14="http://schemas.microsoft.com/office/powerpoint/2010/main" val="78066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066800"/>
            <a:ext cx="7696200" cy="2554545"/>
          </a:xfrm>
          <a:prstGeom prst="rect">
            <a:avLst/>
          </a:prstGeom>
          <a:noFill/>
        </p:spPr>
        <p:txBody>
          <a:bodyPr wrap="square" rtlCol="0">
            <a:spAutoFit/>
          </a:bodyPr>
          <a:lstStyle/>
          <a:p>
            <a:pPr marL="0" lvl="1"/>
            <a:r>
              <a:rPr lang="en-US" sz="1600" b="1" dirty="0" smtClean="0">
                <a:latin typeface="Times New Roman" pitchFamily="18" charset="0"/>
                <a:cs typeface="Times New Roman" pitchFamily="18" charset="0"/>
              </a:rPr>
              <a:t>    2.2. </a:t>
            </a:r>
            <a:r>
              <a:rPr lang="ro-RO" sz="1600" b="1" dirty="0" smtClean="0">
                <a:latin typeface="Times New Roman" pitchFamily="18" charset="0"/>
                <a:cs typeface="Times New Roman" pitchFamily="18" charset="0"/>
              </a:rPr>
              <a:t>Prezentarea </a:t>
            </a:r>
            <a:r>
              <a:rPr lang="ro-RO" sz="1600" b="1" dirty="0">
                <a:latin typeface="Times New Roman" pitchFamily="18" charset="0"/>
                <a:cs typeface="Times New Roman" pitchFamily="18" charset="0"/>
              </a:rPr>
              <a:t>modului de </a:t>
            </a:r>
            <a:r>
              <a:rPr lang="ro-RO" sz="1600" b="1" dirty="0" smtClean="0">
                <a:latin typeface="Times New Roman" pitchFamily="18" charset="0"/>
                <a:cs typeface="Times New Roman" pitchFamily="18" charset="0"/>
              </a:rPr>
              <a:t>lucru</a:t>
            </a:r>
            <a:endParaRPr lang="en-US" sz="1600" b="1" dirty="0" smtClean="0">
              <a:latin typeface="Times New Roman" pitchFamily="18" charset="0"/>
              <a:cs typeface="Times New Roman" pitchFamily="18" charset="0"/>
            </a:endParaRPr>
          </a:p>
          <a:p>
            <a:pPr marL="0" lvl="1"/>
            <a:endParaRPr lang="en-US" sz="1600" b="1" dirty="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	</a:t>
            </a:r>
            <a:r>
              <a:rPr lang="ro-RO" sz="1600" dirty="0">
                <a:latin typeface="Times New Roman" pitchFamily="18" charset="0"/>
                <a:cs typeface="Times New Roman" pitchFamily="18" charset="0"/>
              </a:rPr>
              <a:t>Așa cum am precizat mai sus, programul e format din șapte subprograme care ajuată la determinarea setului de informații finale.</a:t>
            </a:r>
          </a:p>
          <a:p>
            <a:r>
              <a:rPr lang="ro-RO" sz="1600" dirty="0">
                <a:latin typeface="Times New Roman" pitchFamily="18" charset="0"/>
                <a:cs typeface="Times New Roman" pitchFamily="18" charset="0"/>
              </a:rPr>
              <a:t>	În desfășurarea acestuia se pot observa mai multe etape. Mai întâi este realizată citirea unui tablou bidimensional care conține pe prima coloană informații referitoare la  numărul de înscriere al fiecărui participant.</a:t>
            </a:r>
          </a:p>
          <a:p>
            <a:pPr marL="0" lvl="1"/>
            <a:endParaRPr lang="en-US" sz="1600" b="1" dirty="0" smtClean="0">
              <a:latin typeface="Times New Roman" pitchFamily="18" charset="0"/>
              <a:cs typeface="Times New Roman" pitchFamily="18" charset="0"/>
            </a:endParaRPr>
          </a:p>
          <a:p>
            <a:pPr marL="0" lvl="1"/>
            <a:endParaRPr lang="ro-RO" sz="1600" dirty="0">
              <a:latin typeface="Times New Roman" pitchFamily="18" charset="0"/>
              <a:cs typeface="Times New Roman" pitchFamily="18" charset="0"/>
            </a:endParaRPr>
          </a:p>
          <a:p>
            <a:endParaRPr lang="ro-RO" sz="1600" dirty="0">
              <a:latin typeface="Times New Roman" pitchFamily="18" charset="0"/>
              <a:cs typeface="Times New Roman"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514600" y="3124200"/>
            <a:ext cx="4876800" cy="3124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822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000" y="2465496"/>
            <a:ext cx="3886200" cy="1323439"/>
          </a:xfrm>
          <a:prstGeom prst="rect">
            <a:avLst/>
          </a:prstGeom>
          <a:noFill/>
        </p:spPr>
        <p:txBody>
          <a:bodyPr wrap="square" rtlCol="0">
            <a:spAutoFit/>
          </a:bodyPr>
          <a:lstStyle/>
          <a:p>
            <a:r>
              <a:rPr lang="en-US" sz="1600" dirty="0" smtClean="0">
                <a:effectLst/>
                <a:latin typeface="Times New Roman"/>
                <a:ea typeface="Times New Roman"/>
              </a:rPr>
              <a:t>	</a:t>
            </a:r>
            <a:r>
              <a:rPr lang="ro-RO" sz="1600" dirty="0" smtClean="0">
                <a:effectLst/>
                <a:latin typeface="Times New Roman"/>
                <a:ea typeface="Times New Roman"/>
              </a:rPr>
              <a:t>Apoi este realizată o verificare a ordinii in lista citită, iar daca persoanele nu sunt înregistrate în ordinea înscrierii se va realiza ordonarea crescătoare a acestora. (pentru acesta sunt folosite 3 subprograme)</a:t>
            </a:r>
            <a:r>
              <a:rPr lang="en-US" sz="1600" dirty="0" smtClean="0">
                <a:effectLst/>
                <a:latin typeface="Times New Roman"/>
                <a:ea typeface="Times New Roman"/>
              </a:rPr>
              <a:t>.</a:t>
            </a:r>
            <a:endParaRPr lang="ro-RO" sz="1600" dirty="0"/>
          </a:p>
        </p:txBody>
      </p:sp>
      <p:pic>
        <p:nvPicPr>
          <p:cNvPr id="5" name="Picture 4"/>
          <p:cNvPicPr/>
          <p:nvPr/>
        </p:nvPicPr>
        <p:blipFill rotWithShape="1">
          <a:blip r:embed="rId2">
            <a:extLst>
              <a:ext uri="{28A0092B-C50C-407E-A947-70E740481C1C}">
                <a14:useLocalDpi xmlns:a14="http://schemas.microsoft.com/office/drawing/2010/main" val="0"/>
              </a:ext>
            </a:extLst>
          </a:blip>
          <a:srcRect l="1" t="6528" r="53079" b="25831"/>
          <a:stretch/>
        </p:blipFill>
        <p:spPr bwMode="auto">
          <a:xfrm>
            <a:off x="381000" y="1219200"/>
            <a:ext cx="4572000" cy="38160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7899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7696200" cy="1323439"/>
          </a:xfrm>
          <a:prstGeom prst="rect">
            <a:avLst/>
          </a:prstGeom>
          <a:noFill/>
        </p:spPr>
        <p:txBody>
          <a:bodyPr wrap="square" rtlCol="0">
            <a:spAutoFit/>
          </a:bodyPr>
          <a:lstStyle/>
          <a:p>
            <a:r>
              <a:rPr lang="ro-RO" sz="1600" dirty="0">
                <a:latin typeface="Times New Roman" pitchFamily="18" charset="0"/>
                <a:cs typeface="Times New Roman" pitchFamily="18" charset="0"/>
              </a:rPr>
              <a:t>	Având lista ordonată, aceștia vor participa la sesiunea scrisă a examenului, iar pentru cei ce vor fi admiși, coloana a doua a listei va conține cifra 1(ceilalți avand cifra 0). În urma completării listei cu rezultatele la proba teoretică se va afișa pe ecran numărul persoanelor pregătite pentru examenul practic.</a:t>
            </a:r>
          </a:p>
          <a:p>
            <a:endParaRPr lang="ro-RO" sz="1600" dirty="0">
              <a:latin typeface="Times New Roman" pitchFamily="18" charset="0"/>
              <a:cs typeface="Times New Roman" pitchFamily="18" charset="0"/>
            </a:endParaRPr>
          </a:p>
        </p:txBody>
      </p:sp>
      <p:pic>
        <p:nvPicPr>
          <p:cNvPr id="6" name="Picture 5"/>
          <p:cNvPicPr/>
          <p:nvPr/>
        </p:nvPicPr>
        <p:blipFill rotWithShape="1">
          <a:blip r:embed="rId2" cstate="print">
            <a:extLst>
              <a:ext uri="{28A0092B-C50C-407E-A947-70E740481C1C}">
                <a14:useLocalDpi xmlns:a14="http://schemas.microsoft.com/office/drawing/2010/main" val="0"/>
              </a:ext>
            </a:extLst>
          </a:blip>
          <a:srcRect r="10534"/>
          <a:stretch/>
        </p:blipFill>
        <p:spPr bwMode="auto">
          <a:xfrm>
            <a:off x="445994" y="1690992"/>
            <a:ext cx="3935506" cy="2743200"/>
          </a:xfrm>
          <a:prstGeom prst="rect">
            <a:avLst/>
          </a:prstGeom>
          <a:ln>
            <a:noFill/>
          </a:ln>
          <a:extLst>
            <a:ext uri="{53640926-AAD7-44D8-BBD7-CCE9431645EC}">
              <a14:shadowObscured xmlns:a14="http://schemas.microsoft.com/office/drawing/2010/main"/>
            </a:ext>
          </a:extLst>
        </p:spPr>
      </p:pic>
      <p:sp>
        <p:nvSpPr>
          <p:cNvPr id="7" name="TextBox 6"/>
          <p:cNvSpPr txBox="1"/>
          <p:nvPr/>
        </p:nvSpPr>
        <p:spPr>
          <a:xfrm>
            <a:off x="5284694" y="2209800"/>
            <a:ext cx="2895600" cy="1077218"/>
          </a:xfrm>
          <a:prstGeom prst="rect">
            <a:avLst/>
          </a:prstGeom>
          <a:noFill/>
        </p:spPr>
        <p:txBody>
          <a:bodyPr wrap="square" rtlCol="0">
            <a:spAutoFit/>
          </a:bodyPr>
          <a:lstStyle/>
          <a:p>
            <a:r>
              <a:rPr lang="ro-RO" sz="1600" dirty="0">
                <a:latin typeface="Times New Roman" pitchFamily="18" charset="0"/>
                <a:cs typeface="Times New Roman" pitchFamily="18" charset="0"/>
              </a:rPr>
              <a:t>Lista va fi modificată ulterior, cei care au fost respinși la proba teoretică, fiind șterși de pe aceasta.</a:t>
            </a:r>
          </a:p>
        </p:txBody>
      </p:sp>
      <p:cxnSp>
        <p:nvCxnSpPr>
          <p:cNvPr id="9" name="Straight Arrow Connector 8"/>
          <p:cNvCxnSpPr/>
          <p:nvPr/>
        </p:nvCxnSpPr>
        <p:spPr>
          <a:xfrm>
            <a:off x="6172200" y="3134618"/>
            <a:ext cx="304800" cy="6753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1" name="Picture 10"/>
          <p:cNvPicPr/>
          <p:nvPr/>
        </p:nvPicPr>
        <p:blipFill rotWithShape="1">
          <a:blip r:embed="rId3" cstate="print">
            <a:extLst>
              <a:ext uri="{28A0092B-C50C-407E-A947-70E740481C1C}">
                <a14:useLocalDpi xmlns:a14="http://schemas.microsoft.com/office/drawing/2010/main" val="0"/>
              </a:ext>
            </a:extLst>
          </a:blip>
          <a:srcRect r="22149" b="27154"/>
          <a:stretch/>
        </p:blipFill>
        <p:spPr bwMode="auto">
          <a:xfrm>
            <a:off x="4572000" y="3850341"/>
            <a:ext cx="4443412" cy="28100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7287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105</TotalTime>
  <Words>687</Words>
  <Application>Microsoft Office PowerPoint</Application>
  <PresentationFormat>On-screen Show (4:3)</PresentationFormat>
  <Paragraphs>189</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Concourse</vt:lpstr>
      <vt:lpstr>Package</vt:lpstr>
      <vt:lpstr>PROIECT PENTRU OBȚINEREA ATESTATULUI PROFESIONAL INFORMATICĂ </vt:lpstr>
      <vt:lpstr>Cuprins </vt:lpstr>
      <vt:lpstr>Introducere </vt:lpstr>
      <vt:lpstr>PowerPoint Presentation</vt:lpstr>
      <vt:lpstr>2. Descrierea programului </vt:lpstr>
      <vt:lpstr>PowerPoint Presentation</vt:lpstr>
      <vt:lpstr>PowerPoint Presentation</vt:lpstr>
      <vt:lpstr>PowerPoint Presentation</vt:lpstr>
      <vt:lpstr>PowerPoint Presentation</vt:lpstr>
      <vt:lpstr>PowerPoint Presentation</vt:lpstr>
      <vt:lpstr>PowerPoint Presentation</vt:lpstr>
      <vt:lpstr>3. Cod sursă </vt:lpstr>
      <vt:lpstr>PowerPoint Presentation</vt:lpstr>
      <vt:lpstr>PowerPoint Presentation</vt:lpstr>
      <vt:lpstr>PowerPoint Presentation</vt:lpstr>
      <vt:lpstr>4. Siteografie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PENTRU OBȚINEREA ATESTATULUI PROFESIONAL INFORMATICĂ</dc:title>
  <dc:creator>Pop Paul</dc:creator>
  <cp:lastModifiedBy>Pop Paul</cp:lastModifiedBy>
  <cp:revision>11</cp:revision>
  <dcterms:created xsi:type="dcterms:W3CDTF">2023-05-05T21:05:47Z</dcterms:created>
  <dcterms:modified xsi:type="dcterms:W3CDTF">2023-05-05T22:51:14Z</dcterms:modified>
</cp:coreProperties>
</file>