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3" r:id="rId9"/>
    <p:sldId id="264" r:id="rId10"/>
    <p:sldId id="265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4E2AE-0C4B-40CB-3420-1D83495F896E}" v="1135" dt="2025-05-29T13:38:16.657"/>
    <p1510:client id="{19BEFA5B-A554-BACB-5733-A44D9812FA11}" v="58" dt="2025-05-29T13:50:55.785"/>
    <p1510:client id="{610EA29C-62DF-C81E-DB58-A70BA4CD8449}" v="37" dt="2025-05-29T12:42:38.890"/>
    <p1510:client id="{6180AFAF-B334-05DD-C8BE-71B59EFB63BF}" v="40" dt="2025-05-29T11:45:53.164"/>
    <p1510:client id="{6C5B6BDD-F247-33F0-D3FA-832C5CD680D9}" v="15" dt="2025-05-29T12:54:29.666"/>
    <p1510:client id="{7698C7C2-6A5B-E20B-5B7C-AB7971E8A4F0}" v="976" dt="2025-05-29T16:37:06.100"/>
    <p1510:client id="{B267F897-7BA7-951C-DE70-FA661B867073}" v="31" dt="2025-05-29T16:12:56.299"/>
    <p1510:client id="{D64C8A52-4643-423B-505F-9A1B357F6F05}" v="125" dt="2025-05-29T12:47:56.542"/>
    <p1510:client id="{EEF46E58-C6BD-5666-1796-7881FE0CB18E}" v="33" dt="2025-05-29T13:11:57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1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7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8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1234/v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Network connection abstract against a white background">
            <a:extLst>
              <a:ext uri="{FF2B5EF4-FFF2-40B4-BE49-F238E27FC236}">
                <a16:creationId xmlns:a16="http://schemas.microsoft.com/office/drawing/2014/main" id="{5CA093BD-D314-D69B-72C2-584C50FAD4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78" r="9085" b="-7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4" y="1396287"/>
            <a:ext cx="12184166" cy="1870483"/>
          </a:xfrm>
        </p:spPr>
        <p:txBody>
          <a:bodyPr>
            <a:normAutofit fontScale="90000"/>
          </a:bodyPr>
          <a:lstStyle/>
          <a:p>
            <a:pPr algn="l"/>
            <a:endParaRPr lang="en-US" sz="5400">
              <a:solidFill>
                <a:schemeClr val="bg1"/>
              </a:solidFill>
            </a:endParaRPr>
          </a:p>
          <a:p>
            <a:r>
              <a:rPr lang="en-US" sz="6000">
                <a:solidFill>
                  <a:schemeClr val="bg1"/>
                </a:solidFill>
              </a:rPr>
              <a:t>The AI Psychologists</a:t>
            </a:r>
            <a:br>
              <a:rPr lang="en-US" sz="6000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AI Copilot for Students</a:t>
            </a:r>
            <a:br>
              <a:rPr lang="en-US" sz="6000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5" y="3425453"/>
            <a:ext cx="11918202" cy="19075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>
                <a:solidFill>
                  <a:schemeClr val="bg1"/>
                </a:solidFill>
              </a:rPr>
              <a:t>Dragoș Trandafir</a:t>
            </a:r>
            <a:endParaRPr lang="en-US" b="1">
              <a:solidFill>
                <a:schemeClr val="bg1"/>
              </a:solidFill>
            </a:endParaRPr>
          </a:p>
          <a:p>
            <a:r>
              <a:rPr lang="en-US" sz="2800" b="1">
                <a:solidFill>
                  <a:schemeClr val="bg1"/>
                </a:solidFill>
              </a:rPr>
              <a:t>Pop Paul</a:t>
            </a:r>
          </a:p>
          <a:p>
            <a:r>
              <a:rPr lang="en-US" sz="2800" b="1" err="1">
                <a:solidFill>
                  <a:schemeClr val="bg1"/>
                </a:solidFill>
              </a:rPr>
              <a:t>Resiga</a:t>
            </a:r>
            <a:r>
              <a:rPr lang="en-US" sz="2800" b="1">
                <a:solidFill>
                  <a:schemeClr val="bg1"/>
                </a:solidFill>
              </a:rPr>
              <a:t> Alexandru</a:t>
            </a:r>
          </a:p>
          <a:p>
            <a:r>
              <a:rPr lang="en-US" sz="2800" b="1">
                <a:solidFill>
                  <a:schemeClr val="bg1"/>
                </a:solidFill>
              </a:rPr>
              <a:t>Silaghi Raul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71DB-A977-801D-8200-90D137AE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/>
              <a:t>Retrieval Logic for Evaluation</a:t>
            </a:r>
          </a:p>
          <a:p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3D92-82E6-7E65-B5F9-62BAB05C1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983611"/>
            <a:ext cx="10653579" cy="570674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600" b="1">
                <a:ea typeface="+mn-lt"/>
                <a:cs typeface="+mn-lt"/>
              </a:rPr>
              <a:t>Function: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</a:rPr>
              <a:t>context_enriched_retriever</a:t>
            </a:r>
            <a:r>
              <a:rPr lang="en-US" sz="1600">
                <a:latin typeface="Consolas"/>
              </a:rPr>
              <a:t>()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For each question: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Retrieves top-k relevant chunks</a:t>
            </a:r>
            <a:endParaRPr lang="en-US" sz="1600"/>
          </a:p>
          <a:p>
            <a:pPr lvl="1"/>
            <a:r>
              <a:rPr lang="en-US" sz="1600">
                <a:ea typeface="+mn-lt"/>
                <a:cs typeface="+mn-lt"/>
              </a:rPr>
              <a:t>Adds neighbors (</a:t>
            </a:r>
            <a:r>
              <a:rPr lang="en-US" sz="1600" err="1">
                <a:ea typeface="+mn-lt"/>
                <a:cs typeface="+mn-lt"/>
              </a:rPr>
              <a:t>chunk_id</a:t>
            </a:r>
            <a:r>
              <a:rPr lang="en-US" sz="1600">
                <a:ea typeface="+mn-lt"/>
                <a:cs typeface="+mn-lt"/>
              </a:rPr>
              <a:t> ± 1)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Preserves continuity (e.g., definitions, lists)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Why Important: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Ensures full, connected context for answer generation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Evaluation Pipeline Flow</a:t>
            </a:r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For each prompt: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Build a RAG chain from the template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Invoke on both test questions</a:t>
            </a:r>
            <a:endParaRPr lang="en-US" sz="1600"/>
          </a:p>
          <a:p>
            <a:pPr marL="742950" lvl="1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Record predictions and source docs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Embed question, prediction, and context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Compute cosine similarities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Store and compare average scores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22262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4DF0-8E2A-41F5-5B25-97017813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Frontend: </a:t>
            </a:r>
            <a:r>
              <a:rPr lang="en-US" err="1">
                <a:ea typeface="+mj-lt"/>
                <a:cs typeface="+mj-lt"/>
              </a:rPr>
              <a:t>Gradio</a:t>
            </a:r>
            <a:r>
              <a:rPr lang="en-US">
                <a:ea typeface="+mj-lt"/>
                <a:cs typeface="+mj-lt"/>
              </a:rPr>
              <a:t> Interface and the Full Q&amp;A Process in the RAG Application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8C60-8D52-B350-412A-14B8BC07D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>
                <a:ea typeface="+mn-lt"/>
                <a:cs typeface="+mn-lt"/>
              </a:rPr>
              <a:t>In our project, we use </a:t>
            </a:r>
            <a:r>
              <a:rPr lang="en-US" sz="1600" b="1" err="1">
                <a:ea typeface="+mn-lt"/>
                <a:cs typeface="+mn-lt"/>
              </a:rPr>
              <a:t>Gradio</a:t>
            </a:r>
            <a:r>
              <a:rPr lang="en-US" sz="1600">
                <a:ea typeface="+mn-lt"/>
                <a:cs typeface="+mn-lt"/>
              </a:rPr>
              <a:t> to create a simple and user-friendly web interface that allows users to interact with our </a:t>
            </a:r>
            <a:r>
              <a:rPr lang="en-US" sz="1600" b="1">
                <a:ea typeface="+mn-lt"/>
                <a:cs typeface="+mn-lt"/>
              </a:rPr>
              <a:t>RAG system</a:t>
            </a:r>
            <a:r>
              <a:rPr lang="en-US" sz="1600">
                <a:ea typeface="+mn-lt"/>
                <a:cs typeface="+mn-lt"/>
              </a:rPr>
              <a:t> — a system that combines document retrieval with answer generation.</a:t>
            </a:r>
            <a:endParaRPr lang="en-US" sz="1600"/>
          </a:p>
          <a:p>
            <a:pPr marL="0" indent="0">
              <a:buNone/>
            </a:pPr>
            <a:r>
              <a:rPr lang="en-US" sz="1800" b="1" i="1">
                <a:ea typeface="+mn-lt"/>
                <a:cs typeface="+mn-lt"/>
              </a:rPr>
              <a:t>The complete flow: from question to answer</a:t>
            </a:r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user inputs a question (e.g., </a:t>
            </a:r>
            <a:r>
              <a:rPr lang="en-US" sz="1600" i="1">
                <a:ea typeface="+mn-lt"/>
                <a:cs typeface="+mn-lt"/>
              </a:rPr>
              <a:t>“What can I do for anxiety?”</a:t>
            </a:r>
            <a:r>
              <a:rPr lang="en-US" sz="1600">
                <a:ea typeface="+mn-lt"/>
                <a:cs typeface="+mn-lt"/>
              </a:rPr>
              <a:t>) directly in the </a:t>
            </a:r>
            <a:r>
              <a:rPr lang="en-US" sz="1600" err="1">
                <a:ea typeface="+mn-lt"/>
                <a:cs typeface="+mn-lt"/>
              </a:rPr>
              <a:t>Gradio</a:t>
            </a:r>
            <a:r>
              <a:rPr lang="en-US" sz="1600">
                <a:ea typeface="+mn-lt"/>
                <a:cs typeface="+mn-lt"/>
              </a:rPr>
              <a:t> interface.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 err="1">
                <a:ea typeface="+mn-lt"/>
                <a:cs typeface="+mn-lt"/>
              </a:rPr>
              <a:t>Gradio</a:t>
            </a:r>
            <a:r>
              <a:rPr lang="en-US" sz="1600">
                <a:ea typeface="+mn-lt"/>
                <a:cs typeface="+mn-lt"/>
              </a:rPr>
              <a:t> automatically calls the </a:t>
            </a:r>
            <a:r>
              <a:rPr lang="en-US" sz="1600" b="1">
                <a:ea typeface="+mn-lt"/>
                <a:cs typeface="+mn-lt"/>
              </a:rPr>
              <a:t>respond()</a:t>
            </a:r>
            <a:r>
              <a:rPr lang="en-US" sz="1600">
                <a:ea typeface="+mn-lt"/>
                <a:cs typeface="+mn-lt"/>
              </a:rPr>
              <a:t> function — which is connected behind the scenes to the main function </a:t>
            </a:r>
            <a:r>
              <a:rPr lang="en-US" sz="1600" b="1" err="1">
                <a:ea typeface="+mn-lt"/>
                <a:cs typeface="+mn-lt"/>
              </a:rPr>
              <a:t>answer_question</a:t>
            </a:r>
            <a:r>
              <a:rPr lang="en-US" sz="1600" b="1">
                <a:ea typeface="+mn-lt"/>
                <a:cs typeface="+mn-lt"/>
              </a:rPr>
              <a:t>()</a:t>
            </a:r>
            <a:r>
              <a:rPr lang="en-US" sz="1600">
                <a:ea typeface="+mn-lt"/>
                <a:cs typeface="+mn-lt"/>
              </a:rPr>
              <a:t>, containing the core RAG logic.</a:t>
            </a:r>
            <a:endParaRPr lang="en-US" sz="1600"/>
          </a:p>
          <a:p>
            <a:pPr>
              <a:buNone/>
            </a:pPr>
            <a:r>
              <a:rPr lang="en-US" sz="1600" b="1" i="1"/>
              <a:t>Inside the </a:t>
            </a:r>
            <a:r>
              <a:rPr lang="en-US" sz="1600" b="1" i="1" err="1"/>
              <a:t>answer_question</a:t>
            </a:r>
            <a:r>
              <a:rPr lang="en-US" sz="1600" b="1" i="1"/>
              <a:t>() function, several steps happen:</a:t>
            </a:r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Retrieval:</a:t>
            </a:r>
            <a:r>
              <a:rPr lang="en-US" sz="1600">
                <a:ea typeface="+mn-lt"/>
                <a:cs typeface="+mn-lt"/>
              </a:rPr>
              <a:t> The question is converted into a vector embedding and compared with stored vectors in our </a:t>
            </a:r>
            <a:r>
              <a:rPr lang="en-US" sz="1600" b="1">
                <a:ea typeface="+mn-lt"/>
                <a:cs typeface="+mn-lt"/>
              </a:rPr>
              <a:t>Chroma database</a:t>
            </a:r>
            <a:r>
              <a:rPr lang="en-US" sz="1600">
                <a:ea typeface="+mn-lt"/>
                <a:cs typeface="+mn-lt"/>
              </a:rPr>
              <a:t> (containing info extracted from PDFs).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most relevant text chunks are retrieved from the documents.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Augmented Generation:</a:t>
            </a:r>
            <a:r>
              <a:rPr lang="en-US" sz="1600">
                <a:ea typeface="+mn-lt"/>
                <a:cs typeface="+mn-lt"/>
              </a:rPr>
              <a:t> These chunks are given as context to a local language model (e.g., phi-4), which generates a coherent, concise answer (</a:t>
            </a:r>
            <a:r>
              <a:rPr lang="en-US" sz="1600" b="1">
                <a:ea typeface="+mn-lt"/>
                <a:cs typeface="+mn-lt"/>
              </a:rPr>
              <a:t>under 150 words</a:t>
            </a:r>
            <a:r>
              <a:rPr lang="en-US" sz="1600">
                <a:ea typeface="+mn-lt"/>
                <a:cs typeface="+mn-lt"/>
              </a:rPr>
              <a:t>) tailored to the question.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generated answer is sent back to the </a:t>
            </a:r>
            <a:r>
              <a:rPr lang="en-US" sz="1600" err="1">
                <a:ea typeface="+mn-lt"/>
                <a:cs typeface="+mn-lt"/>
              </a:rPr>
              <a:t>Gradio</a:t>
            </a:r>
            <a:r>
              <a:rPr lang="en-US" sz="1600">
                <a:ea typeface="+mn-lt"/>
                <a:cs typeface="+mn-lt"/>
              </a:rPr>
              <a:t> interface — the user sees the response almost instantly.</a:t>
            </a:r>
            <a:endParaRPr lang="en-US" sz="1600"/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1682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797DE5A-DA89-0A80-C73D-8DCE1A3E2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615729-9DC1-ED5A-261D-6AC4389F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045" y="1174376"/>
            <a:ext cx="3509383" cy="2781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Thank you!</a:t>
            </a:r>
          </a:p>
        </p:txBody>
      </p:sp>
      <p:pic>
        <p:nvPicPr>
          <p:cNvPr id="4" name="Content Placeholder 3" descr="A robot sitting in front of a computer&#10;&#10;AI-generated content may be incorrect.">
            <a:extLst>
              <a:ext uri="{FF2B5EF4-FFF2-40B4-BE49-F238E27FC236}">
                <a16:creationId xmlns:a16="http://schemas.microsoft.com/office/drawing/2014/main" id="{DB30976C-6B4A-102D-47ED-16EA50859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6917"/>
          <a:stretch>
            <a:fillRect/>
          </a:stretch>
        </p:blipFill>
        <p:spPr>
          <a:xfrm>
            <a:off x="4824248" y="1"/>
            <a:ext cx="7367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AD1-7F6C-905F-BA09-E6FB6254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77087"/>
          </a:xfrm>
        </p:spPr>
        <p:txBody>
          <a:bodyPr>
            <a:normAutofit fontScale="90000"/>
          </a:bodyPr>
          <a:lstStyle/>
          <a:p>
            <a:r>
              <a:rPr lang="en-US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FAE46-E1FD-EFB8-C6C0-E5392EDE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27703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1600">
                <a:ea typeface="+mn-lt"/>
                <a:cs typeface="+mn-lt"/>
              </a:rPr>
              <a:t>A private, RAG-based assistant trained on evidence-based mental health resources. Students can ask personal, emotional, or psychological questions — and get grounded, safe responses based on legit, curated mental health materials.</a:t>
            </a:r>
            <a:endParaRPr lang="en-US" sz="16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844709-50B4-809F-DDF1-97F72DEBE5EB}"/>
              </a:ext>
            </a:extLst>
          </p:cNvPr>
          <p:cNvSpPr txBox="1">
            <a:spLocks/>
          </p:cNvSpPr>
          <p:nvPr/>
        </p:nvSpPr>
        <p:spPr>
          <a:xfrm>
            <a:off x="612648" y="2214154"/>
            <a:ext cx="10653578" cy="577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Preparing vector database</a:t>
            </a:r>
          </a:p>
        </p:txBody>
      </p: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7E5A2227-67C8-6DD4-1149-DF793B79C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3557"/>
            <a:ext cx="5181600" cy="1872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B6331B-49B6-56B9-81C3-C83408A84084}"/>
              </a:ext>
            </a:extLst>
          </p:cNvPr>
          <p:cNvSpPr txBox="1"/>
          <p:nvPr/>
        </p:nvSpPr>
        <p:spPr>
          <a:xfrm>
            <a:off x="615042" y="2901042"/>
            <a:ext cx="5374821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/>
              <a:t>The PDF files are from the National Institute of Mental Health, Student Minds UK and Mental Health Foundation. They cover </a:t>
            </a:r>
            <a:r>
              <a:rPr lang="en-US" sz="1600" b="1"/>
              <a:t>anxiety, depression, bipolar, stress, youth mental health topics</a:t>
            </a:r>
            <a:r>
              <a:rPr lang="en-US" sz="1600"/>
              <a:t>.</a:t>
            </a:r>
            <a:endParaRPr lang="en-US"/>
          </a:p>
          <a:p>
            <a:pPr algn="just"/>
            <a:r>
              <a:rPr lang="en-US" sz="1600"/>
              <a:t>We tried to choose the PDFs that contain most of the information in full sentences as they are generally more efficient and useful for your RAG-based assistant, especially when using a language model like Phi-4-Reasoning. (</a:t>
            </a:r>
            <a:r>
              <a:rPr lang="en-US" sz="1600" b="1"/>
              <a:t>Better Model Comprehension &amp; Enhanced Embedding Quality</a:t>
            </a:r>
            <a:r>
              <a:rPr lang="en-US" sz="1600"/>
              <a:t>)</a:t>
            </a:r>
          </a:p>
          <a:p>
            <a:pPr algn="just"/>
            <a:r>
              <a:rPr lang="en-US" sz="1600"/>
              <a:t>Also, for efficient search and word embedding matching, irrelevant pages with pieces such as </a:t>
            </a:r>
            <a:r>
              <a:rPr lang="en-US" sz="1600" b="1"/>
              <a:t>covers, links or images, have been removed</a:t>
            </a:r>
            <a:r>
              <a:rPr lang="en-US" sz="160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3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C43E-68E9-788E-BFA9-5A164F26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Chunking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A89F-55CD-3D57-FCB9-8F526AE4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90989"/>
            <a:ext cx="10653579" cy="424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/>
              <a:t>1.DOCUMENT STRUCTURED-BASED CHUNKING</a:t>
            </a:r>
          </a:p>
          <a:p>
            <a:pPr marL="0" indent="0">
              <a:buNone/>
            </a:pPr>
            <a:endParaRPr lang="en-US" sz="1100"/>
          </a:p>
          <a:p>
            <a:pPr>
              <a:buAutoNum type="arabicPeriod"/>
            </a:pPr>
            <a:endParaRPr lang="en-US"/>
          </a:p>
          <a:p>
            <a:pPr>
              <a:buAutoNum type="arabicPeriod"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B9881-FD04-A289-4BDB-68D8BBC7AC5D}"/>
              </a:ext>
            </a:extLst>
          </p:cNvPr>
          <p:cNvSpPr txBox="1"/>
          <p:nvPr/>
        </p:nvSpPr>
        <p:spPr>
          <a:xfrm>
            <a:off x="639536" y="1850571"/>
            <a:ext cx="10627178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Calibri,Sans-Serif"/>
              <a:buChar char="-"/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Open the PDFs and read each page line by line, collecting the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text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US" sz="1600" b="1">
                <a:solidFill>
                  <a:srgbClr val="000000"/>
                </a:solidFill>
                <a:ea typeface="+mn-lt"/>
                <a:cs typeface="+mn-lt"/>
              </a:rPr>
              <a:t>average font size</a:t>
            </a: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;</a:t>
            </a:r>
            <a:endParaRPr lang="en-US"/>
          </a:p>
          <a:p>
            <a:pPr marL="285750" indent="-285750" algn="just">
              <a:buFont typeface="Calibri"/>
              <a:buChar char="-"/>
            </a:pPr>
            <a:r>
              <a:rPr lang="en-US" sz="1600" b="1">
                <a:ea typeface="+mn-lt"/>
                <a:cs typeface="+mn-lt"/>
              </a:rPr>
              <a:t>Detect headings</a:t>
            </a:r>
            <a:r>
              <a:rPr lang="en-US" sz="1600">
                <a:ea typeface="+mn-lt"/>
                <a:cs typeface="+mn-lt"/>
              </a:rPr>
              <a:t> by looking for jumps in font size (larger font usually means a new section);</a:t>
            </a:r>
            <a:endParaRPr lang="en-US" sz="1600"/>
          </a:p>
          <a:p>
            <a:pPr marL="285750" indent="-285750" algn="just">
              <a:buFont typeface="Calibri"/>
              <a:buChar char="-"/>
            </a:pPr>
            <a:r>
              <a:rPr lang="en-US" sz="1600">
                <a:ea typeface="+mn-lt"/>
                <a:cs typeface="+mn-lt"/>
              </a:rPr>
              <a:t>Groups lines into sections: </a:t>
            </a:r>
            <a:r>
              <a:rPr lang="en-US" sz="1600" b="1">
                <a:ea typeface="+mn-lt"/>
                <a:cs typeface="+mn-lt"/>
              </a:rPr>
              <a:t>each section includes a heading and its related content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marL="285750" indent="-285750" algn="just">
              <a:buFont typeface="Calibri"/>
              <a:buChar char="-"/>
            </a:pPr>
            <a:r>
              <a:rPr lang="en-US" sz="1600">
                <a:ea typeface="+mn-lt"/>
                <a:cs typeface="+mn-lt"/>
              </a:rPr>
              <a:t>Stores each section as a </a:t>
            </a:r>
            <a:r>
              <a:rPr lang="en-US" sz="1600" err="1">
                <a:ea typeface="+mn-lt"/>
                <a:cs typeface="+mn-lt"/>
              </a:rPr>
              <a:t>LangChain</a:t>
            </a:r>
            <a:r>
              <a:rPr lang="en-US" sz="1600">
                <a:ea typeface="+mn-lt"/>
                <a:cs typeface="+mn-lt"/>
              </a:rPr>
              <a:t> Document, including:</a:t>
            </a:r>
            <a:endParaRPr lang="en-US" sz="1600"/>
          </a:p>
          <a:p>
            <a:pPr marL="742950" lvl="1" indent="-285750" algn="just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section’s text</a:t>
            </a:r>
            <a:endParaRPr lang="en-US" sz="1600"/>
          </a:p>
          <a:p>
            <a:pPr marL="742950" lvl="1" indent="-285750" algn="just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The section title (first line of the text)            </a:t>
            </a:r>
            <a:endParaRPr lang="en-US" sz="1600"/>
          </a:p>
          <a:p>
            <a:pPr marL="742950" lvl="1" indent="-285750" algn="just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Metadata: file name, section index, title</a:t>
            </a:r>
            <a:endParaRPr lang="en-US" sz="1600"/>
          </a:p>
          <a:p>
            <a:pPr marL="742950" lvl="1" indent="-285750" algn="l">
              <a:buFont typeface="Arial"/>
              <a:buChar char="•"/>
            </a:pPr>
            <a:endParaRPr lang="en-US" sz="1600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F49A2-B4CB-40E2-C6CE-D469697FF0F3}"/>
              </a:ext>
            </a:extLst>
          </p:cNvPr>
          <p:cNvSpPr txBox="1"/>
          <p:nvPr/>
        </p:nvSpPr>
        <p:spPr>
          <a:xfrm>
            <a:off x="721178" y="3673928"/>
            <a:ext cx="881742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Important advantages:</a:t>
            </a:r>
            <a:endParaRPr lang="en-US" sz="1600" b="1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create </a:t>
            </a:r>
            <a:r>
              <a:rPr lang="en-US" sz="1600" b="1">
                <a:ea typeface="+mn-lt"/>
                <a:cs typeface="+mn-lt"/>
              </a:rPr>
              <a:t>logical, topic-aligned chunks</a:t>
            </a:r>
            <a:r>
              <a:rPr lang="en-US" sz="1600">
                <a:ea typeface="+mn-lt"/>
                <a:cs typeface="+mn-lt"/>
              </a:rPr>
              <a:t> instead of just splitting by length.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makes the documents </a:t>
            </a:r>
            <a:r>
              <a:rPr lang="en-US" sz="1600" b="1">
                <a:ea typeface="+mn-lt"/>
                <a:cs typeface="+mn-lt"/>
              </a:rPr>
              <a:t>easier to embed, search, and reason over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great for mental health PDFs where each section is a different concept or disorder.</a:t>
            </a:r>
            <a:endParaRPr lang="en-US" sz="16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8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1DD1-807A-C279-A173-6E015211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46715"/>
            <a:ext cx="10653578" cy="1132258"/>
          </a:xfrm>
        </p:spPr>
        <p:txBody>
          <a:bodyPr/>
          <a:lstStyle/>
          <a:p>
            <a:br>
              <a:rPr lang="en-US" sz="1800" b="0"/>
            </a:br>
            <a:r>
              <a:rPr lang="en-US" sz="2400"/>
              <a:t>2.RECURSIVE CHUNKING FOR HUGE CHUNKS</a:t>
            </a:r>
          </a:p>
          <a:p>
            <a:endParaRPr lang="en-US" sz="1800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51C3-A62A-5639-60B9-F3E29C84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914868"/>
            <a:ext cx="10653579" cy="40331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1600">
                <a:ea typeface="+mn-lt"/>
                <a:cs typeface="+mn-lt"/>
              </a:rPr>
              <a:t>Taking into consideration that the sections under the headings have </a:t>
            </a:r>
            <a:r>
              <a:rPr lang="en-US" sz="1600" b="1">
                <a:ea typeface="+mn-lt"/>
                <a:cs typeface="+mn-lt"/>
              </a:rPr>
              <a:t>different lengths</a:t>
            </a:r>
            <a:r>
              <a:rPr lang="en-US" sz="1600">
                <a:ea typeface="+mn-lt"/>
                <a:cs typeface="+mn-lt"/>
              </a:rPr>
              <a:t> and that some of them have </a:t>
            </a:r>
            <a:r>
              <a:rPr lang="en-US" sz="1600" b="1">
                <a:ea typeface="+mn-lt"/>
                <a:cs typeface="+mn-lt"/>
              </a:rPr>
              <a:t>big sizes</a:t>
            </a:r>
            <a:r>
              <a:rPr lang="en-US" sz="1600">
                <a:ea typeface="+mn-lt"/>
                <a:cs typeface="+mn-lt"/>
              </a:rPr>
              <a:t> (for example more than a page), we can split these sections formed before into smaller chunks.</a:t>
            </a:r>
            <a:endParaRPr lang="en-US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1600">
                <a:ea typeface="+mn-lt"/>
                <a:cs typeface="+mn-lt"/>
              </a:rPr>
              <a:t>We create a </a:t>
            </a:r>
            <a:r>
              <a:rPr lang="en-US" sz="1600" b="1">
                <a:ea typeface="+mn-lt"/>
                <a:cs typeface="+mn-lt"/>
              </a:rPr>
              <a:t>text splitter</a:t>
            </a:r>
            <a:r>
              <a:rPr lang="en-US" sz="1600">
                <a:ea typeface="+mn-lt"/>
                <a:cs typeface="+mn-lt"/>
              </a:rPr>
              <a:t> that tries to split at paragraphs → sentences → words → characters as it helps break on natural language boundaries, not mid-word or mid-idea.</a:t>
            </a:r>
            <a:endParaRPr lang="en-US"/>
          </a:p>
          <a:p>
            <a:pPr marL="0" indent="0" algn="just">
              <a:buNone/>
            </a:pPr>
            <a:r>
              <a:rPr lang="en-US" sz="2800">
                <a:ea typeface="+mn-lt"/>
                <a:cs typeface="+mn-lt"/>
              </a:rPr>
              <a:t>Phi-4-reasoning-plus:</a:t>
            </a:r>
          </a:p>
          <a:p>
            <a:pPr algn="just">
              <a:buFont typeface="Calibri"/>
              <a:buChar char="-"/>
            </a:pPr>
            <a:r>
              <a:rPr lang="en-US" sz="1600">
                <a:ea typeface="+mn-lt"/>
                <a:cs typeface="+mn-lt"/>
              </a:rPr>
              <a:t>small, decoder-only Transformer model, trained on a dataset comprising chain-of-thought reasoning traces, including synthetic prompts and high-quality filtered data from public domain sources, </a:t>
            </a:r>
            <a:r>
              <a:rPr lang="en-US" sz="1600" b="1">
                <a:ea typeface="+mn-lt"/>
                <a:cs typeface="+mn-lt"/>
              </a:rPr>
              <a:t>focusing on math, science, and coding skills.</a:t>
            </a:r>
          </a:p>
          <a:p>
            <a:pPr algn="just">
              <a:buFont typeface="Calibri"/>
              <a:buChar char="-"/>
            </a:pPr>
            <a:r>
              <a:rPr lang="en-US" sz="1600">
                <a:ea typeface="+mn-lt"/>
                <a:cs typeface="+mn-lt"/>
              </a:rPr>
              <a:t> is designed for </a:t>
            </a:r>
            <a:r>
              <a:rPr lang="en-US" sz="1600" b="1">
                <a:ea typeface="+mn-lt"/>
                <a:cs typeface="+mn-lt"/>
              </a:rPr>
              <a:t>compact reasoning tasks</a:t>
            </a:r>
            <a:r>
              <a:rPr lang="en-US" sz="1600">
                <a:ea typeface="+mn-lt"/>
                <a:cs typeface="+mn-lt"/>
              </a:rPr>
              <a:t>, performed in a multi-step logic small and compact contexts</a:t>
            </a:r>
            <a:endParaRPr lang="en-US" sz="1600"/>
          </a:p>
          <a:p>
            <a:pPr indent="0" algn="just">
              <a:buNone/>
            </a:pPr>
            <a:r>
              <a:rPr lang="en-US" sz="1600">
                <a:ea typeface="+mn-lt"/>
                <a:cs typeface="+mn-lt"/>
              </a:rPr>
              <a:t>So, </a:t>
            </a:r>
            <a:r>
              <a:rPr lang="en-US" sz="1600" b="1">
                <a:ea typeface="+mn-lt"/>
                <a:cs typeface="+mn-lt"/>
              </a:rPr>
              <a:t>700 characters chunks</a:t>
            </a:r>
            <a:r>
              <a:rPr lang="en-US" sz="1600">
                <a:ea typeface="+mn-lt"/>
                <a:cs typeface="+mn-lt"/>
              </a:rPr>
              <a:t> is suitable in our case, and </a:t>
            </a:r>
            <a:r>
              <a:rPr lang="en-US" sz="1600" b="1">
                <a:ea typeface="+mn-lt"/>
                <a:cs typeface="+mn-lt"/>
              </a:rPr>
              <a:t>overlap</a:t>
            </a:r>
            <a:r>
              <a:rPr lang="en-US" sz="1600">
                <a:ea typeface="+mn-lt"/>
                <a:cs typeface="+mn-lt"/>
              </a:rPr>
              <a:t> </a:t>
            </a:r>
            <a:r>
              <a:rPr lang="en-US" sz="1600" b="1">
                <a:ea typeface="+mn-lt"/>
                <a:cs typeface="+mn-lt"/>
              </a:rPr>
              <a:t>of 100 characters</a:t>
            </a:r>
            <a:r>
              <a:rPr lang="en-US" sz="1600">
                <a:ea typeface="+mn-lt"/>
                <a:cs typeface="+mn-lt"/>
              </a:rPr>
              <a:t> preserves context reasoning.</a:t>
            </a:r>
            <a:endParaRPr lang="en-US" sz="1600"/>
          </a:p>
          <a:p>
            <a:pPr marL="0" indent="0" algn="just">
              <a:buNone/>
            </a:pP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C085E-5AC0-3C9B-00E2-43DE5E2D04BF}"/>
              </a:ext>
            </a:extLst>
          </p:cNvPr>
          <p:cNvSpPr txBox="1"/>
          <p:nvPr/>
        </p:nvSpPr>
        <p:spPr>
          <a:xfrm>
            <a:off x="653876" y="4950781"/>
            <a:ext cx="10611485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/>
              <a:t>Finally, we used </a:t>
            </a:r>
            <a:r>
              <a:rPr lang="en-US" sz="1600" b="1"/>
              <a:t>text-embedding-nomic-ombed-text-v1.5-embedding </a:t>
            </a:r>
            <a:r>
              <a:rPr lang="en-US" sz="1600"/>
              <a:t>model and</a:t>
            </a:r>
            <a:r>
              <a:rPr lang="en-US"/>
              <a:t> </a:t>
            </a:r>
            <a:r>
              <a:rPr lang="en-US" sz="1600">
                <a:ea typeface="+mn-lt"/>
                <a:cs typeface="+mn-lt"/>
              </a:rPr>
              <a:t>created a </a:t>
            </a:r>
            <a:r>
              <a:rPr lang="en-US" sz="1600" b="1">
                <a:ea typeface="+mn-lt"/>
                <a:cs typeface="+mn-lt"/>
              </a:rPr>
              <a:t>Chroma vector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store</a:t>
            </a:r>
            <a:r>
              <a:rPr lang="en-US" sz="1600">
                <a:ea typeface="+mn-lt"/>
                <a:cs typeface="+mn-lt"/>
              </a:rPr>
              <a:t> from the previous chunks &amp; embeddings.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2509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E038-72E2-3BEA-F6DB-CBD96124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RAG Mental-Health Assistant</a:t>
            </a:r>
            <a:endParaRPr lang="en-US" b="0"/>
          </a:p>
          <a:p>
            <a:r>
              <a:rPr lang="en-US"/>
              <a:t>  </a:t>
            </a:r>
            <a:endParaRPr lang="en-US" b="0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353F9-355B-6D7C-CDD3-94234FE8D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Retrieval-Augmented Generation (RAG) enhances AI responses by retrieving relevant knowledge from external sources. Traditional retrieval methods return isolated text chunks, which can lead to incomplete answers.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To address this, we introduce Context-Enriched Retrieval, which ensures that retrieved information includes neighboring chunks for better coherence.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Context-Enriched Retrieval</a:t>
            </a:r>
            <a:r>
              <a:rPr lang="en-US" sz="1600">
                <a:ea typeface="+mn-lt"/>
                <a:cs typeface="+mn-lt"/>
              </a:rPr>
              <a:t> is a technique where the system </a:t>
            </a:r>
            <a:r>
              <a:rPr lang="en-US" sz="1600" b="1">
                <a:ea typeface="+mn-lt"/>
                <a:cs typeface="+mn-lt"/>
              </a:rPr>
              <a:t>enhances the user’s query</a:t>
            </a:r>
            <a:r>
              <a:rPr lang="en-US" sz="1600">
                <a:ea typeface="+mn-lt"/>
                <a:cs typeface="+mn-lt"/>
              </a:rPr>
              <a:t> using extra context </a:t>
            </a:r>
            <a:r>
              <a:rPr lang="en-US" sz="1600" b="1">
                <a:ea typeface="+mn-lt"/>
                <a:cs typeface="+mn-lt"/>
              </a:rPr>
              <a:t>before</a:t>
            </a:r>
            <a:r>
              <a:rPr lang="en-US" sz="1600">
                <a:ea typeface="+mn-lt"/>
                <a:cs typeface="+mn-lt"/>
              </a:rPr>
              <a:t> searching a knowledge base. This leads to </a:t>
            </a:r>
            <a:r>
              <a:rPr lang="en-US" sz="1600" b="1">
                <a:ea typeface="+mn-lt"/>
                <a:cs typeface="+mn-lt"/>
              </a:rPr>
              <a:t>more accurate and relevant retrieval results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Instead of retrieving documents based on the raw input (which might be short or ambiguous), the system </a:t>
            </a:r>
            <a:r>
              <a:rPr lang="en-US" sz="1600" b="1">
                <a:ea typeface="+mn-lt"/>
                <a:cs typeface="+mn-lt"/>
              </a:rPr>
              <a:t>expands or rewrites the query</a:t>
            </a:r>
            <a:r>
              <a:rPr lang="en-US" sz="1600">
                <a:ea typeface="+mn-lt"/>
                <a:cs typeface="+mn-lt"/>
              </a:rPr>
              <a:t> using available context — like previous dialogue turns, metadata, or surrounding text.</a:t>
            </a:r>
            <a:endParaRPr lang="en-US"/>
          </a:p>
          <a:p>
            <a:pPr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1008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00F6-26A5-5656-E635-3ADC99D5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RAG Mental-Health Assistant</a:t>
            </a:r>
          </a:p>
          <a:p>
            <a:r>
              <a:rPr lang="en-US"/>
              <a:t> 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B7618-8116-7A03-51ED-0A9EFF4A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111683"/>
            <a:ext cx="10969880" cy="153460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2400" b="1" i="1"/>
              <a:t>LLM </a:t>
            </a:r>
            <a:r>
              <a:rPr lang="en-US" sz="2400" b="1"/>
              <a:t>Configuration</a:t>
            </a:r>
            <a:endParaRPr lang="en-US" sz="2400"/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Locally hosted model: </a:t>
            </a:r>
            <a:r>
              <a:rPr lang="en-US" sz="1600">
                <a:latin typeface="Consolas"/>
              </a:rPr>
              <a:t>phi-4-reasoning-plus</a:t>
            </a:r>
            <a:endParaRPr lang="en-US" sz="1600">
              <a:ea typeface="+mn-lt"/>
              <a:cs typeface="+mn-lt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API endpoint: </a:t>
            </a:r>
            <a:r>
              <a:rPr lang="en-US" sz="1600">
                <a:latin typeface="Consolas"/>
                <a:hlinkClick r:id="rId2"/>
              </a:rPr>
              <a:t>http://localhost:1234/v1</a:t>
            </a:r>
            <a:r>
              <a:rPr lang="en-US" sz="1600">
                <a:latin typeface="Consolas"/>
              </a:rPr>
              <a:t> (</a:t>
            </a:r>
            <a:r>
              <a:rPr lang="en-US" sz="1600" b="1">
                <a:ea typeface="+mn-lt"/>
                <a:cs typeface="+mn-lt"/>
              </a:rPr>
              <a:t>Privacy ensured:</a:t>
            </a:r>
            <a:r>
              <a:rPr lang="en-US" sz="1600">
                <a:ea typeface="+mn-lt"/>
                <a:cs typeface="+mn-lt"/>
              </a:rPr>
              <a:t> no external API calls, sensitive data stays local)</a:t>
            </a:r>
            <a:endParaRPr lang="en-US" sz="1600">
              <a:latin typeface="Neue Haas Grotesk Text Pro"/>
            </a:endParaRP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Zero temperature for deterministic responses (consistent and reliable answers)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Max tokens set to 2048 for extensive context (allows deep, nuanced responses essential for mental health)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6FFF9-1817-20A6-9DF5-5A3AC62493B2}"/>
              </a:ext>
            </a:extLst>
          </p:cNvPr>
          <p:cNvSpPr txBox="1"/>
          <p:nvPr/>
        </p:nvSpPr>
        <p:spPr>
          <a:xfrm>
            <a:off x="607799" y="2822374"/>
            <a:ext cx="1096874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>
                <a:ea typeface="+mn-lt"/>
                <a:cs typeface="+mn-lt"/>
              </a:rPr>
              <a:t>Topic Labeling of Text Chunks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Each text chunk is assigned a topic label using </a:t>
            </a:r>
            <a:r>
              <a:rPr lang="en-US" sz="1600" err="1">
                <a:latin typeface="Consolas"/>
              </a:rPr>
              <a:t>infer_topic</a:t>
            </a:r>
            <a:r>
              <a:rPr lang="en-US" sz="1600">
                <a:latin typeface="Consolas"/>
              </a:rPr>
              <a:t>()</a:t>
            </a:r>
            <a:r>
              <a:rPr lang="en-US" sz="1600">
                <a:ea typeface="+mn-lt"/>
                <a:cs typeface="+mn-lt"/>
              </a:rPr>
              <a:t> (anxiety, depression, sleep, general) -(Enables </a:t>
            </a:r>
            <a:r>
              <a:rPr lang="en-US" sz="1600" b="1">
                <a:ea typeface="+mn-lt"/>
                <a:cs typeface="+mn-lt"/>
              </a:rPr>
              <a:t>quick topic filtering and analytics)</a:t>
            </a:r>
          </a:p>
          <a:p>
            <a:pPr marL="800100" lvl="1" indent="-34290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Adds a unique </a:t>
            </a:r>
            <a:r>
              <a:rPr lang="en-US" sz="1600" err="1">
                <a:latin typeface="Consolas"/>
              </a:rPr>
              <a:t>chunk_id</a:t>
            </a:r>
            <a:r>
              <a:rPr lang="en-US" sz="1600">
                <a:ea typeface="+mn-lt"/>
                <a:cs typeface="+mn-lt"/>
              </a:rPr>
              <a:t> to track chunk position</a:t>
            </a:r>
            <a:endParaRPr lang="en-US" sz="1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685DA-AB42-9B63-FCBB-463550103944}"/>
              </a:ext>
            </a:extLst>
          </p:cNvPr>
          <p:cNvSpPr txBox="1"/>
          <p:nvPr/>
        </p:nvSpPr>
        <p:spPr>
          <a:xfrm>
            <a:off x="604374" y="4200519"/>
            <a:ext cx="10790894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/>
              <a:t>Context-Enriched Retriever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Retrieves documents matching query via vector similarity</a:t>
            </a:r>
            <a:endParaRPr lang="en-US" sz="1600" b="1"/>
          </a:p>
          <a:p>
            <a:pPr marL="800100" lvl="1" indent="-342900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Expands retrieval to include neighboring chunks (</a:t>
            </a:r>
            <a:r>
              <a:rPr lang="en-US" sz="1600" err="1">
                <a:ea typeface="+mn-lt"/>
                <a:cs typeface="+mn-lt"/>
              </a:rPr>
              <a:t>chunk_id</a:t>
            </a:r>
            <a:r>
              <a:rPr lang="en-US" sz="1600">
                <a:ea typeface="+mn-lt"/>
                <a:cs typeface="+mn-lt"/>
              </a:rPr>
              <a:t> ± 1) for context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Benefits &amp; Advantages:</a:t>
            </a:r>
            <a:endParaRPr lang="en-US" sz="1600"/>
          </a:p>
          <a:p>
            <a:pPr lvl="2">
              <a:buFont typeface="Wingdings"/>
              <a:buChar char="§"/>
            </a:pPr>
            <a:r>
              <a:rPr lang="en-US" sz="1600" b="1">
                <a:ea typeface="+mn-lt"/>
                <a:cs typeface="+mn-lt"/>
              </a:rPr>
              <a:t>     Preserves semantic continuity</a:t>
            </a:r>
            <a:r>
              <a:rPr lang="en-US" sz="1600">
                <a:ea typeface="+mn-lt"/>
                <a:cs typeface="+mn-lt"/>
              </a:rPr>
              <a:t>, critical for mental health topics</a:t>
            </a:r>
            <a:endParaRPr lang="en-US"/>
          </a:p>
          <a:p>
            <a:pPr lvl="2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     Avoids fragmented or incomplete answers</a:t>
            </a:r>
            <a:endParaRPr lang="en-US"/>
          </a:p>
          <a:p>
            <a:pPr lvl="2">
              <a:buFont typeface="Wingdings"/>
              <a:buChar char="§"/>
            </a:pPr>
            <a:r>
              <a:rPr lang="en-US" sz="1600">
                <a:ea typeface="+mn-lt"/>
                <a:cs typeface="+mn-lt"/>
              </a:rPr>
              <a:t>     Provides a </a:t>
            </a:r>
            <a:r>
              <a:rPr lang="en-US" sz="1600" b="1">
                <a:ea typeface="+mn-lt"/>
                <a:cs typeface="+mn-lt"/>
              </a:rPr>
              <a:t>richer, more coherent context</a:t>
            </a:r>
            <a:r>
              <a:rPr lang="en-US" sz="1600">
                <a:ea typeface="+mn-lt"/>
                <a:cs typeface="+mn-lt"/>
              </a:rPr>
              <a:t> to the LLM</a:t>
            </a:r>
            <a:endParaRPr lang="en-US"/>
          </a:p>
          <a:p>
            <a:pPr marL="800100" lvl="1" indent="-342900">
              <a:buFont typeface="Courier New"/>
              <a:buChar char="o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33565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591A-3BCB-E640-0466-FA974DBD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>
                <a:ea typeface="+mj-lt"/>
                <a:cs typeface="+mj-lt"/>
              </a:rPr>
              <a:t>Safety Check - Toxicity Filter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A147-7716-860F-C3D9-ADCEFC8F4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068" y="983611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   Description:</a:t>
            </a:r>
            <a:endParaRPr lang="en-US" sz="160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Simple keyword-based toxicity check in generated answers</a:t>
            </a:r>
            <a:endParaRPr lang="en-US" sz="16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Flags and blocks toxic responses, advises consulting professionals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   Benefits &amp; Advantages:</a:t>
            </a:r>
            <a:endParaRPr lang="en-US" sz="16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 b="1">
                <a:ea typeface="+mn-lt"/>
                <a:cs typeface="+mn-lt"/>
              </a:rPr>
              <a:t>Protects users from harmful content</a:t>
            </a:r>
            <a:endParaRPr lang="en-US" sz="16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Maintains </a:t>
            </a:r>
            <a:r>
              <a:rPr lang="en-US" sz="1600" b="1">
                <a:ea typeface="+mn-lt"/>
                <a:cs typeface="+mn-lt"/>
              </a:rPr>
              <a:t>ethical standards and user safety</a:t>
            </a:r>
            <a:endParaRPr lang="en-US" sz="160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Easily upgradable to advanced classifiers later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30FFC9-22B2-6002-DC46-A3069E525410}"/>
              </a:ext>
            </a:extLst>
          </p:cNvPr>
          <p:cNvSpPr txBox="1"/>
          <p:nvPr/>
        </p:nvSpPr>
        <p:spPr>
          <a:xfrm>
            <a:off x="613110" y="3384187"/>
            <a:ext cx="109415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ea typeface="+mn-lt"/>
                <a:cs typeface="+mn-lt"/>
              </a:rPr>
              <a:t>Building the Combined RAG Chain</a:t>
            </a:r>
            <a:endParaRPr lang="en-US" sz="2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0AF42-0A2B-A08F-FF22-29ECFD9590D1}"/>
              </a:ext>
            </a:extLst>
          </p:cNvPr>
          <p:cNvSpPr txBox="1"/>
          <p:nvPr/>
        </p:nvSpPr>
        <p:spPr>
          <a:xfrm>
            <a:off x="613863" y="3935769"/>
            <a:ext cx="106500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Description: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Custom prompt includes context + chat history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Instructs LLM to give concise, supportive answers (&lt;150 words)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Chain integrates retrieval, prompt formatting, LLM call, and output parsing</a:t>
            </a:r>
            <a:endParaRPr lang="en-US" sz="1600"/>
          </a:p>
          <a:p>
            <a:r>
              <a:rPr lang="en-US" sz="1600" b="1">
                <a:ea typeface="+mn-lt"/>
                <a:cs typeface="+mn-lt"/>
              </a:rPr>
              <a:t>Benefits &amp; Advantages: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Grounded in </a:t>
            </a:r>
            <a:r>
              <a:rPr lang="en-US" sz="1600" b="1">
                <a:ea typeface="+mn-lt"/>
                <a:cs typeface="+mn-lt"/>
              </a:rPr>
              <a:t>evidence-based knowledge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Supports </a:t>
            </a:r>
            <a:r>
              <a:rPr lang="en-US" sz="1600" b="1">
                <a:ea typeface="+mn-lt"/>
                <a:cs typeface="+mn-lt"/>
              </a:rPr>
              <a:t>empathetic, user-friendly dialogue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Chat history inclusion allows </a:t>
            </a:r>
            <a:r>
              <a:rPr lang="en-US" sz="1600" b="1">
                <a:ea typeface="+mn-lt"/>
                <a:cs typeface="+mn-lt"/>
              </a:rPr>
              <a:t>context-aware conversations</a:t>
            </a:r>
            <a:endParaRPr lang="en-US" sz="1600"/>
          </a:p>
          <a:p>
            <a:pPr algn="l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9456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64C6-5048-8981-D62D-5398B7EC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>
                <a:ea typeface="+mj-lt"/>
                <a:cs typeface="+mj-lt"/>
              </a:rPr>
              <a:t>Question Answering Workflow</a:t>
            </a:r>
            <a:endParaRPr lang="en-US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99AF-2EF4-CE1B-5AE9-7F5CD6B4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44295"/>
            <a:ext cx="10653579" cy="4593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     Description: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User question received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Retrieve relevant + neighboring chunks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Build prompt with context + history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Generate answer via LLM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Run toxicity check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Append Q&amp;A to chat history</a:t>
            </a:r>
            <a:endParaRPr lang="en-US" sz="1600"/>
          </a:p>
          <a:p>
            <a:pPr indent="0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Benefits &amp; Advantages: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Enables </a:t>
            </a:r>
            <a:r>
              <a:rPr lang="en-US" sz="1600" b="1">
                <a:ea typeface="+mn-lt"/>
                <a:cs typeface="+mn-lt"/>
              </a:rPr>
              <a:t>dynamic, context-rich responses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Ensures </a:t>
            </a:r>
            <a:r>
              <a:rPr lang="en-US" sz="1600" b="1">
                <a:ea typeface="+mn-lt"/>
                <a:cs typeface="+mn-lt"/>
              </a:rPr>
              <a:t>continuous conversation memory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Prioritizes user safety and support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3199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3717-4B6E-B4FA-B192-168D8B00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77929"/>
            <a:ext cx="10653578" cy="1132258"/>
          </a:xfrm>
        </p:spPr>
        <p:txBody>
          <a:bodyPr/>
          <a:lstStyle/>
          <a:p>
            <a:r>
              <a:rPr lang="en-US"/>
              <a:t>Prompt Engineering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CB87B-BCD7-8B8F-8C34-5DC0EE5B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953532"/>
            <a:ext cx="10653579" cy="57769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Goal:</a:t>
            </a:r>
            <a:r>
              <a:rPr lang="en-US" sz="1600">
                <a:ea typeface="+mn-lt"/>
                <a:cs typeface="+mn-lt"/>
              </a:rPr>
              <a:t> To identify the most effective prompt template for generating supportive, relevant, and faithful responses to student mental-health questions.</a:t>
            </a:r>
            <a:endParaRPr lang="en-US" sz="1600"/>
          </a:p>
          <a:p>
            <a:pPr lvl="1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Why This Matters:</a:t>
            </a:r>
            <a:endParaRPr lang="en-US" sz="160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Prompts significantly influence LLM behavior.</a:t>
            </a:r>
            <a:endParaRPr lang="en-US" sz="160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Mental health responses must be safe, concise, context-aware.</a:t>
            </a:r>
            <a:endParaRPr lang="en-US" sz="1600"/>
          </a:p>
          <a:p>
            <a:pPr lvl="1" indent="0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Approach:</a:t>
            </a:r>
            <a:endParaRPr lang="en-US" sz="160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Test 10 prompt styles</a:t>
            </a:r>
            <a:endParaRPr lang="en-US" sz="160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Use a significant amount of real questions(3-10)</a:t>
            </a:r>
            <a:endParaRPr lang="en-US" sz="1600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Auto-evaluate output on </a:t>
            </a:r>
            <a:r>
              <a:rPr lang="en-US" sz="1600" b="1">
                <a:ea typeface="+mn-lt"/>
                <a:cs typeface="+mn-lt"/>
              </a:rPr>
              <a:t>faithfulness</a:t>
            </a:r>
            <a:r>
              <a:rPr lang="en-US" sz="1600">
                <a:ea typeface="+mn-lt"/>
                <a:cs typeface="+mn-lt"/>
              </a:rPr>
              <a:t> and </a:t>
            </a:r>
            <a:r>
              <a:rPr lang="en-US" sz="1600" b="1">
                <a:ea typeface="+mn-lt"/>
                <a:cs typeface="+mn-lt"/>
              </a:rPr>
              <a:t>relevancy</a:t>
            </a:r>
          </a:p>
          <a:p>
            <a:pPr marL="228600" lvl="1" indent="0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Templates Tested:</a:t>
            </a:r>
            <a:endParaRPr lang="en-US" sz="1600" b="1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 sz="1600">
                <a:latin typeface="Neue Haas Grotesk Text Pro"/>
              </a:rPr>
              <a:t>baseline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role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safety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empathy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quotes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action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latin typeface="Neue Haas Grotesk Text Pro"/>
              </a:rPr>
              <a:t>self_critique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concise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motivational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>
                <a:latin typeface="Neue Haas Grotesk Text Pro"/>
              </a:rPr>
              <a:t>reflective</a:t>
            </a:r>
          </a:p>
          <a:p>
            <a:pPr marL="228600" lvl="1" indent="0">
              <a:buNone/>
            </a:pPr>
            <a:r>
              <a:rPr lang="en-US" sz="1600" b="1">
                <a:ea typeface="+mn-lt"/>
                <a:cs typeface="+mn-lt"/>
              </a:rPr>
              <a:t>Tooling &amp; Infrastructure:</a:t>
            </a:r>
            <a:endParaRPr lang="en-US" sz="1600" b="1"/>
          </a:p>
          <a:p>
            <a:pPr lvl="1">
              <a:buFont typeface="Courier New"/>
              <a:buChar char="o"/>
            </a:pPr>
            <a:r>
              <a:rPr lang="en-US" sz="1600" err="1">
                <a:ea typeface="+mn-lt"/>
                <a:cs typeface="+mn-lt"/>
              </a:rPr>
              <a:t>LangChain</a:t>
            </a:r>
            <a:r>
              <a:rPr lang="en-US" sz="1600">
                <a:ea typeface="+mn-lt"/>
                <a:cs typeface="+mn-lt"/>
              </a:rPr>
              <a:t> + custom </a:t>
            </a:r>
            <a:r>
              <a:rPr lang="en-US" sz="1600" err="1">
                <a:latin typeface="Consolas"/>
              </a:rPr>
              <a:t>RunnableLambda</a:t>
            </a:r>
            <a:r>
              <a:rPr lang="en-US" sz="1600">
                <a:ea typeface="+mn-lt"/>
                <a:cs typeface="+mn-lt"/>
              </a:rPr>
              <a:t> chain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600" err="1">
                <a:ea typeface="+mn-lt"/>
                <a:cs typeface="+mn-lt"/>
              </a:rPr>
              <a:t>PromptTemplate</a:t>
            </a:r>
            <a:r>
              <a:rPr lang="en-US" sz="1600">
                <a:ea typeface="+mn-lt"/>
                <a:cs typeface="+mn-lt"/>
              </a:rPr>
              <a:t> system for formatting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600">
                <a:ea typeface="+mn-lt"/>
                <a:cs typeface="+mn-lt"/>
              </a:rPr>
              <a:t>Embedding model: Local, wrapped in </a:t>
            </a:r>
            <a:r>
              <a:rPr lang="en-US" sz="1600" err="1">
                <a:latin typeface="Consolas"/>
              </a:rPr>
              <a:t>RagasLocalEmbeddings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Evaluation Metrics: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Faithfulness</a:t>
            </a:r>
            <a:r>
              <a:rPr lang="en-US" sz="1600">
                <a:ea typeface="+mn-lt"/>
                <a:cs typeface="+mn-lt"/>
              </a:rPr>
              <a:t> = Cosine similarity (answer vs. context)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Relevancy</a:t>
            </a:r>
            <a:r>
              <a:rPr lang="en-US" sz="1600">
                <a:ea typeface="+mn-lt"/>
                <a:cs typeface="+mn-lt"/>
              </a:rPr>
              <a:t> = Cosine similarity (answer vs. question)</a:t>
            </a:r>
            <a:endParaRPr lang="en-US" sz="1600"/>
          </a:p>
          <a:p>
            <a:pPr lvl="1">
              <a:buFont typeface="Courier New"/>
              <a:buChar char="o"/>
            </a:pPr>
            <a:r>
              <a:rPr lang="en-US" sz="1600" b="1">
                <a:ea typeface="+mn-lt"/>
                <a:cs typeface="+mn-lt"/>
              </a:rPr>
              <a:t>Custom Score</a:t>
            </a:r>
            <a:r>
              <a:rPr lang="en-US" sz="1600">
                <a:ea typeface="+mn-lt"/>
                <a:cs typeface="+mn-lt"/>
              </a:rPr>
              <a:t> = Average of the two</a:t>
            </a:r>
            <a:endParaRPr lang="en-US" sz="1600"/>
          </a:p>
          <a:p>
            <a:pPr lvl="1">
              <a:lnSpc>
                <a:spcPct val="100000"/>
              </a:lnSpc>
              <a:buFont typeface="Courier New"/>
              <a:buChar char="o"/>
            </a:pPr>
            <a:endParaRPr lang="en-US" sz="1600" b="1"/>
          </a:p>
          <a:p>
            <a:pPr marL="228600" lvl="1" indent="0">
              <a:lnSpc>
                <a:spcPct val="100000"/>
              </a:lnSpc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 The AI Psychologists AI Copilot for Students </vt:lpstr>
      <vt:lpstr>Description</vt:lpstr>
      <vt:lpstr>Chunking strategy</vt:lpstr>
      <vt:lpstr> 2.RECURSIVE CHUNKING FOR HUGE CHUNKS </vt:lpstr>
      <vt:lpstr>RAG Mental-Health Assistant    </vt:lpstr>
      <vt:lpstr>RAG Mental-Health Assistant   </vt:lpstr>
      <vt:lpstr>Safety Check - Toxicity Filter</vt:lpstr>
      <vt:lpstr>Question Answering Workflow</vt:lpstr>
      <vt:lpstr>Prompt Engineering </vt:lpstr>
      <vt:lpstr>Retrieval Logic for Evaluation </vt:lpstr>
      <vt:lpstr>Frontend: Gradio Interface and the Full Q&amp;A Process in the RAG Application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2025-05-29T11:42:17Z</dcterms:created>
  <dcterms:modified xsi:type="dcterms:W3CDTF">2025-05-30T21:25:43Z</dcterms:modified>
</cp:coreProperties>
</file>