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27" userDrawn="1">
          <p15:clr>
            <a:srgbClr val="A4A3A4"/>
          </p15:clr>
        </p15:guide>
        <p15:guide id="3" orient="horz" pos="2614" userDrawn="1">
          <p15:clr>
            <a:srgbClr val="A4A3A4"/>
          </p15:clr>
        </p15:guide>
        <p15:guide id="4" orient="horz" pos="177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9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Warmuth" initials="PW" lastIdx="3" clrIdx="0">
    <p:extLst>
      <p:ext uri="{19B8F6BF-5375-455C-9EA6-DF929625EA0E}">
        <p15:presenceInfo xmlns:p15="http://schemas.microsoft.com/office/powerpoint/2012/main" userId="2a4dee90256fd4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C60"/>
    <a:srgbClr val="9DE38D"/>
    <a:srgbClr val="000000"/>
    <a:srgbClr val="7CB6E7"/>
    <a:srgbClr val="F1F173"/>
    <a:srgbClr val="F44336"/>
    <a:srgbClr val="D9D9D9"/>
    <a:srgbClr val="C5E3FF"/>
    <a:srgbClr val="00B0F0"/>
    <a:srgbClr val="9EE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67870" autoAdjust="0"/>
  </p:normalViewPr>
  <p:slideViewPr>
    <p:cSldViewPr snapToGrid="0" showGuides="1">
      <p:cViewPr varScale="1">
        <p:scale>
          <a:sx n="55" d="100"/>
          <a:sy n="55" d="100"/>
        </p:scale>
        <p:origin x="1862" y="38"/>
      </p:cViewPr>
      <p:guideLst>
        <p:guide pos="3727"/>
        <p:guide orient="horz" pos="2614"/>
        <p:guide orient="horz" pos="1774"/>
        <p:guide pos="3840"/>
        <p:guide pos="3953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6EC4-78FE-416B-AF52-F86B3C87CF6B}" type="datetimeFigureOut">
              <a:rPr lang="en-GB" smtClean="0"/>
              <a:t>26/07/2019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8C8BC-29A6-4E22-B190-7D3D7D1C72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38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jp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5">
            <a:alphaModFix amt="50000"/>
            <a:lum/>
          </a:blip>
          <a:srcRect/>
          <a:stretch>
            <a:fillRect l="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5C3F31F-D3CA-4992-9EC5-EE1E52CC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3767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B79493E-1708-41E6-A2EE-B5C8FE3844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01A4E-1664-42BC-8D03-CE7858D5AFE7}"/>
              </a:ext>
            </a:extLst>
          </p:cNvPr>
          <p:cNvSpPr/>
          <p:nvPr userDrawn="1"/>
        </p:nvSpPr>
        <p:spPr>
          <a:xfrm flipH="1">
            <a:off x="-9473" y="-6662"/>
            <a:ext cx="8614602" cy="6864662"/>
          </a:xfrm>
          <a:custGeom>
            <a:avLst/>
            <a:gdLst>
              <a:gd name="connsiteX0" fmla="*/ 8107680 w 8122920"/>
              <a:gd name="connsiteY0" fmla="*/ 0 h 6873240"/>
              <a:gd name="connsiteX1" fmla="*/ 3444240 w 8122920"/>
              <a:gd name="connsiteY1" fmla="*/ 0 h 6873240"/>
              <a:gd name="connsiteX2" fmla="*/ 0 w 8122920"/>
              <a:gd name="connsiteY2" fmla="*/ 6873240 h 6873240"/>
              <a:gd name="connsiteX3" fmla="*/ 8122920 w 8122920"/>
              <a:gd name="connsiteY3" fmla="*/ 6873240 h 6873240"/>
              <a:gd name="connsiteX4" fmla="*/ 8107680 w 8122920"/>
              <a:gd name="connsiteY4" fmla="*/ 0 h 6873240"/>
              <a:gd name="connsiteX0" fmla="*/ 8107680 w 8122920"/>
              <a:gd name="connsiteY0" fmla="*/ 0 h 6873240"/>
              <a:gd name="connsiteX1" fmla="*/ 2625344 w 8122920"/>
              <a:gd name="connsiteY1" fmla="*/ 0 h 6873240"/>
              <a:gd name="connsiteX2" fmla="*/ 0 w 8122920"/>
              <a:gd name="connsiteY2" fmla="*/ 6873240 h 6873240"/>
              <a:gd name="connsiteX3" fmla="*/ 8122920 w 8122920"/>
              <a:gd name="connsiteY3" fmla="*/ 6873240 h 6873240"/>
              <a:gd name="connsiteX4" fmla="*/ 8107680 w 8122920"/>
              <a:gd name="connsiteY4" fmla="*/ 0 h 6873240"/>
              <a:gd name="connsiteX0" fmla="*/ 8777270 w 8792510"/>
              <a:gd name="connsiteY0" fmla="*/ 0 h 6873240"/>
              <a:gd name="connsiteX1" fmla="*/ 3294934 w 8792510"/>
              <a:gd name="connsiteY1" fmla="*/ 0 h 6873240"/>
              <a:gd name="connsiteX2" fmla="*/ 0 w 8792510"/>
              <a:gd name="connsiteY2" fmla="*/ 6873240 h 6873240"/>
              <a:gd name="connsiteX3" fmla="*/ 8792510 w 8792510"/>
              <a:gd name="connsiteY3" fmla="*/ 6873240 h 6873240"/>
              <a:gd name="connsiteX4" fmla="*/ 8777270 w 8792510"/>
              <a:gd name="connsiteY4" fmla="*/ 0 h 6873240"/>
              <a:gd name="connsiteX0" fmla="*/ 8777270 w 8792510"/>
              <a:gd name="connsiteY0" fmla="*/ 15240 h 6888480"/>
              <a:gd name="connsiteX1" fmla="*/ 3715374 w 8792510"/>
              <a:gd name="connsiteY1" fmla="*/ 0 h 6888480"/>
              <a:gd name="connsiteX2" fmla="*/ 0 w 8792510"/>
              <a:gd name="connsiteY2" fmla="*/ 6888480 h 6888480"/>
              <a:gd name="connsiteX3" fmla="*/ 8792510 w 8792510"/>
              <a:gd name="connsiteY3" fmla="*/ 6888480 h 6888480"/>
              <a:gd name="connsiteX4" fmla="*/ 8777270 w 8792510"/>
              <a:gd name="connsiteY4" fmla="*/ 15240 h 6888480"/>
              <a:gd name="connsiteX0" fmla="*/ 8652695 w 8792510"/>
              <a:gd name="connsiteY0" fmla="*/ 137204 h 6888480"/>
              <a:gd name="connsiteX1" fmla="*/ 3715374 w 8792510"/>
              <a:gd name="connsiteY1" fmla="*/ 0 h 6888480"/>
              <a:gd name="connsiteX2" fmla="*/ 0 w 8792510"/>
              <a:gd name="connsiteY2" fmla="*/ 6888480 h 6888480"/>
              <a:gd name="connsiteX3" fmla="*/ 8792510 w 8792510"/>
              <a:gd name="connsiteY3" fmla="*/ 6888480 h 6888480"/>
              <a:gd name="connsiteX4" fmla="*/ 8652695 w 8792510"/>
              <a:gd name="connsiteY4" fmla="*/ 137204 h 6888480"/>
              <a:gd name="connsiteX0" fmla="*/ 8802185 w 8802185"/>
              <a:gd name="connsiteY0" fmla="*/ 21338 h 6888480"/>
              <a:gd name="connsiteX1" fmla="*/ 3715374 w 8802185"/>
              <a:gd name="connsiteY1" fmla="*/ 0 h 6888480"/>
              <a:gd name="connsiteX2" fmla="*/ 0 w 8802185"/>
              <a:gd name="connsiteY2" fmla="*/ 6888480 h 6888480"/>
              <a:gd name="connsiteX3" fmla="*/ 8792510 w 8802185"/>
              <a:gd name="connsiteY3" fmla="*/ 6888480 h 6888480"/>
              <a:gd name="connsiteX4" fmla="*/ 8802185 w 8802185"/>
              <a:gd name="connsiteY4" fmla="*/ 21338 h 6888480"/>
              <a:gd name="connsiteX0" fmla="*/ 8802185 w 8802185"/>
              <a:gd name="connsiteY0" fmla="*/ 0 h 6867142"/>
              <a:gd name="connsiteX1" fmla="*/ 3702917 w 8802185"/>
              <a:gd name="connsiteY1" fmla="*/ 3055 h 6867142"/>
              <a:gd name="connsiteX2" fmla="*/ 0 w 8802185"/>
              <a:gd name="connsiteY2" fmla="*/ 6867142 h 6867142"/>
              <a:gd name="connsiteX3" fmla="*/ 8792510 w 8802185"/>
              <a:gd name="connsiteY3" fmla="*/ 6867142 h 6867142"/>
              <a:gd name="connsiteX4" fmla="*/ 8802185 w 8802185"/>
              <a:gd name="connsiteY4" fmla="*/ 0 h 686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2185" h="6867142">
                <a:moveTo>
                  <a:pt x="8802185" y="0"/>
                </a:moveTo>
                <a:lnTo>
                  <a:pt x="3702917" y="3055"/>
                </a:lnTo>
                <a:lnTo>
                  <a:pt x="0" y="6867142"/>
                </a:lnTo>
                <a:lnTo>
                  <a:pt x="8792510" y="6867142"/>
                </a:lnTo>
                <a:lnTo>
                  <a:pt x="8802185" y="0"/>
                </a:lnTo>
                <a:close/>
              </a:path>
            </a:pathLst>
          </a:custGeom>
          <a:solidFill>
            <a:srgbClr val="C5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0955-3AE6-401E-A863-3CC0DC39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1122363"/>
            <a:ext cx="5813743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E026-3394-48C1-8FCA-BD6C9B7D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3602038"/>
            <a:ext cx="5813743" cy="118332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1532-3BEA-48AE-AE04-70A9E6A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7513" y="6478270"/>
            <a:ext cx="2736000" cy="365125"/>
          </a:xfrm>
        </p:spPr>
        <p:txBody>
          <a:bodyPr/>
          <a:lstStyle/>
          <a:p>
            <a:fld id="{692B37B2-0B98-4529-A187-ABC45C1640F6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3DCB-4BAB-40EB-A7B2-912A66DA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7266" y="6478270"/>
            <a:ext cx="54720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Paul Warmuth | Buying pattern &amp; profitability @ Blackwell Electronics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ECCE-4326-444F-90A1-6017E4EE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000" y="6478270"/>
            <a:ext cx="2736000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  <a:fld id="{3832C6CF-0BCB-46B9-BCF8-B5D9D5F102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3C9D896-CF8F-4361-A8DC-A699BE3930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890" y="5202873"/>
            <a:ext cx="4460875" cy="1163002"/>
          </a:xfrm>
        </p:spPr>
        <p:txBody>
          <a:bodyPr/>
          <a:lstStyle>
            <a:lvl1pPr marL="0" indent="0">
              <a:buNone/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Contact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833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mpty">
    <p:bg>
      <p:bgPr>
        <a:blipFill dpi="0" rotWithShape="1">
          <a:blip r:embed="rId5">
            <a:alphaModFix amt="50000"/>
            <a:lum/>
          </a:blip>
          <a:srcRect/>
          <a:stretch>
            <a:fillRect l="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5C3F31F-D3CA-4992-9EC5-EE1E52CC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80019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5C3F31F-D3CA-4992-9EC5-EE1E52CC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B79493E-1708-41E6-A2EE-B5C8FE3844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0955-3AE6-401E-A863-3CC0DC39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1122363"/>
            <a:ext cx="5580063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E026-3394-48C1-8FCA-BD6C9B7D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3602038"/>
            <a:ext cx="5580063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1532-3BEA-48AE-AE04-70A9E6A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7513" y="6478270"/>
            <a:ext cx="2736000" cy="365125"/>
          </a:xfrm>
        </p:spPr>
        <p:txBody>
          <a:bodyPr/>
          <a:lstStyle/>
          <a:p>
            <a:fld id="{692B37B2-0B98-4529-A187-ABC45C1640F6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3DCB-4BAB-40EB-A7B2-912A66DA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7266" y="6478270"/>
            <a:ext cx="54720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Paul Warmuth | Buying pattern &amp; profitability @ Blackwell Electronics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ECCE-4326-444F-90A1-6017E4EE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000" y="6478270"/>
            <a:ext cx="2736000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  <a:fld id="{3832C6CF-0BCB-46B9-BCF8-B5D9D5F102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6FB596E2-36ED-4415-92D3-01B91EEE277E}"/>
              </a:ext>
            </a:extLst>
          </p:cNvPr>
          <p:cNvSpPr txBox="1">
            <a:spLocks/>
          </p:cNvSpPr>
          <p:nvPr userDrawn="1"/>
        </p:nvSpPr>
        <p:spPr>
          <a:xfrm>
            <a:off x="518182" y="544011"/>
            <a:ext cx="11160000" cy="803918"/>
          </a:xfrm>
          <a:prstGeom prst="rect">
            <a:avLst/>
          </a:prstGeom>
        </p:spPr>
        <p:txBody>
          <a:bodyPr vert="horz" lIns="36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BFFE47-3C5B-45EA-807B-CC5F247C8509}"/>
              </a:ext>
            </a:extLst>
          </p:cNvPr>
          <p:cNvSpPr/>
          <p:nvPr userDrawn="1"/>
        </p:nvSpPr>
        <p:spPr>
          <a:xfrm flipH="1">
            <a:off x="-9473" y="-6662"/>
            <a:ext cx="8614602" cy="6864662"/>
          </a:xfrm>
          <a:custGeom>
            <a:avLst/>
            <a:gdLst>
              <a:gd name="connsiteX0" fmla="*/ 8107680 w 8122920"/>
              <a:gd name="connsiteY0" fmla="*/ 0 h 6873240"/>
              <a:gd name="connsiteX1" fmla="*/ 3444240 w 8122920"/>
              <a:gd name="connsiteY1" fmla="*/ 0 h 6873240"/>
              <a:gd name="connsiteX2" fmla="*/ 0 w 8122920"/>
              <a:gd name="connsiteY2" fmla="*/ 6873240 h 6873240"/>
              <a:gd name="connsiteX3" fmla="*/ 8122920 w 8122920"/>
              <a:gd name="connsiteY3" fmla="*/ 6873240 h 6873240"/>
              <a:gd name="connsiteX4" fmla="*/ 8107680 w 8122920"/>
              <a:gd name="connsiteY4" fmla="*/ 0 h 6873240"/>
              <a:gd name="connsiteX0" fmla="*/ 8107680 w 8122920"/>
              <a:gd name="connsiteY0" fmla="*/ 0 h 6873240"/>
              <a:gd name="connsiteX1" fmla="*/ 2625344 w 8122920"/>
              <a:gd name="connsiteY1" fmla="*/ 0 h 6873240"/>
              <a:gd name="connsiteX2" fmla="*/ 0 w 8122920"/>
              <a:gd name="connsiteY2" fmla="*/ 6873240 h 6873240"/>
              <a:gd name="connsiteX3" fmla="*/ 8122920 w 8122920"/>
              <a:gd name="connsiteY3" fmla="*/ 6873240 h 6873240"/>
              <a:gd name="connsiteX4" fmla="*/ 8107680 w 8122920"/>
              <a:gd name="connsiteY4" fmla="*/ 0 h 6873240"/>
              <a:gd name="connsiteX0" fmla="*/ 8777270 w 8792510"/>
              <a:gd name="connsiteY0" fmla="*/ 0 h 6873240"/>
              <a:gd name="connsiteX1" fmla="*/ 3294934 w 8792510"/>
              <a:gd name="connsiteY1" fmla="*/ 0 h 6873240"/>
              <a:gd name="connsiteX2" fmla="*/ 0 w 8792510"/>
              <a:gd name="connsiteY2" fmla="*/ 6873240 h 6873240"/>
              <a:gd name="connsiteX3" fmla="*/ 8792510 w 8792510"/>
              <a:gd name="connsiteY3" fmla="*/ 6873240 h 6873240"/>
              <a:gd name="connsiteX4" fmla="*/ 8777270 w 8792510"/>
              <a:gd name="connsiteY4" fmla="*/ 0 h 6873240"/>
              <a:gd name="connsiteX0" fmla="*/ 8777270 w 8792510"/>
              <a:gd name="connsiteY0" fmla="*/ 15240 h 6888480"/>
              <a:gd name="connsiteX1" fmla="*/ 3715374 w 8792510"/>
              <a:gd name="connsiteY1" fmla="*/ 0 h 6888480"/>
              <a:gd name="connsiteX2" fmla="*/ 0 w 8792510"/>
              <a:gd name="connsiteY2" fmla="*/ 6888480 h 6888480"/>
              <a:gd name="connsiteX3" fmla="*/ 8792510 w 8792510"/>
              <a:gd name="connsiteY3" fmla="*/ 6888480 h 6888480"/>
              <a:gd name="connsiteX4" fmla="*/ 8777270 w 8792510"/>
              <a:gd name="connsiteY4" fmla="*/ 15240 h 6888480"/>
              <a:gd name="connsiteX0" fmla="*/ 8652695 w 8792510"/>
              <a:gd name="connsiteY0" fmla="*/ 137204 h 6888480"/>
              <a:gd name="connsiteX1" fmla="*/ 3715374 w 8792510"/>
              <a:gd name="connsiteY1" fmla="*/ 0 h 6888480"/>
              <a:gd name="connsiteX2" fmla="*/ 0 w 8792510"/>
              <a:gd name="connsiteY2" fmla="*/ 6888480 h 6888480"/>
              <a:gd name="connsiteX3" fmla="*/ 8792510 w 8792510"/>
              <a:gd name="connsiteY3" fmla="*/ 6888480 h 6888480"/>
              <a:gd name="connsiteX4" fmla="*/ 8652695 w 8792510"/>
              <a:gd name="connsiteY4" fmla="*/ 137204 h 6888480"/>
              <a:gd name="connsiteX0" fmla="*/ 8802185 w 8802185"/>
              <a:gd name="connsiteY0" fmla="*/ 21338 h 6888480"/>
              <a:gd name="connsiteX1" fmla="*/ 3715374 w 8802185"/>
              <a:gd name="connsiteY1" fmla="*/ 0 h 6888480"/>
              <a:gd name="connsiteX2" fmla="*/ 0 w 8802185"/>
              <a:gd name="connsiteY2" fmla="*/ 6888480 h 6888480"/>
              <a:gd name="connsiteX3" fmla="*/ 8792510 w 8802185"/>
              <a:gd name="connsiteY3" fmla="*/ 6888480 h 6888480"/>
              <a:gd name="connsiteX4" fmla="*/ 8802185 w 8802185"/>
              <a:gd name="connsiteY4" fmla="*/ 21338 h 6888480"/>
              <a:gd name="connsiteX0" fmla="*/ 8802185 w 8802185"/>
              <a:gd name="connsiteY0" fmla="*/ 0 h 6867142"/>
              <a:gd name="connsiteX1" fmla="*/ 3702917 w 8802185"/>
              <a:gd name="connsiteY1" fmla="*/ 3055 h 6867142"/>
              <a:gd name="connsiteX2" fmla="*/ 0 w 8802185"/>
              <a:gd name="connsiteY2" fmla="*/ 6867142 h 6867142"/>
              <a:gd name="connsiteX3" fmla="*/ 8792510 w 8802185"/>
              <a:gd name="connsiteY3" fmla="*/ 6867142 h 6867142"/>
              <a:gd name="connsiteX4" fmla="*/ 8802185 w 8802185"/>
              <a:gd name="connsiteY4" fmla="*/ 0 h 686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2185" h="6867142">
                <a:moveTo>
                  <a:pt x="8802185" y="0"/>
                </a:moveTo>
                <a:lnTo>
                  <a:pt x="3702917" y="3055"/>
                </a:lnTo>
                <a:lnTo>
                  <a:pt x="0" y="6867142"/>
                </a:lnTo>
                <a:lnTo>
                  <a:pt x="8792510" y="6867142"/>
                </a:lnTo>
                <a:lnTo>
                  <a:pt x="8802185" y="0"/>
                </a:lnTo>
                <a:close/>
              </a:path>
            </a:pathLst>
          </a:custGeom>
          <a:solidFill>
            <a:srgbClr val="C5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44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EE71F9C-6CB9-4989-B016-E0B19E96B3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9779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B3F3753-961A-4B08-9D14-BD2BD1B433B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4230-0798-4D6E-A329-762156AB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7513" y="6478270"/>
            <a:ext cx="2736000" cy="365125"/>
          </a:xfrm>
        </p:spPr>
        <p:txBody>
          <a:bodyPr/>
          <a:lstStyle/>
          <a:p>
            <a:fld id="{1CC94890-977C-48DB-9F91-938BCE1A64C7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82B1-40E5-4223-89D2-FC9E4FF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6000" y="6478270"/>
            <a:ext cx="5472000" cy="365125"/>
          </a:xfrm>
        </p:spPr>
        <p:txBody>
          <a:bodyPr/>
          <a:lstStyle/>
          <a:p>
            <a:r>
              <a:rPr lang="en-GB"/>
              <a:t>Paul Warmuth | Buying pattern &amp; profitability @ Blackwell Electronics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E080-9A7F-4808-86E8-8431920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000" y="6478270"/>
            <a:ext cx="273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  <a:fld id="{3832C6CF-0BCB-46B9-BCF8-B5D9D5F102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D2C3B24-B1D3-4C75-95D6-E49D07A25B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751" y="136524"/>
            <a:ext cx="3735387" cy="288000"/>
          </a:xfrm>
        </p:spPr>
        <p:txBody>
          <a:bodyPr lIns="36000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action title</a:t>
            </a:r>
            <a:endParaRPr lang="en-GB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C195F57-86BF-44A4-94DA-1A00F792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82" y="544011"/>
            <a:ext cx="11160000" cy="803918"/>
          </a:xfrm>
          <a:prstGeom prst="rect">
            <a:avLst/>
          </a:prstGeom>
        </p:spPr>
        <p:txBody>
          <a:bodyPr vert="horz" lIns="36000" tIns="45720" rIns="91440" bIns="45720" rtlCol="0" anchor="ctr">
            <a:noAutofit/>
          </a:bodyPr>
          <a:lstStyle/>
          <a:p>
            <a:r>
              <a:rPr lang="en-GB" dirty="0"/>
              <a:t>Click to edit Master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E57F66-F542-4161-9E2E-7FEA1AC4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82" y="1675430"/>
            <a:ext cx="11159999" cy="481427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400"/>
            </a:lvl1pPr>
            <a:lvl2pPr marL="685800" indent="-228600">
              <a:buFont typeface="Wingdings" panose="05000000000000000000" pitchFamily="2" charset="2"/>
              <a:buChar char="§"/>
              <a:defRPr sz="1200"/>
            </a:lvl2pPr>
            <a:lvl3pPr marL="1143000" indent="-228600">
              <a:buFont typeface="Wingdings" panose="05000000000000000000" pitchFamily="2" charset="2"/>
              <a:buChar char="§"/>
              <a:defRPr sz="1000"/>
            </a:lvl3pPr>
            <a:lvl4pPr marL="1600200" indent="-228600">
              <a:buFont typeface="Wingdings" panose="05000000000000000000" pitchFamily="2" charset="2"/>
              <a:buChar char="§"/>
              <a:defRPr sz="900"/>
            </a:lvl4pPr>
            <a:lvl5pPr marL="2057400" indent="-228600">
              <a:buFont typeface="Wingdings" panose="05000000000000000000" pitchFamily="2" charset="2"/>
              <a:buChar char="§"/>
              <a:defRPr sz="800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7815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25" userDrawn="1">
          <p15:clr>
            <a:srgbClr val="FBAE40"/>
          </p15:clr>
        </p15:guide>
        <p15:guide id="2" pos="7355" userDrawn="1">
          <p15:clr>
            <a:srgbClr val="FBAE40"/>
          </p15:clr>
        </p15:guide>
        <p15:guide id="3" orient="horz" pos="7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B415EC1-A5C6-49AE-B35E-AE0AE3CF80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02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F3DB5F11-E041-45A4-9476-CCEB6A8ED3E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DC4-CC4B-4945-B595-667E91D4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83" y="1675430"/>
            <a:ext cx="5400000" cy="481427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400"/>
            </a:lvl1pPr>
            <a:lvl2pPr marL="685800" indent="-228600">
              <a:buFont typeface="Wingdings" panose="05000000000000000000" pitchFamily="2" charset="2"/>
              <a:buChar char="§"/>
              <a:defRPr sz="1200"/>
            </a:lvl2pPr>
            <a:lvl3pPr marL="1143000" indent="-228600">
              <a:buFont typeface="Wingdings" panose="05000000000000000000" pitchFamily="2" charset="2"/>
              <a:buChar char="§"/>
              <a:defRPr sz="1000"/>
            </a:lvl3pPr>
            <a:lvl4pPr marL="1600200" indent="-228600">
              <a:buFont typeface="Wingdings" panose="05000000000000000000" pitchFamily="2" charset="2"/>
              <a:buChar char="§"/>
              <a:defRPr sz="900"/>
            </a:lvl4pPr>
            <a:lvl5pPr marL="2057400" indent="-228600">
              <a:buFont typeface="Wingdings" panose="05000000000000000000" pitchFamily="2" charset="2"/>
              <a:buChar char="§"/>
              <a:defRPr sz="800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0018-0F9E-4FAC-94E1-C0883CA2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8" y="6478270"/>
            <a:ext cx="2743200" cy="365125"/>
          </a:xfrm>
        </p:spPr>
        <p:txBody>
          <a:bodyPr/>
          <a:lstStyle/>
          <a:p>
            <a:fld id="{71581076-D29D-4083-8384-FECC1BEAFB07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0F7F-06A0-4261-92C6-98B8952B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0850" y="6478270"/>
            <a:ext cx="5472000" cy="365125"/>
          </a:xfrm>
        </p:spPr>
        <p:txBody>
          <a:bodyPr/>
          <a:lstStyle/>
          <a:p>
            <a:r>
              <a:rPr lang="en-GB"/>
              <a:t>Paul Warmuth | Buying pattern &amp; profitability @ Blackwell Electronics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1768-8252-4AB5-A009-5344E309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9198" y="647827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  <a:fld id="{3832C6CF-0BCB-46B9-BCF8-B5D9D5F102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4F7F35-E3A3-4CDF-9B2A-ACEC3CA014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4719" y="1675430"/>
            <a:ext cx="5400000" cy="481427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400"/>
            </a:lvl1pPr>
            <a:lvl2pPr marL="685800" indent="-228600">
              <a:buFont typeface="Wingdings" panose="05000000000000000000" pitchFamily="2" charset="2"/>
              <a:buChar char="§"/>
              <a:defRPr sz="1200"/>
            </a:lvl2pPr>
            <a:lvl3pPr marL="1143000" indent="-228600">
              <a:buFont typeface="Wingdings" panose="05000000000000000000" pitchFamily="2" charset="2"/>
              <a:buChar char="§"/>
              <a:defRPr sz="1000"/>
            </a:lvl3pPr>
            <a:lvl4pPr marL="1600200" indent="-228600">
              <a:buFont typeface="Wingdings" panose="05000000000000000000" pitchFamily="2" charset="2"/>
              <a:buChar char="§"/>
              <a:defRPr sz="900"/>
            </a:lvl4pPr>
            <a:lvl5pPr marL="2057400" indent="-228600">
              <a:buFont typeface="Wingdings" panose="05000000000000000000" pitchFamily="2" charset="2"/>
              <a:buChar char="§"/>
              <a:defRPr sz="800"/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9BB17A3-A11D-47FB-A4C0-E63E255394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751" y="136524"/>
            <a:ext cx="3735387" cy="288000"/>
          </a:xfrm>
        </p:spPr>
        <p:txBody>
          <a:bodyPr lIns="36000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action title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CF1FE29-24D1-4EBF-87BD-6E701AC5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82" y="544011"/>
            <a:ext cx="11160000" cy="803918"/>
          </a:xfrm>
          <a:prstGeom prst="rect">
            <a:avLst/>
          </a:prstGeom>
        </p:spPr>
        <p:txBody>
          <a:bodyPr vert="horz" lIns="36000" tIns="45720" rIns="91440" bIns="45720" rtlCol="0" anchor="ctr">
            <a:noAutofit/>
          </a:bodyPr>
          <a:lstStyle/>
          <a:p>
            <a:r>
              <a:rPr lang="en-GB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777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25" userDrawn="1">
          <p15:clr>
            <a:srgbClr val="FBAE40"/>
          </p15:clr>
        </p15:guide>
        <p15:guide id="2" pos="7355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3726" userDrawn="1">
          <p15:clr>
            <a:srgbClr val="FBAE40"/>
          </p15:clr>
        </p15:guide>
        <p15:guide id="5" pos="39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58BC7B9-CFF7-4D3B-A8A6-1A52D9F4C18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9122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389A614-49B9-4C90-9B38-89B82242DBA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EF769-2312-4C52-AD2D-C31ADE16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D66-7B1E-4657-838B-28E36FF4E22D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5BB7-2651-40C4-9580-6CFD9925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Paul Warmuth | Buying pattern &amp; profitability @ Blackwell Electronics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4339F-91AB-455F-A0C3-A3ED1BD1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  <a:fld id="{3832C6CF-0BCB-46B9-BCF8-B5D9D5F102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325766E-0D1B-46D0-8CAA-E13BF55F67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751" y="136524"/>
            <a:ext cx="3735387" cy="288000"/>
          </a:xfrm>
        </p:spPr>
        <p:txBody>
          <a:bodyPr lIns="36000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action title</a:t>
            </a:r>
            <a:endParaRPr lang="en-GB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50E9B2F-8CD4-4007-9DD9-054A4D76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82" y="544011"/>
            <a:ext cx="11160000" cy="803918"/>
          </a:xfrm>
          <a:prstGeom prst="rect">
            <a:avLst/>
          </a:prstGeom>
        </p:spPr>
        <p:txBody>
          <a:bodyPr vert="horz" lIns="36000" tIns="45720" rIns="91440" bIns="45720" rtlCol="0" anchor="ctr">
            <a:noAutofit/>
          </a:bodyPr>
          <a:lstStyle/>
          <a:p>
            <a:r>
              <a:rPr lang="en-GB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3108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5E4A07B-6B04-4FFD-A10F-120DD2988E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071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FDE91CD-D21B-4C11-A41A-7AA7C4E06F8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565A-718A-4CE0-8839-05F1CF300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8182" y="1628775"/>
            <a:ext cx="11160000" cy="43513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5129-D119-425C-A6A3-A5AB9AEC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64D4-0F2C-4D28-A15F-1482870925EB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84B7-8D43-4AAB-9F94-D45CE4DF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Paul Warmuth | Buying pattern &amp; profitability @ Blackwell Electronics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F5CD-E901-4B9A-8474-2710B866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C6CF-0BCB-46B9-BCF8-B5D9D5F1028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4A1F65DB-78A3-4D9C-84FE-44C867436F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751" y="136524"/>
            <a:ext cx="3735387" cy="288000"/>
          </a:xfrm>
        </p:spPr>
        <p:txBody>
          <a:bodyPr lIns="36000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action title</a:t>
            </a:r>
            <a:endParaRPr lang="en-GB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9A6F3AC-3F8B-4FCE-98DF-E43DC76E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82" y="544011"/>
            <a:ext cx="11160000" cy="803918"/>
          </a:xfrm>
          <a:prstGeom prst="rect">
            <a:avLst/>
          </a:prstGeom>
        </p:spPr>
        <p:txBody>
          <a:bodyPr vert="horz" lIns="36000" tIns="45720" rIns="91440" bIns="45720" rtlCol="0" anchor="ctr">
            <a:normAutofit/>
          </a:bodyPr>
          <a:lstStyle/>
          <a:p>
            <a:r>
              <a:rPr lang="en-GB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2492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7446D14-512E-4BC3-9775-11CF6E7D4A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5483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C9DB677-5FAC-47B0-A8BA-AD97D8E9B2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F0C14-65BF-4F70-9CFF-AA5DB2E3C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C8C51-35FB-4FF3-B0AF-644E7B9E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B565-F9F1-4DD0-950E-98955BF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C1B-334E-43BE-9E3B-3DF00E535F89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F3E4-C388-4AEC-8A51-1DDB80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Paul Warmuth | Buying pattern &amp; profitability @ Blackwell Electronics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B7B5-9C9E-43CA-A970-4AAE269A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C6CF-0BCB-46B9-BCF8-B5D9D5F102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7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070B5EF-3E47-4120-9178-8F107A8CF7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5748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think-cell Slide" r:id="rId12" imgW="425" imgH="424" progId="TCLayout.ActiveDocument.1">
                  <p:embed/>
                </p:oleObj>
              </mc:Choice>
              <mc:Fallback>
                <p:oleObj name="think-cell Slide" r:id="rId12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853C101-BB4E-41E5-9B96-2D6CA2977EFC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BA4F1-D8CA-4709-943E-8F7CAB18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69" y="544011"/>
            <a:ext cx="11160000" cy="803918"/>
          </a:xfrm>
          <a:prstGeom prst="rect">
            <a:avLst/>
          </a:prstGeom>
        </p:spPr>
        <p:txBody>
          <a:bodyPr vert="horz" lIns="36000" tIns="45720" rIns="91440" bIns="45720" rtlCol="0" anchor="ctr">
            <a:noAutofit/>
          </a:bodyPr>
          <a:lstStyle/>
          <a:p>
            <a:r>
              <a:rPr lang="en-GB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1CC1A-BC3C-4476-BAED-F9AC0A77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69" y="1674495"/>
            <a:ext cx="11160000" cy="4351338"/>
          </a:xfrm>
          <a:prstGeom prst="rect">
            <a:avLst/>
          </a:prstGeom>
        </p:spPr>
        <p:txBody>
          <a:bodyPr vert="horz" lIns="0" tIns="45720" rIns="72000" bIns="45720" rtlCol="0">
            <a:no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8E-16FC-4C4B-AB02-E0B5CB5CE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7513" y="6478270"/>
            <a:ext cx="273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EC89D48-AE31-446A-B368-4B586C97F7E7}" type="datetime1">
              <a:rPr lang="en-GB" smtClean="0"/>
              <a:t>26/07/2019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FCEF-3BD3-46F6-B610-BC0DD56FE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0850" y="6478270"/>
            <a:ext cx="54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Paul Warmuth | Buying pattern &amp; profitability @ Blackwell Electronics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339-49BD-414D-9B1B-4124320F2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8000" y="6478270"/>
            <a:ext cx="273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 </a:t>
            </a:r>
            <a:fld id="{3832C6CF-0BCB-46B9-BCF8-B5D9D5F10284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B6674D-1C6A-451A-AE41-5CC04873C0C2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42" y="185871"/>
            <a:ext cx="183642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4" r:id="rId5"/>
    <p:sldLayoutId id="2147483658" r:id="rId6"/>
    <p:sldLayoutId id="2147483659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pos="7355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1026" userDrawn="1">
          <p15:clr>
            <a:srgbClr val="F26B43"/>
          </p15:clr>
        </p15:guide>
        <p15:guide id="7" pos="2085" userDrawn="1">
          <p15:clr>
            <a:srgbClr val="F26B43"/>
          </p15:clr>
        </p15:guide>
        <p15:guide id="8" pos="55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05c69545b5b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505c139e39d0.pn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505c5d496a65.png"/></Relationships>
</file>

<file path=ppt/slides/_rels/slide2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505c7aa243ca.png"/></Relationships>
</file>

<file path=ppt/slides/_rels/slide2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505c17a37f0d.png"/></Relationships>
</file>

<file path=ppt/slides/_rels/slide2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  <a:p>
            <a:r>
              <a:rPr/>
              <a:t>12.7</a:t>
            </a:r>
          </a:p>
          <a:p>
            <a:r>
              <a:rPr/>
              <a:t>13.9</a:t>
            </a:r>
          </a:p>
          <a:p>
            <a:r>
              <a:rPr/>
              <a:t>15.1</a:t>
            </a:r>
          </a:p>
          <a:p>
            <a:r>
              <a:rPr/>
              <a:t>16.3</a:t>
            </a:r>
          </a:p>
          <a:p>
            <a:r>
              <a:rPr/>
              <a:t>17.5</a:t>
            </a:r>
          </a:p>
          <a:p>
            <a:r>
              <a:rPr/>
              <a:t>18.7</a:t>
            </a:r>
          </a:p>
          <a:p>
            <a:r>
              <a:rPr/>
              <a:t>19.9</a:t>
            </a:r>
          </a:p>
          <a:p>
            <a:r>
              <a:rPr/>
              <a:t>21.1</a:t>
            </a:r>
          </a:p>
          <a:p>
            <a:r>
              <a:rPr/>
              <a:t>22.3</a:t>
            </a:r>
          </a:p>
          <a:p>
            <a:r>
              <a:rPr/>
              <a:t>23.5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plot_iF_total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plot_iF_total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518369" y="1674495"/>
            <a:ext cx="111600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  <a:p>
            <a:r>
              <a:rPr/>
              <a:t>12.7</a:t>
            </a:r>
          </a:p>
          <a:p>
            <a:r>
              <a:rPr/>
              <a:t>13.9</a:t>
            </a:r>
          </a:p>
          <a:p>
            <a:r>
              <a:rPr/>
              <a:t>15.1</a:t>
            </a:r>
          </a:p>
          <a:p>
            <a:r>
              <a:rPr/>
              <a:t>16.3</a:t>
            </a:r>
          </a:p>
          <a:p>
            <a:r>
              <a:rPr/>
              <a:t>17.5</a:t>
            </a:r>
          </a:p>
          <a:p>
            <a:r>
              <a:rPr/>
              <a:t>18.7</a:t>
            </a:r>
          </a:p>
          <a:p>
            <a:r>
              <a:rPr/>
              <a:t>19.9</a:t>
            </a:r>
          </a:p>
          <a:p>
            <a:r>
              <a:rPr/>
              <a:t>21.1</a:t>
            </a:r>
          </a:p>
          <a:p>
            <a:r>
              <a:rPr/>
              <a:t>22.3</a:t>
            </a:r>
          </a:p>
          <a:p>
            <a:r>
              <a:rPr/>
              <a:t>23.5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  <a:p>
            <a:r>
              <a:rPr/>
              <a:t>12.7</a:t>
            </a:r>
          </a:p>
          <a:p>
            <a:r>
              <a:rPr/>
              <a:t>13.9</a:t>
            </a:r>
          </a:p>
          <a:p>
            <a:r>
              <a:rPr/>
              <a:t>15.1</a:t>
            </a:r>
          </a:p>
          <a:p>
            <a:r>
              <a:rPr/>
              <a:t>16.3</a:t>
            </a:r>
          </a:p>
          <a:p>
            <a:r>
              <a:rPr/>
              <a:t>17.5</a:t>
            </a:r>
          </a:p>
          <a:p>
            <a:r>
              <a:rPr/>
              <a:t>18.7</a:t>
            </a:r>
          </a:p>
          <a:p>
            <a:r>
              <a:rPr/>
              <a:t>19.9</a:t>
            </a:r>
          </a:p>
          <a:p>
            <a:r>
              <a:rPr/>
              <a:t>21.1</a:t>
            </a:r>
          </a:p>
          <a:p>
            <a:r>
              <a:rPr/>
              <a:t>22.3</a:t>
            </a:r>
          </a:p>
          <a:p>
            <a:r>
              <a:rPr/>
              <a:t>23.5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/>
        </p:nvSpPr>
        <p:spPr/>
        <p:txBody>
          <a:bodyPr/>
          <a:lstStyle/>
          <a:p>
            <a:r>
              <a:rPr/>
              <a:t> 0.7</a:t>
            </a:r>
          </a:p>
          <a:p>
            <a:r>
              <a:rPr/>
              <a:t> 1.9</a:t>
            </a:r>
          </a:p>
          <a:p>
            <a:r>
              <a:rPr/>
              <a:t> 3.1</a:t>
            </a:r>
          </a:p>
          <a:p>
            <a:r>
              <a:rPr/>
              <a:t> 4.3</a:t>
            </a:r>
          </a:p>
          <a:p>
            <a:r>
              <a:rPr/>
              <a:t> 5.5</a:t>
            </a:r>
          </a:p>
          <a:p>
            <a:r>
              <a:rPr/>
              <a:t> 6.7</a:t>
            </a:r>
          </a:p>
          <a:p>
            <a:r>
              <a:rPr/>
              <a:t> 7.9</a:t>
            </a:r>
          </a:p>
          <a:p>
            <a:r>
              <a:rPr/>
              <a:t> 9.1</a:t>
            </a:r>
          </a:p>
          <a:p>
            <a:r>
              <a:rPr/>
              <a:t>10.3</a:t>
            </a:r>
          </a:p>
          <a:p>
            <a:r>
              <a:rPr/>
              <a:t>11.5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1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6BoalRSwGjntwxiI5cC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SkEVYASwSH329FubdCZ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YryFeWQcOkLK9TlsLD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_03vR3vRJ.fBoywQN4f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N_8P9tTsG6tKS9vPkk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WeXlk1RL27dFO3wJJn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WeXlk1RL27dFO3wJJns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HJVb3CTDqwJxhdsWtaaA"/>
</p:tagLst>
</file>

<file path=ppt/theme/theme1.xml><?xml version="1.0" encoding="utf-8"?>
<a:theme xmlns:a="http://schemas.openxmlformats.org/drawingml/2006/main" name="Office Theme">
  <a:themeElements>
    <a:clrScheme name="Ubiqum">
      <a:dk1>
        <a:sysClr val="windowText" lastClr="000000"/>
      </a:dk1>
      <a:lt1>
        <a:sysClr val="window" lastClr="FFFFFF"/>
      </a:lt1>
      <a:dk2>
        <a:srgbClr val="44546A"/>
      </a:dk2>
      <a:lt2>
        <a:srgbClr val="F1F173"/>
      </a:lt2>
      <a:accent1>
        <a:srgbClr val="002F5B"/>
      </a:accent1>
      <a:accent2>
        <a:srgbClr val="00B0F0"/>
      </a:accent2>
      <a:accent3>
        <a:srgbClr val="B10034"/>
      </a:accent3>
      <a:accent4>
        <a:srgbClr val="FFC000"/>
      </a:accent4>
      <a:accent5>
        <a:srgbClr val="135000"/>
      </a:accent5>
      <a:accent6>
        <a:srgbClr val="9DE38D"/>
      </a:accent6>
      <a:hlink>
        <a:srgbClr val="F44336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think-cell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Customer Buying Patterns Report</dc:title>
  <dc:creator>Paul Warmuth</dc:creator>
  <cp:lastModifiedBy/>
  <cp:revision>303</cp:revision>
  <dcterms:created xsi:type="dcterms:W3CDTF">2019-06-11T11:23:50Z</dcterms:created>
  <dcterms:modified xsi:type="dcterms:W3CDTF">2019-07-26T19:03:03Z</dcterms:modified>
</cp:coreProperties>
</file>