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1"/>
  </p:sldMasterIdLst>
  <p:notesMasterIdLst>
    <p:notesMasterId r:id="rId13"/>
  </p:notesMasterIdLst>
  <p:sldIdLst>
    <p:sldId id="256" r:id="rId2"/>
    <p:sldId id="267" r:id="rId3"/>
    <p:sldId id="258" r:id="rId4"/>
    <p:sldId id="262" r:id="rId5"/>
    <p:sldId id="259" r:id="rId6"/>
    <p:sldId id="266" r:id="rId7"/>
    <p:sldId id="261" r:id="rId8"/>
    <p:sldId id="263" r:id="rId9"/>
    <p:sldId id="26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44"/>
    <p:restoredTop sz="83640"/>
  </p:normalViewPr>
  <p:slideViewPr>
    <p:cSldViewPr snapToGrid="0" snapToObjects="1">
      <p:cViewPr varScale="1">
        <p:scale>
          <a:sx n="186" d="100"/>
          <a:sy n="186"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D29FFAC-F00E-465F-9214-0973F917703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7B6541B-E6CA-48E6-9DDD-DF121C4222C6}">
      <dgm:prSet/>
      <dgm:spPr/>
      <dgm:t>
        <a:bodyPr/>
        <a:lstStyle/>
        <a:p>
          <a:r>
            <a:rPr lang="en-US" b="0" i="0" dirty="0"/>
            <a:t>Team interest in developing an algorithmic trading strategy to help automate the decision-making and execution of intraday trading against the SPY ETF (tracks S&amp;P 500)</a:t>
          </a:r>
          <a:endParaRPr lang="en-US" dirty="0"/>
        </a:p>
      </dgm:t>
    </dgm:pt>
    <dgm:pt modelId="{136CD64E-F2D1-4D23-A6CF-4E78C9831AE3}" type="parTrans" cxnId="{92903EEF-D734-41D1-9A44-9AB34A6A8156}">
      <dgm:prSet/>
      <dgm:spPr/>
      <dgm:t>
        <a:bodyPr/>
        <a:lstStyle/>
        <a:p>
          <a:endParaRPr lang="en-US"/>
        </a:p>
      </dgm:t>
    </dgm:pt>
    <dgm:pt modelId="{DF01CFE8-2B76-4E96-A299-1622A90F71DB}" type="sibTrans" cxnId="{92903EEF-D734-41D1-9A44-9AB34A6A8156}">
      <dgm:prSet/>
      <dgm:spPr/>
      <dgm:t>
        <a:bodyPr/>
        <a:lstStyle/>
        <a:p>
          <a:endParaRPr lang="en-US"/>
        </a:p>
      </dgm:t>
    </dgm:pt>
    <dgm:pt modelId="{9B0DA7A2-E2C3-4BD5-9009-B5CE5C386001}">
      <dgm:prSet/>
      <dgm:spPr/>
      <dgm:t>
        <a:bodyPr/>
        <a:lstStyle/>
        <a:p>
          <a:r>
            <a:rPr lang="en-US" dirty="0"/>
            <a:t>Leveraging the Alpaca Trading API (for historical data) and the SuperTrend indicator strategy to generate buy/sell signals for intraday trading and to automate order execution</a:t>
          </a:r>
        </a:p>
      </dgm:t>
    </dgm:pt>
    <dgm:pt modelId="{24D9E322-8DFA-4F44-BDE9-910A4567A013}" type="parTrans" cxnId="{5D02DC45-FEEE-4FCB-9D80-BEA64ACDB56F}">
      <dgm:prSet/>
      <dgm:spPr/>
      <dgm:t>
        <a:bodyPr/>
        <a:lstStyle/>
        <a:p>
          <a:endParaRPr lang="en-US"/>
        </a:p>
      </dgm:t>
    </dgm:pt>
    <dgm:pt modelId="{8FEC7785-90E8-47FC-947E-37CFF75F7FE1}" type="sibTrans" cxnId="{5D02DC45-FEEE-4FCB-9D80-BEA64ACDB56F}">
      <dgm:prSet/>
      <dgm:spPr/>
      <dgm:t>
        <a:bodyPr/>
        <a:lstStyle/>
        <a:p>
          <a:endParaRPr lang="en-US"/>
        </a:p>
      </dgm:t>
    </dgm:pt>
    <dgm:pt modelId="{E063C0CA-3AA3-4CEE-942D-0A954D8B5579}">
      <dgm:prSet/>
      <dgm:spPr/>
      <dgm:t>
        <a:bodyPr/>
        <a:lstStyle/>
        <a:p>
          <a:r>
            <a:rPr lang="en-US" dirty="0"/>
            <a:t>Integrating the Amazon DeepAR Forecasting algorithm as a real-time trading signal confirmation to use in concert with the automated buy/sell execution of the SuperTrend Trading Bot</a:t>
          </a:r>
        </a:p>
      </dgm:t>
    </dgm:pt>
    <dgm:pt modelId="{68B56F27-1070-4BA7-883E-833922FD78C3}" type="parTrans" cxnId="{8E5BF0D2-A367-41F6-B37D-6598C5DE0E25}">
      <dgm:prSet/>
      <dgm:spPr/>
      <dgm:t>
        <a:bodyPr/>
        <a:lstStyle/>
        <a:p>
          <a:endParaRPr lang="en-US"/>
        </a:p>
      </dgm:t>
    </dgm:pt>
    <dgm:pt modelId="{CABCB6C7-217B-4186-8A9B-C6BF6879E5EF}" type="sibTrans" cxnId="{8E5BF0D2-A367-41F6-B37D-6598C5DE0E25}">
      <dgm:prSet/>
      <dgm:spPr/>
      <dgm:t>
        <a:bodyPr/>
        <a:lstStyle/>
        <a:p>
          <a:endParaRPr lang="en-US"/>
        </a:p>
      </dgm:t>
    </dgm:pt>
    <dgm:pt modelId="{37F4191C-C60B-4F8E-A7AE-D752DC227FEA}">
      <dgm:prSet/>
      <dgm:spPr/>
      <dgm:t>
        <a:bodyPr/>
        <a:lstStyle/>
        <a:p>
          <a:r>
            <a:rPr lang="en-US" dirty="0"/>
            <a:t>We were able to train, test, and run our model against live trading data on 12/10/21 but model proved to be ineffective due to poor forecasting by DeepAR model </a:t>
          </a:r>
        </a:p>
      </dgm:t>
    </dgm:pt>
    <dgm:pt modelId="{E0A00061-6602-4343-B06C-B8731AFEB6C5}" type="parTrans" cxnId="{B9E87D24-FC33-4F33-92E0-5BB3EAD1CC33}">
      <dgm:prSet/>
      <dgm:spPr/>
      <dgm:t>
        <a:bodyPr/>
        <a:lstStyle/>
        <a:p>
          <a:endParaRPr lang="en-US"/>
        </a:p>
      </dgm:t>
    </dgm:pt>
    <dgm:pt modelId="{16F852C1-B87F-45A1-A767-0A8125BB616A}" type="sibTrans" cxnId="{B9E87D24-FC33-4F33-92E0-5BB3EAD1CC33}">
      <dgm:prSet/>
      <dgm:spPr/>
      <dgm:t>
        <a:bodyPr/>
        <a:lstStyle/>
        <a:p>
          <a:endParaRPr lang="en-US"/>
        </a:p>
      </dgm:t>
    </dgm:pt>
    <dgm:pt modelId="{CDFA4D2E-139C-4CD3-990B-99177E37BCA6}" type="pres">
      <dgm:prSet presAssocID="{7D29FFAC-F00E-465F-9214-0973F917703F}" presName="root" presStyleCnt="0">
        <dgm:presLayoutVars>
          <dgm:dir/>
          <dgm:resizeHandles val="exact"/>
        </dgm:presLayoutVars>
      </dgm:prSet>
      <dgm:spPr/>
    </dgm:pt>
    <dgm:pt modelId="{FD0C5B36-78BF-4FBE-96D2-ECEF33BB1277}" type="pres">
      <dgm:prSet presAssocID="{57B6541B-E6CA-48E6-9DDD-DF121C4222C6}" presName="compNode" presStyleCnt="0"/>
      <dgm:spPr/>
    </dgm:pt>
    <dgm:pt modelId="{D5CFE786-D5A3-4DD5-8574-F7E8A45379E1}" type="pres">
      <dgm:prSet presAssocID="{57B6541B-E6CA-48E6-9DDD-DF121C4222C6}" presName="bgRect" presStyleLbl="bgShp" presStyleIdx="0" presStyleCnt="4" custLinFactNeighborX="250" custLinFactNeighborY="-3117"/>
      <dgm:spPr/>
    </dgm:pt>
    <dgm:pt modelId="{8CA804C1-F51F-4F38-A4F2-95CD776C6585}" type="pres">
      <dgm:prSet presAssocID="{57B6541B-E6CA-48E6-9DDD-DF121C4222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9A3A1D3-8187-4D64-AF0F-9F402AB70BEB}" type="pres">
      <dgm:prSet presAssocID="{57B6541B-E6CA-48E6-9DDD-DF121C4222C6}" presName="spaceRect" presStyleCnt="0"/>
      <dgm:spPr/>
    </dgm:pt>
    <dgm:pt modelId="{4E166EFD-B831-443C-97E8-527A06BE0362}" type="pres">
      <dgm:prSet presAssocID="{57B6541B-E6CA-48E6-9DDD-DF121C4222C6}" presName="parTx" presStyleLbl="revTx" presStyleIdx="0" presStyleCnt="4">
        <dgm:presLayoutVars>
          <dgm:chMax val="0"/>
          <dgm:chPref val="0"/>
        </dgm:presLayoutVars>
      </dgm:prSet>
      <dgm:spPr/>
    </dgm:pt>
    <dgm:pt modelId="{32E19AB2-8ABC-40E4-A265-DA5931B46C5F}" type="pres">
      <dgm:prSet presAssocID="{DF01CFE8-2B76-4E96-A299-1622A90F71DB}" presName="sibTrans" presStyleCnt="0"/>
      <dgm:spPr/>
    </dgm:pt>
    <dgm:pt modelId="{FF99DB48-4369-41F1-A3A8-39C6D4CF8BE8}" type="pres">
      <dgm:prSet presAssocID="{9B0DA7A2-E2C3-4BD5-9009-B5CE5C386001}" presName="compNode" presStyleCnt="0"/>
      <dgm:spPr/>
    </dgm:pt>
    <dgm:pt modelId="{8CB2C272-E8D1-4D4C-AF4B-EDACA9240DE8}" type="pres">
      <dgm:prSet presAssocID="{9B0DA7A2-E2C3-4BD5-9009-B5CE5C386001}" presName="bgRect" presStyleLbl="bgShp" presStyleIdx="1" presStyleCnt="4"/>
      <dgm:spPr/>
    </dgm:pt>
    <dgm:pt modelId="{9631AA36-A4EA-4076-8B6C-1A11ED6582F9}" type="pres">
      <dgm:prSet presAssocID="{9B0DA7A2-E2C3-4BD5-9009-B5CE5C3860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36B490B3-6A0C-4579-B267-100636DCA00C}" type="pres">
      <dgm:prSet presAssocID="{9B0DA7A2-E2C3-4BD5-9009-B5CE5C386001}" presName="spaceRect" presStyleCnt="0"/>
      <dgm:spPr/>
    </dgm:pt>
    <dgm:pt modelId="{10A1E2AB-8BB5-479A-866C-F6784B0E0F72}" type="pres">
      <dgm:prSet presAssocID="{9B0DA7A2-E2C3-4BD5-9009-B5CE5C386001}" presName="parTx" presStyleLbl="revTx" presStyleIdx="1" presStyleCnt="4">
        <dgm:presLayoutVars>
          <dgm:chMax val="0"/>
          <dgm:chPref val="0"/>
        </dgm:presLayoutVars>
      </dgm:prSet>
      <dgm:spPr/>
    </dgm:pt>
    <dgm:pt modelId="{72E0E7BC-8348-44ED-8BC0-3ACE683231E7}" type="pres">
      <dgm:prSet presAssocID="{8FEC7785-90E8-47FC-947E-37CFF75F7FE1}" presName="sibTrans" presStyleCnt="0"/>
      <dgm:spPr/>
    </dgm:pt>
    <dgm:pt modelId="{DF9A5D40-A7D5-4BF5-91FF-A5E97AA1B2B1}" type="pres">
      <dgm:prSet presAssocID="{E063C0CA-3AA3-4CEE-942D-0A954D8B5579}" presName="compNode" presStyleCnt="0"/>
      <dgm:spPr/>
    </dgm:pt>
    <dgm:pt modelId="{27F4E43B-C3DA-4EAE-991D-E67F1459D6FF}" type="pres">
      <dgm:prSet presAssocID="{E063C0CA-3AA3-4CEE-942D-0A954D8B5579}" presName="bgRect" presStyleLbl="bgShp" presStyleIdx="2" presStyleCnt="4"/>
      <dgm:spPr/>
    </dgm:pt>
    <dgm:pt modelId="{502CAA2F-5806-490D-8319-5D0A76E449B8}" type="pres">
      <dgm:prSet presAssocID="{E063C0CA-3AA3-4CEE-942D-0A954D8B557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tificial Intelligence with solid fill"/>
        </a:ext>
      </dgm:extLst>
    </dgm:pt>
    <dgm:pt modelId="{33F9E7DF-BB11-492B-99F4-73F8BE9EF928}" type="pres">
      <dgm:prSet presAssocID="{E063C0CA-3AA3-4CEE-942D-0A954D8B5579}" presName="spaceRect" presStyleCnt="0"/>
      <dgm:spPr/>
    </dgm:pt>
    <dgm:pt modelId="{D480EB7E-6816-4290-97B3-26EEA9DF24F2}" type="pres">
      <dgm:prSet presAssocID="{E063C0CA-3AA3-4CEE-942D-0A954D8B5579}" presName="parTx" presStyleLbl="revTx" presStyleIdx="2" presStyleCnt="4">
        <dgm:presLayoutVars>
          <dgm:chMax val="0"/>
          <dgm:chPref val="0"/>
        </dgm:presLayoutVars>
      </dgm:prSet>
      <dgm:spPr/>
    </dgm:pt>
    <dgm:pt modelId="{370D789C-8F43-406A-A028-D662916EB582}" type="pres">
      <dgm:prSet presAssocID="{CABCB6C7-217B-4186-8A9B-C6BF6879E5EF}" presName="sibTrans" presStyleCnt="0"/>
      <dgm:spPr/>
    </dgm:pt>
    <dgm:pt modelId="{62BBF2B7-8583-4A96-B88A-352CF4490689}" type="pres">
      <dgm:prSet presAssocID="{37F4191C-C60B-4F8E-A7AE-D752DC227FEA}" presName="compNode" presStyleCnt="0"/>
      <dgm:spPr/>
    </dgm:pt>
    <dgm:pt modelId="{A03CDE31-D793-479A-8560-CCD4121A15F3}" type="pres">
      <dgm:prSet presAssocID="{37F4191C-C60B-4F8E-A7AE-D752DC227FEA}" presName="bgRect" presStyleLbl="bgShp" presStyleIdx="3" presStyleCnt="4" custLinFactNeighborY="197"/>
      <dgm:spPr/>
    </dgm:pt>
    <dgm:pt modelId="{B491869A-D2B8-4EFD-ABCF-27E220E96380}" type="pres">
      <dgm:prSet presAssocID="{37F4191C-C60B-4F8E-A7AE-D752DC227FE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B2A3FDFE-61CA-4A0D-A601-D054AC8E7D4B}" type="pres">
      <dgm:prSet presAssocID="{37F4191C-C60B-4F8E-A7AE-D752DC227FEA}" presName="spaceRect" presStyleCnt="0"/>
      <dgm:spPr/>
    </dgm:pt>
    <dgm:pt modelId="{D0052F33-B9AC-4923-87F5-66F2AD9C0985}" type="pres">
      <dgm:prSet presAssocID="{37F4191C-C60B-4F8E-A7AE-D752DC227FEA}" presName="parTx" presStyleLbl="revTx" presStyleIdx="3" presStyleCnt="4">
        <dgm:presLayoutVars>
          <dgm:chMax val="0"/>
          <dgm:chPref val="0"/>
        </dgm:presLayoutVars>
      </dgm:prSet>
      <dgm:spPr/>
    </dgm:pt>
  </dgm:ptLst>
  <dgm:cxnLst>
    <dgm:cxn modelId="{08AFE71D-DC9C-4B1B-81AE-C84720A1A060}" type="presOf" srcId="{37F4191C-C60B-4F8E-A7AE-D752DC227FEA}" destId="{D0052F33-B9AC-4923-87F5-66F2AD9C0985}" srcOrd="0" destOrd="0" presId="urn:microsoft.com/office/officeart/2018/2/layout/IconVerticalSolidList"/>
    <dgm:cxn modelId="{B9E87D24-FC33-4F33-92E0-5BB3EAD1CC33}" srcId="{7D29FFAC-F00E-465F-9214-0973F917703F}" destId="{37F4191C-C60B-4F8E-A7AE-D752DC227FEA}" srcOrd="3" destOrd="0" parTransId="{E0A00061-6602-4343-B06C-B8731AFEB6C5}" sibTransId="{16F852C1-B87F-45A1-A767-0A8125BB616A}"/>
    <dgm:cxn modelId="{E15AF32B-49CC-48DA-A7B9-3108DA3AD3FA}" type="presOf" srcId="{9B0DA7A2-E2C3-4BD5-9009-B5CE5C386001}" destId="{10A1E2AB-8BB5-479A-866C-F6784B0E0F72}" srcOrd="0" destOrd="0" presId="urn:microsoft.com/office/officeart/2018/2/layout/IconVerticalSolidList"/>
    <dgm:cxn modelId="{5D02DC45-FEEE-4FCB-9D80-BEA64ACDB56F}" srcId="{7D29FFAC-F00E-465F-9214-0973F917703F}" destId="{9B0DA7A2-E2C3-4BD5-9009-B5CE5C386001}" srcOrd="1" destOrd="0" parTransId="{24D9E322-8DFA-4F44-BDE9-910A4567A013}" sibTransId="{8FEC7785-90E8-47FC-947E-37CFF75F7FE1}"/>
    <dgm:cxn modelId="{B0655676-F767-4028-950F-C99FA3E05970}" type="presOf" srcId="{57B6541B-E6CA-48E6-9DDD-DF121C4222C6}" destId="{4E166EFD-B831-443C-97E8-527A06BE0362}" srcOrd="0" destOrd="0" presId="urn:microsoft.com/office/officeart/2018/2/layout/IconVerticalSolidList"/>
    <dgm:cxn modelId="{BB543EA8-5361-413B-B2A5-E560D6270F2A}" type="presOf" srcId="{7D29FFAC-F00E-465F-9214-0973F917703F}" destId="{CDFA4D2E-139C-4CD3-990B-99177E37BCA6}" srcOrd="0" destOrd="0" presId="urn:microsoft.com/office/officeart/2018/2/layout/IconVerticalSolidList"/>
    <dgm:cxn modelId="{FD471AB0-8CD8-46B1-B3F3-C977F0BAB677}" type="presOf" srcId="{E063C0CA-3AA3-4CEE-942D-0A954D8B5579}" destId="{D480EB7E-6816-4290-97B3-26EEA9DF24F2}" srcOrd="0" destOrd="0" presId="urn:microsoft.com/office/officeart/2018/2/layout/IconVerticalSolidList"/>
    <dgm:cxn modelId="{8E5BF0D2-A367-41F6-B37D-6598C5DE0E25}" srcId="{7D29FFAC-F00E-465F-9214-0973F917703F}" destId="{E063C0CA-3AA3-4CEE-942D-0A954D8B5579}" srcOrd="2" destOrd="0" parTransId="{68B56F27-1070-4BA7-883E-833922FD78C3}" sibTransId="{CABCB6C7-217B-4186-8A9B-C6BF6879E5EF}"/>
    <dgm:cxn modelId="{92903EEF-D734-41D1-9A44-9AB34A6A8156}" srcId="{7D29FFAC-F00E-465F-9214-0973F917703F}" destId="{57B6541B-E6CA-48E6-9DDD-DF121C4222C6}" srcOrd="0" destOrd="0" parTransId="{136CD64E-F2D1-4D23-A6CF-4E78C9831AE3}" sibTransId="{DF01CFE8-2B76-4E96-A299-1622A90F71DB}"/>
    <dgm:cxn modelId="{E9C23D3C-D0F0-4C7F-A471-2012B3FDA65D}" type="presParOf" srcId="{CDFA4D2E-139C-4CD3-990B-99177E37BCA6}" destId="{FD0C5B36-78BF-4FBE-96D2-ECEF33BB1277}" srcOrd="0" destOrd="0" presId="urn:microsoft.com/office/officeart/2018/2/layout/IconVerticalSolidList"/>
    <dgm:cxn modelId="{0E6FC436-9495-4352-9051-9E1382B3461F}" type="presParOf" srcId="{FD0C5B36-78BF-4FBE-96D2-ECEF33BB1277}" destId="{D5CFE786-D5A3-4DD5-8574-F7E8A45379E1}" srcOrd="0" destOrd="0" presId="urn:microsoft.com/office/officeart/2018/2/layout/IconVerticalSolidList"/>
    <dgm:cxn modelId="{15BD1013-BD30-4FB3-80FE-B65288ACA463}" type="presParOf" srcId="{FD0C5B36-78BF-4FBE-96D2-ECEF33BB1277}" destId="{8CA804C1-F51F-4F38-A4F2-95CD776C6585}" srcOrd="1" destOrd="0" presId="urn:microsoft.com/office/officeart/2018/2/layout/IconVerticalSolidList"/>
    <dgm:cxn modelId="{418AC7C8-7F9C-4324-B907-A7770E39D6E9}" type="presParOf" srcId="{FD0C5B36-78BF-4FBE-96D2-ECEF33BB1277}" destId="{A9A3A1D3-8187-4D64-AF0F-9F402AB70BEB}" srcOrd="2" destOrd="0" presId="urn:microsoft.com/office/officeart/2018/2/layout/IconVerticalSolidList"/>
    <dgm:cxn modelId="{1902B653-D329-419D-BFC9-B70AF2DFDFB8}" type="presParOf" srcId="{FD0C5B36-78BF-4FBE-96D2-ECEF33BB1277}" destId="{4E166EFD-B831-443C-97E8-527A06BE0362}" srcOrd="3" destOrd="0" presId="urn:microsoft.com/office/officeart/2018/2/layout/IconVerticalSolidList"/>
    <dgm:cxn modelId="{84576651-A1A5-4085-92AB-109F5341D5CA}" type="presParOf" srcId="{CDFA4D2E-139C-4CD3-990B-99177E37BCA6}" destId="{32E19AB2-8ABC-40E4-A265-DA5931B46C5F}" srcOrd="1" destOrd="0" presId="urn:microsoft.com/office/officeart/2018/2/layout/IconVerticalSolidList"/>
    <dgm:cxn modelId="{D4E6CBF7-36CB-461B-935F-235443E5E178}" type="presParOf" srcId="{CDFA4D2E-139C-4CD3-990B-99177E37BCA6}" destId="{FF99DB48-4369-41F1-A3A8-39C6D4CF8BE8}" srcOrd="2" destOrd="0" presId="urn:microsoft.com/office/officeart/2018/2/layout/IconVerticalSolidList"/>
    <dgm:cxn modelId="{D59BD3FD-3437-45FD-9109-1C3E3B657453}" type="presParOf" srcId="{FF99DB48-4369-41F1-A3A8-39C6D4CF8BE8}" destId="{8CB2C272-E8D1-4D4C-AF4B-EDACA9240DE8}" srcOrd="0" destOrd="0" presId="urn:microsoft.com/office/officeart/2018/2/layout/IconVerticalSolidList"/>
    <dgm:cxn modelId="{2C957019-FF30-45DD-A1A0-B60DE4AB13A3}" type="presParOf" srcId="{FF99DB48-4369-41F1-A3A8-39C6D4CF8BE8}" destId="{9631AA36-A4EA-4076-8B6C-1A11ED6582F9}" srcOrd="1" destOrd="0" presId="urn:microsoft.com/office/officeart/2018/2/layout/IconVerticalSolidList"/>
    <dgm:cxn modelId="{75C2F007-0227-4F73-9ECC-F1163EEE7083}" type="presParOf" srcId="{FF99DB48-4369-41F1-A3A8-39C6D4CF8BE8}" destId="{36B490B3-6A0C-4579-B267-100636DCA00C}" srcOrd="2" destOrd="0" presId="urn:microsoft.com/office/officeart/2018/2/layout/IconVerticalSolidList"/>
    <dgm:cxn modelId="{6DD5C6ED-9F28-4316-AEB3-8B430DC96FDF}" type="presParOf" srcId="{FF99DB48-4369-41F1-A3A8-39C6D4CF8BE8}" destId="{10A1E2AB-8BB5-479A-866C-F6784B0E0F72}" srcOrd="3" destOrd="0" presId="urn:microsoft.com/office/officeart/2018/2/layout/IconVerticalSolidList"/>
    <dgm:cxn modelId="{3B5F14AC-FE54-4CEA-B4FB-89F267E2ED98}" type="presParOf" srcId="{CDFA4D2E-139C-4CD3-990B-99177E37BCA6}" destId="{72E0E7BC-8348-44ED-8BC0-3ACE683231E7}" srcOrd="3" destOrd="0" presId="urn:microsoft.com/office/officeart/2018/2/layout/IconVerticalSolidList"/>
    <dgm:cxn modelId="{E1B1C895-DED8-4003-B75B-451403676A18}" type="presParOf" srcId="{CDFA4D2E-139C-4CD3-990B-99177E37BCA6}" destId="{DF9A5D40-A7D5-4BF5-91FF-A5E97AA1B2B1}" srcOrd="4" destOrd="0" presId="urn:microsoft.com/office/officeart/2018/2/layout/IconVerticalSolidList"/>
    <dgm:cxn modelId="{32FFE1C2-B35A-47DE-9014-F45129FD29CE}" type="presParOf" srcId="{DF9A5D40-A7D5-4BF5-91FF-A5E97AA1B2B1}" destId="{27F4E43B-C3DA-4EAE-991D-E67F1459D6FF}" srcOrd="0" destOrd="0" presId="urn:microsoft.com/office/officeart/2018/2/layout/IconVerticalSolidList"/>
    <dgm:cxn modelId="{B12C142A-736A-4729-AA4F-847D23778D2E}" type="presParOf" srcId="{DF9A5D40-A7D5-4BF5-91FF-A5E97AA1B2B1}" destId="{502CAA2F-5806-490D-8319-5D0A76E449B8}" srcOrd="1" destOrd="0" presId="urn:microsoft.com/office/officeart/2018/2/layout/IconVerticalSolidList"/>
    <dgm:cxn modelId="{050D29E5-EAFD-4CCD-B855-9EB27B664F17}" type="presParOf" srcId="{DF9A5D40-A7D5-4BF5-91FF-A5E97AA1B2B1}" destId="{33F9E7DF-BB11-492B-99F4-73F8BE9EF928}" srcOrd="2" destOrd="0" presId="urn:microsoft.com/office/officeart/2018/2/layout/IconVerticalSolidList"/>
    <dgm:cxn modelId="{A58A6CFA-E846-4BB6-9664-B90D59F13E86}" type="presParOf" srcId="{DF9A5D40-A7D5-4BF5-91FF-A5E97AA1B2B1}" destId="{D480EB7E-6816-4290-97B3-26EEA9DF24F2}" srcOrd="3" destOrd="0" presId="urn:microsoft.com/office/officeart/2018/2/layout/IconVerticalSolidList"/>
    <dgm:cxn modelId="{A6D8A7FC-40D7-498E-A2A8-F791536CDF02}" type="presParOf" srcId="{CDFA4D2E-139C-4CD3-990B-99177E37BCA6}" destId="{370D789C-8F43-406A-A028-D662916EB582}" srcOrd="5" destOrd="0" presId="urn:microsoft.com/office/officeart/2018/2/layout/IconVerticalSolidList"/>
    <dgm:cxn modelId="{0885CC42-9636-4309-9305-9D35F9FE8FFE}" type="presParOf" srcId="{CDFA4D2E-139C-4CD3-990B-99177E37BCA6}" destId="{62BBF2B7-8583-4A96-B88A-352CF4490689}" srcOrd="6" destOrd="0" presId="urn:microsoft.com/office/officeart/2018/2/layout/IconVerticalSolidList"/>
    <dgm:cxn modelId="{F98F2DF4-92F1-40EA-8EBC-D3030CD6564E}" type="presParOf" srcId="{62BBF2B7-8583-4A96-B88A-352CF4490689}" destId="{A03CDE31-D793-479A-8560-CCD4121A15F3}" srcOrd="0" destOrd="0" presId="urn:microsoft.com/office/officeart/2018/2/layout/IconVerticalSolidList"/>
    <dgm:cxn modelId="{F198A347-C89B-4C84-A8F1-0B6BC02E2F97}" type="presParOf" srcId="{62BBF2B7-8583-4A96-B88A-352CF4490689}" destId="{B491869A-D2B8-4EFD-ABCF-27E220E96380}" srcOrd="1" destOrd="0" presId="urn:microsoft.com/office/officeart/2018/2/layout/IconVerticalSolidList"/>
    <dgm:cxn modelId="{05034B10-572C-4933-8C37-0A205EF9585E}" type="presParOf" srcId="{62BBF2B7-8583-4A96-B88A-352CF4490689}" destId="{B2A3FDFE-61CA-4A0D-A601-D054AC8E7D4B}" srcOrd="2" destOrd="0" presId="urn:microsoft.com/office/officeart/2018/2/layout/IconVerticalSolidList"/>
    <dgm:cxn modelId="{DB6BEFF5-88E4-4BAD-AF06-5EDC729C66AB}" type="presParOf" srcId="{62BBF2B7-8583-4A96-B88A-352CF4490689}" destId="{D0052F33-B9AC-4923-87F5-66F2AD9C098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FE786-D5A3-4DD5-8574-F7E8A45379E1}">
      <dsp:nvSpPr>
        <dsp:cNvPr id="0" name=""/>
        <dsp:cNvSpPr/>
      </dsp:nvSpPr>
      <dsp:spPr>
        <a:xfrm>
          <a:off x="0" y="0"/>
          <a:ext cx="10311618" cy="9025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804C1-F51F-4F38-A4F2-95CD776C6585}">
      <dsp:nvSpPr>
        <dsp:cNvPr id="0" name=""/>
        <dsp:cNvSpPr/>
      </dsp:nvSpPr>
      <dsp:spPr>
        <a:xfrm>
          <a:off x="273019" y="204853"/>
          <a:ext cx="496399" cy="496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66EFD-B831-443C-97E8-527A06BE0362}">
      <dsp:nvSpPr>
        <dsp:cNvPr id="0" name=""/>
        <dsp:cNvSpPr/>
      </dsp:nvSpPr>
      <dsp:spPr>
        <a:xfrm>
          <a:off x="1042438" y="1780"/>
          <a:ext cx="9269179"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755650">
            <a:lnSpc>
              <a:spcPct val="90000"/>
            </a:lnSpc>
            <a:spcBef>
              <a:spcPct val="0"/>
            </a:spcBef>
            <a:spcAft>
              <a:spcPct val="35000"/>
            </a:spcAft>
            <a:buNone/>
          </a:pPr>
          <a:r>
            <a:rPr lang="en-US" sz="1700" b="0" i="0" kern="1200" dirty="0"/>
            <a:t>Team interest in developing an algorithmic trading strategy to help automate the decision-making and execution of intraday trading against the SPY ETF (tracks S&amp;P 500)</a:t>
          </a:r>
          <a:endParaRPr lang="en-US" sz="1700" kern="1200" dirty="0"/>
        </a:p>
      </dsp:txBody>
      <dsp:txXfrm>
        <a:off x="1042438" y="1780"/>
        <a:ext cx="9269179" cy="902544"/>
      </dsp:txXfrm>
    </dsp:sp>
    <dsp:sp modelId="{8CB2C272-E8D1-4D4C-AF4B-EDACA9240DE8}">
      <dsp:nvSpPr>
        <dsp:cNvPr id="0" name=""/>
        <dsp:cNvSpPr/>
      </dsp:nvSpPr>
      <dsp:spPr>
        <a:xfrm>
          <a:off x="0" y="1129961"/>
          <a:ext cx="10311618" cy="9025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1AA36-A4EA-4076-8B6C-1A11ED6582F9}">
      <dsp:nvSpPr>
        <dsp:cNvPr id="0" name=""/>
        <dsp:cNvSpPr/>
      </dsp:nvSpPr>
      <dsp:spPr>
        <a:xfrm>
          <a:off x="273019" y="1333033"/>
          <a:ext cx="496399" cy="496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1E2AB-8BB5-479A-866C-F6784B0E0F72}">
      <dsp:nvSpPr>
        <dsp:cNvPr id="0" name=""/>
        <dsp:cNvSpPr/>
      </dsp:nvSpPr>
      <dsp:spPr>
        <a:xfrm>
          <a:off x="1042438" y="1129961"/>
          <a:ext cx="9269179"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755650">
            <a:lnSpc>
              <a:spcPct val="90000"/>
            </a:lnSpc>
            <a:spcBef>
              <a:spcPct val="0"/>
            </a:spcBef>
            <a:spcAft>
              <a:spcPct val="35000"/>
            </a:spcAft>
            <a:buNone/>
          </a:pPr>
          <a:r>
            <a:rPr lang="en-US" sz="1700" kern="1200" dirty="0"/>
            <a:t>Leveraging the Alpaca Trading API (for historical data) and the SuperTrend indicator strategy to generate buy/sell signals for intraday trading and to automate order execution</a:t>
          </a:r>
        </a:p>
      </dsp:txBody>
      <dsp:txXfrm>
        <a:off x="1042438" y="1129961"/>
        <a:ext cx="9269179" cy="902544"/>
      </dsp:txXfrm>
    </dsp:sp>
    <dsp:sp modelId="{27F4E43B-C3DA-4EAE-991D-E67F1459D6FF}">
      <dsp:nvSpPr>
        <dsp:cNvPr id="0" name=""/>
        <dsp:cNvSpPr/>
      </dsp:nvSpPr>
      <dsp:spPr>
        <a:xfrm>
          <a:off x="0" y="2258141"/>
          <a:ext cx="10311618" cy="9025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CAA2F-5806-490D-8319-5D0A76E449B8}">
      <dsp:nvSpPr>
        <dsp:cNvPr id="0" name=""/>
        <dsp:cNvSpPr/>
      </dsp:nvSpPr>
      <dsp:spPr>
        <a:xfrm>
          <a:off x="273019" y="2461214"/>
          <a:ext cx="496399" cy="49639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80EB7E-6816-4290-97B3-26EEA9DF24F2}">
      <dsp:nvSpPr>
        <dsp:cNvPr id="0" name=""/>
        <dsp:cNvSpPr/>
      </dsp:nvSpPr>
      <dsp:spPr>
        <a:xfrm>
          <a:off x="1042438" y="2258141"/>
          <a:ext cx="9269179"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755650">
            <a:lnSpc>
              <a:spcPct val="90000"/>
            </a:lnSpc>
            <a:spcBef>
              <a:spcPct val="0"/>
            </a:spcBef>
            <a:spcAft>
              <a:spcPct val="35000"/>
            </a:spcAft>
            <a:buNone/>
          </a:pPr>
          <a:r>
            <a:rPr lang="en-US" sz="1700" kern="1200" dirty="0"/>
            <a:t>Integrating the Amazon DeepAR Forecasting algorithm as a real-time trading signal confirmation to use in concert with the automated buy/sell execution of the SuperTrend Trading Bot</a:t>
          </a:r>
        </a:p>
      </dsp:txBody>
      <dsp:txXfrm>
        <a:off x="1042438" y="2258141"/>
        <a:ext cx="9269179" cy="902544"/>
      </dsp:txXfrm>
    </dsp:sp>
    <dsp:sp modelId="{A03CDE31-D793-479A-8560-CCD4121A15F3}">
      <dsp:nvSpPr>
        <dsp:cNvPr id="0" name=""/>
        <dsp:cNvSpPr/>
      </dsp:nvSpPr>
      <dsp:spPr>
        <a:xfrm>
          <a:off x="0" y="3388099"/>
          <a:ext cx="10311618" cy="9025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1869A-D2B8-4EFD-ABCF-27E220E96380}">
      <dsp:nvSpPr>
        <dsp:cNvPr id="0" name=""/>
        <dsp:cNvSpPr/>
      </dsp:nvSpPr>
      <dsp:spPr>
        <a:xfrm>
          <a:off x="273019" y="3589394"/>
          <a:ext cx="496399" cy="49639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52F33-B9AC-4923-87F5-66F2AD9C0985}">
      <dsp:nvSpPr>
        <dsp:cNvPr id="0" name=""/>
        <dsp:cNvSpPr/>
      </dsp:nvSpPr>
      <dsp:spPr>
        <a:xfrm>
          <a:off x="1042438" y="3386321"/>
          <a:ext cx="9269179"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755650">
            <a:lnSpc>
              <a:spcPct val="90000"/>
            </a:lnSpc>
            <a:spcBef>
              <a:spcPct val="0"/>
            </a:spcBef>
            <a:spcAft>
              <a:spcPct val="35000"/>
            </a:spcAft>
            <a:buNone/>
          </a:pPr>
          <a:r>
            <a:rPr lang="en-US" sz="1700" kern="1200" dirty="0"/>
            <a:t>We were able to train, test, and run our model against live trading data on 12/10/21 but model proved to be ineffective due to poor forecasting by DeepAR model </a:t>
          </a:r>
        </a:p>
      </dsp:txBody>
      <dsp:txXfrm>
        <a:off x="1042438" y="3386321"/>
        <a:ext cx="9269179" cy="9025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C2B43-C97B-4441-94E9-BB97D83B0B04}" type="datetimeFigureOut">
              <a:rPr lang="en-US" smtClean="0"/>
              <a:t>12/11/21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89D3D-77F1-AE4C-81C6-B7F94F4683A9}" type="slidenum">
              <a:rPr lang="en-US" smtClean="0"/>
              <a:t>‹#›</a:t>
            </a:fld>
            <a:endParaRPr lang="en-US"/>
          </a:p>
        </p:txBody>
      </p:sp>
    </p:spTree>
    <p:extLst>
      <p:ext uri="{BB962C8B-B14F-4D97-AF65-F5344CB8AC3E}">
        <p14:creationId xmlns:p14="http://schemas.microsoft.com/office/powerpoint/2010/main" val="47806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1</a:t>
            </a:fld>
            <a:endParaRPr lang="en-US"/>
          </a:p>
        </p:txBody>
      </p:sp>
    </p:spTree>
    <p:extLst>
      <p:ext uri="{BB962C8B-B14F-4D97-AF65-F5344CB8AC3E}">
        <p14:creationId xmlns:p14="http://schemas.microsoft.com/office/powerpoint/2010/main" val="134663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any difficulties that arose, and how you dealt with them.</a:t>
            </a:r>
          </a:p>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10</a:t>
            </a:fld>
            <a:endParaRPr lang="en-US"/>
          </a:p>
        </p:txBody>
      </p:sp>
    </p:spTree>
    <p:extLst>
      <p:ext uri="{BB962C8B-B14F-4D97-AF65-F5344CB8AC3E}">
        <p14:creationId xmlns:p14="http://schemas.microsoft.com/office/powerpoint/2010/main" val="184699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11</a:t>
            </a:fld>
            <a:endParaRPr lang="en-US"/>
          </a:p>
        </p:txBody>
      </p:sp>
    </p:spTree>
    <p:extLst>
      <p:ext uri="{BB962C8B-B14F-4D97-AF65-F5344CB8AC3E}">
        <p14:creationId xmlns:p14="http://schemas.microsoft.com/office/powerpoint/2010/main" val="220873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2</a:t>
            </a:fld>
            <a:endParaRPr lang="en-US"/>
          </a:p>
        </p:txBody>
      </p:sp>
    </p:spTree>
    <p:extLst>
      <p:ext uri="{BB962C8B-B14F-4D97-AF65-F5344CB8AC3E}">
        <p14:creationId xmlns:p14="http://schemas.microsoft.com/office/powerpoint/2010/main" val="77446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Brittany: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 involved developing an algorithmic trading strategy to help automate the decision-making and execution of intraday trading against the SPY ETF (tracks S&amp;P 500).  The solution leverages Alpaca Trading API (for historical data) and the SuperTrend indicator strategy to generate buy/sell signals for intraday trading and to automate order execution.  Furthermore, the Amazon DeepAR Forecasting algorithm was integrated as a real-time trading signal confirmation to use in concert with the automated buy/sell execution of the SuperTrend Trading Bot.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12/09/21 was a down day for SPY and due to the long-only strategy this did not generate any signal s </a:t>
            </a:r>
          </a:p>
        </p:txBody>
      </p:sp>
      <p:sp>
        <p:nvSpPr>
          <p:cNvPr id="4" name="Slide Number Placeholder 3"/>
          <p:cNvSpPr>
            <a:spLocks noGrp="1"/>
          </p:cNvSpPr>
          <p:nvPr>
            <p:ph type="sldNum" sz="quarter" idx="5"/>
          </p:nvPr>
        </p:nvSpPr>
        <p:spPr/>
        <p:txBody>
          <a:bodyPr/>
          <a:lstStyle/>
          <a:p>
            <a:fld id="{98289D3D-77F1-AE4C-81C6-B7F94F4683A9}" type="slidenum">
              <a:rPr lang="en-US" smtClean="0"/>
              <a:t>3</a:t>
            </a:fld>
            <a:endParaRPr lang="en-US"/>
          </a:p>
        </p:txBody>
      </p:sp>
    </p:spTree>
    <p:extLst>
      <p:ext uri="{BB962C8B-B14F-4D97-AF65-F5344CB8AC3E}">
        <p14:creationId xmlns:p14="http://schemas.microsoft.com/office/powerpoint/2010/main" val="388430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 sideways for pros then go through bullet points* The choice for using this indicator was due in part to several reasons. Namely, we wanted an approach that was easy to understand and flexible for many timeframes.  Additionally, we liked that it provides precise buy and sell signals and works well with a trending market.  Since the scope of our project was time-constrained, we opted to implement a "Long-only" trading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4</a:t>
            </a:fld>
            <a:endParaRPr lang="en-US"/>
          </a:p>
        </p:txBody>
      </p:sp>
    </p:spTree>
    <p:extLst>
      <p:ext uri="{BB962C8B-B14F-4D97-AF65-F5344CB8AC3E}">
        <p14:creationId xmlns:p14="http://schemas.microsoft.com/office/powerpoint/2010/main" val="134220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a:p>
            <a:r>
              <a:rPr lang="en-US" dirty="0"/>
              <a:t>Describe the exploration and cleanup process.</a:t>
            </a:r>
          </a:p>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5</a:t>
            </a:fld>
            <a:endParaRPr lang="en-US"/>
          </a:p>
        </p:txBody>
      </p:sp>
    </p:spTree>
    <p:extLst>
      <p:ext uri="{BB962C8B-B14F-4D97-AF65-F5344CB8AC3E}">
        <p14:creationId xmlns:p14="http://schemas.microsoft.com/office/powerpoint/2010/main" val="257613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Paul:</a:t>
            </a:r>
          </a:p>
          <a:p>
            <a:r>
              <a:rPr lang="en-US" sz="1200" kern="1200" dirty="0">
                <a:solidFill>
                  <a:schemeClr val="tx1"/>
                </a:solidFill>
                <a:effectLst/>
                <a:latin typeface="+mn-lt"/>
                <a:ea typeface="+mn-ea"/>
                <a:cs typeface="+mn-cs"/>
              </a:rPr>
              <a:t>The Supertrend indicator requires no model training, only the </a:t>
            </a:r>
            <a:r>
              <a:rPr lang="en-US" sz="1200" kern="1200" dirty="0" err="1">
                <a:solidFill>
                  <a:schemeClr val="tx1"/>
                </a:solidFill>
                <a:effectLst/>
                <a:latin typeface="+mn-lt"/>
                <a:ea typeface="+mn-ea"/>
                <a:cs typeface="+mn-cs"/>
              </a:rPr>
              <a:t>implemetation</a:t>
            </a:r>
            <a:r>
              <a:rPr lang="en-US" sz="1200" kern="1200" dirty="0">
                <a:solidFill>
                  <a:schemeClr val="tx1"/>
                </a:solidFill>
                <a:effectLst/>
                <a:latin typeface="+mn-lt"/>
                <a:ea typeface="+mn-ea"/>
                <a:cs typeface="+mn-cs"/>
              </a:rPr>
              <a:t> of the Supertrend Indicator Formula.  According to documentation, the indicator works very well in trending markets.  The buy signal is generated with the "Super Trend" closes below the most recent close price.  Similarly, the sell signal is generated when the "Super Trend" closes above the most recent close price.  Lastly, this trend indicator can be combined with other approaches to generate even "better" signals.  That is what we endeavored to find out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DeepAR Forecasting algorithm was selected as it is a supervised learning algorithm for forecasting scalar time series such as stock market closing prices.  This, theoretically, will allow for the model to extrapolate the time series data into the future for complementary trading signal confirmation.  Moreover,  DeepAR outperforms standard ARIMA and Exponential Smoothing techniques when datasets contain hundreds of related time series.  Figure 2 depicts is a visual overlay of train and test datasets for a given time series (1 day sample at 15 minute timeframe).</a:t>
            </a:r>
          </a:p>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6</a:t>
            </a:fld>
            <a:endParaRPr lang="en-US"/>
          </a:p>
        </p:txBody>
      </p:sp>
    </p:spTree>
    <p:extLst>
      <p:ext uri="{BB962C8B-B14F-4D97-AF65-F5344CB8AC3E}">
        <p14:creationId xmlns:p14="http://schemas.microsoft.com/office/powerpoint/2010/main" val="3568839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Jaime:</a:t>
            </a:r>
          </a:p>
          <a:p>
            <a:r>
              <a:rPr lang="en-US" sz="1200" kern="1200" dirty="0">
                <a:solidFill>
                  <a:schemeClr val="tx1"/>
                </a:solidFill>
                <a:effectLst/>
                <a:latin typeface="+mn-lt"/>
                <a:ea typeface="+mn-ea"/>
                <a:cs typeface="+mn-cs"/>
              </a:rPr>
              <a:t>The DeepAR Forecasting model uses various hyperparameters to allow for tuning and optimization of the neural network (RNN) and evaluates the trained model using the root mean squared error (RMSE) over the test data.  Additionally, the algorithm evaluates the accuracy of the forecast distribution using weighted quantile loss.</a:t>
            </a:r>
          </a:p>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7</a:t>
            </a:fld>
            <a:endParaRPr lang="en-US"/>
          </a:p>
        </p:txBody>
      </p:sp>
    </p:spTree>
    <p:extLst>
      <p:ext uri="{BB962C8B-B14F-4D97-AF65-F5344CB8AC3E}">
        <p14:creationId xmlns:p14="http://schemas.microsoft.com/office/powerpoint/2010/main" val="56635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Glenn: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Was the model sufficient for the predictive task? If not, why not? What inferences or general conclusions can you draw from your model performance?</a:t>
            </a:r>
          </a:p>
          <a:p>
            <a:endParaRPr lang="en-US" dirty="0"/>
          </a:p>
        </p:txBody>
      </p:sp>
      <p:sp>
        <p:nvSpPr>
          <p:cNvPr id="4" name="Slide Number Placeholder 3"/>
          <p:cNvSpPr>
            <a:spLocks noGrp="1"/>
          </p:cNvSpPr>
          <p:nvPr>
            <p:ph type="sldNum" sz="quarter" idx="5"/>
          </p:nvPr>
        </p:nvSpPr>
        <p:spPr/>
        <p:txBody>
          <a:bodyPr/>
          <a:lstStyle/>
          <a:p>
            <a:fld id="{98289D3D-77F1-AE4C-81C6-B7F94F4683A9}" type="slidenum">
              <a:rPr lang="en-US" smtClean="0"/>
              <a:t>8</a:t>
            </a:fld>
            <a:endParaRPr lang="en-US"/>
          </a:p>
        </p:txBody>
      </p:sp>
    </p:spTree>
    <p:extLst>
      <p:ext uri="{BB962C8B-B14F-4D97-AF65-F5344CB8AC3E}">
        <p14:creationId xmlns:p14="http://schemas.microsoft.com/office/powerpoint/2010/main" val="320704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Glenn</a:t>
            </a:r>
          </a:p>
        </p:txBody>
      </p:sp>
      <p:sp>
        <p:nvSpPr>
          <p:cNvPr id="4" name="Slide Number Placeholder 3"/>
          <p:cNvSpPr>
            <a:spLocks noGrp="1"/>
          </p:cNvSpPr>
          <p:nvPr>
            <p:ph type="sldNum" sz="quarter" idx="5"/>
          </p:nvPr>
        </p:nvSpPr>
        <p:spPr/>
        <p:txBody>
          <a:bodyPr/>
          <a:lstStyle/>
          <a:p>
            <a:fld id="{98289D3D-77F1-AE4C-81C6-B7F94F4683A9}" type="slidenum">
              <a:rPr lang="en-US" smtClean="0"/>
              <a:t>9</a:t>
            </a:fld>
            <a:endParaRPr lang="en-US"/>
          </a:p>
        </p:txBody>
      </p:sp>
    </p:spTree>
    <p:extLst>
      <p:ext uri="{BB962C8B-B14F-4D97-AF65-F5344CB8AC3E}">
        <p14:creationId xmlns:p14="http://schemas.microsoft.com/office/powerpoint/2010/main" val="44034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51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0106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41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907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3338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72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09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1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836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361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12/11/21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1640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12/11/21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77793206"/>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9" r:id="rId6"/>
    <p:sldLayoutId id="2147483784" r:id="rId7"/>
    <p:sldLayoutId id="2147483785" r:id="rId8"/>
    <p:sldLayoutId id="2147483786" r:id="rId9"/>
    <p:sldLayoutId id="2147483788" r:id="rId10"/>
    <p:sldLayoutId id="214748378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D94208E6-D5D8-4D9B-B2D2-A3DBCBA3886B}"/>
              </a:ext>
            </a:extLst>
          </p:cNvPr>
          <p:cNvPicPr>
            <a:picLocks noChangeAspect="1"/>
          </p:cNvPicPr>
          <p:nvPr/>
        </p:nvPicPr>
        <p:blipFill rotWithShape="1">
          <a:blip r:embed="rId3">
            <a:alphaModFix/>
          </a:blip>
          <a:srcRect t="19661"/>
          <a:stretch/>
        </p:blipFill>
        <p:spPr>
          <a:xfrm>
            <a:off x="20" y="1571"/>
            <a:ext cx="12191980" cy="6856429"/>
          </a:xfrm>
          <a:prstGeom prst="rect">
            <a:avLst/>
          </a:prstGeom>
          <a:solidFill>
            <a:schemeClr val="tx1"/>
          </a:solidFill>
        </p:spPr>
      </p:pic>
      <p:sp useBgFill="1">
        <p:nvSpPr>
          <p:cNvPr id="45" name="Oval 44">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0DDB1-975E-1342-8F4C-A8A8A822C4C7}"/>
              </a:ext>
            </a:extLst>
          </p:cNvPr>
          <p:cNvSpPr>
            <a:spLocks noGrp="1"/>
          </p:cNvSpPr>
          <p:nvPr>
            <p:ph type="ctrTitle"/>
          </p:nvPr>
        </p:nvSpPr>
        <p:spPr>
          <a:xfrm>
            <a:off x="733197" y="1995235"/>
            <a:ext cx="4629606" cy="1804358"/>
          </a:xfrm>
        </p:spPr>
        <p:txBody>
          <a:bodyPr anchor="b">
            <a:noAutofit/>
          </a:bodyPr>
          <a:lstStyle/>
          <a:p>
            <a:pPr algn="ctr"/>
            <a:r>
              <a:rPr lang="en-US" i="0" dirty="0"/>
              <a:t>Machine Learning For Algorithmic Trading of SPY</a:t>
            </a:r>
          </a:p>
        </p:txBody>
      </p:sp>
      <p:sp>
        <p:nvSpPr>
          <p:cNvPr id="3" name="Subtitle 2">
            <a:extLst>
              <a:ext uri="{FF2B5EF4-FFF2-40B4-BE49-F238E27FC236}">
                <a16:creationId xmlns:a16="http://schemas.microsoft.com/office/drawing/2014/main" id="{5E22715B-4035-4743-BB2D-9FB5E0127ED4}"/>
              </a:ext>
            </a:extLst>
          </p:cNvPr>
          <p:cNvSpPr>
            <a:spLocks noGrp="1"/>
          </p:cNvSpPr>
          <p:nvPr>
            <p:ph type="subTitle" idx="1"/>
          </p:nvPr>
        </p:nvSpPr>
        <p:spPr>
          <a:xfrm>
            <a:off x="903193" y="4090521"/>
            <a:ext cx="4289609" cy="877585"/>
          </a:xfrm>
        </p:spPr>
        <p:txBody>
          <a:bodyPr>
            <a:normAutofit/>
          </a:bodyPr>
          <a:lstStyle/>
          <a:p>
            <a:pPr algn="ctr">
              <a:lnSpc>
                <a:spcPct val="120000"/>
              </a:lnSpc>
            </a:pPr>
            <a:r>
              <a:rPr lang="en-US" sz="1400" dirty="0"/>
              <a:t>Brittany Jacques, </a:t>
            </a:r>
            <a:r>
              <a:rPr lang="en-US" sz="1400" dirty="0" err="1"/>
              <a:t>Debolina</a:t>
            </a:r>
            <a:r>
              <a:rPr lang="en-US" sz="1400" dirty="0"/>
              <a:t> Mukherjee, Glenn </a:t>
            </a:r>
            <a:r>
              <a:rPr lang="en-US" sz="1400" dirty="0" err="1"/>
              <a:t>Kees</a:t>
            </a:r>
            <a:r>
              <a:rPr lang="en-US" sz="1400" dirty="0"/>
              <a:t>, Jaime </a:t>
            </a:r>
            <a:r>
              <a:rPr lang="en-US" sz="1400" dirty="0" err="1"/>
              <a:t>Barrigan</a:t>
            </a:r>
            <a:r>
              <a:rPr lang="en-US" sz="1400" dirty="0"/>
              <a:t>, Paul Rodriguez</a:t>
            </a:r>
          </a:p>
        </p:txBody>
      </p:sp>
      <p:cxnSp>
        <p:nvCxnSpPr>
          <p:cNvPr id="47" name="Straight Connector 4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92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6267-1176-C84B-B55C-6B95ED89CFCD}"/>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93D1C2DA-426E-4C4E-8E5D-59B8E1770B78}"/>
              </a:ext>
            </a:extLst>
          </p:cNvPr>
          <p:cNvSpPr>
            <a:spLocks noGrp="1"/>
          </p:cNvSpPr>
          <p:nvPr>
            <p:ph idx="1"/>
          </p:nvPr>
        </p:nvSpPr>
        <p:spPr/>
        <p:txBody>
          <a:bodyPr>
            <a:normAutofit fontScale="85000" lnSpcReduction="20000"/>
          </a:bodyPr>
          <a:lstStyle/>
          <a:p>
            <a:r>
              <a:rPr lang="en-US" dirty="0"/>
              <a:t>We attempted to create a code that would allow for us to place short orders within the Alpaca Trading API. However, this never came into fruition due technical complications</a:t>
            </a:r>
          </a:p>
          <a:p>
            <a:r>
              <a:rPr lang="en-US" dirty="0"/>
              <a:t>DeepAR trading – lack of familiarity with the required JSON lines format and structure slowed progression</a:t>
            </a:r>
          </a:p>
          <a:p>
            <a:r>
              <a:rPr lang="en-US" dirty="0"/>
              <a:t>SageMaker outages that caused delays in process</a:t>
            </a:r>
          </a:p>
          <a:p>
            <a:r>
              <a:rPr lang="en-US" dirty="0"/>
              <a:t>Using tester code initially and having to rewrite the variables to correspond with the Alpaca Trading API</a:t>
            </a:r>
          </a:p>
          <a:p>
            <a:r>
              <a:rPr lang="en-US" b="1" dirty="0"/>
              <a:t>Future Improvements </a:t>
            </a:r>
          </a:p>
          <a:p>
            <a:pPr marL="560070" lvl="1" indent="-285750">
              <a:buFont typeface="Arial" panose="020B0604020202020204" pitchFamily="34" charset="0"/>
              <a:buChar char="•"/>
            </a:pPr>
            <a:r>
              <a:rPr lang="en-US" dirty="0"/>
              <a:t>Model selection and tuning. </a:t>
            </a:r>
          </a:p>
          <a:p>
            <a:pPr marL="560070" lvl="1" indent="-285750">
              <a:buFont typeface="Arial" panose="020B0604020202020204" pitchFamily="34" charset="0"/>
              <a:buChar char="•"/>
            </a:pPr>
            <a:r>
              <a:rPr lang="en-US" dirty="0"/>
              <a:t>Better use of forecasting approach. </a:t>
            </a:r>
          </a:p>
          <a:p>
            <a:pPr marL="560070" lvl="1" indent="-285750">
              <a:buFont typeface="Arial" panose="020B0604020202020204" pitchFamily="34" charset="0"/>
              <a:buChar char="•"/>
            </a:pPr>
            <a:r>
              <a:rPr lang="en-US" dirty="0"/>
              <a:t>Considering additional trending indicators for better precision. </a:t>
            </a:r>
          </a:p>
          <a:p>
            <a:pPr marL="560070" lvl="1" indent="-285750">
              <a:buFont typeface="Arial" panose="020B0604020202020204" pitchFamily="34" charset="0"/>
              <a:buChar char="•"/>
            </a:pPr>
            <a:r>
              <a:rPr lang="en-US" dirty="0"/>
              <a:t>Shorter timeframes. </a:t>
            </a:r>
          </a:p>
          <a:p>
            <a:pPr marL="560070" lvl="1" indent="-285750">
              <a:buFont typeface="Arial" panose="020B0604020202020204" pitchFamily="34" charset="0"/>
              <a:buChar char="•"/>
            </a:pPr>
            <a:r>
              <a:rPr lang="en-US" dirty="0"/>
              <a:t>The incorporation of short trading strategy. </a:t>
            </a:r>
          </a:p>
          <a:p>
            <a:pPr marL="0" indent="0">
              <a:buNone/>
            </a:pPr>
            <a:endParaRPr lang="en-US" dirty="0"/>
          </a:p>
        </p:txBody>
      </p:sp>
    </p:spTree>
    <p:extLst>
      <p:ext uri="{BB962C8B-B14F-4D97-AF65-F5344CB8AC3E}">
        <p14:creationId xmlns:p14="http://schemas.microsoft.com/office/powerpoint/2010/main" val="51750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B4361-4D70-624A-A8AB-0F9E599A6B34}"/>
              </a:ext>
            </a:extLst>
          </p:cNvPr>
          <p:cNvSpPr>
            <a:spLocks noGrp="1"/>
          </p:cNvSpPr>
          <p:nvPr>
            <p:ph type="title"/>
          </p:nvPr>
        </p:nvSpPr>
        <p:spPr>
          <a:xfrm>
            <a:off x="914400" y="1147481"/>
            <a:ext cx="4244341" cy="2532980"/>
          </a:xfrm>
        </p:spPr>
        <p:txBody>
          <a:bodyPr vert="horz" lIns="91440" tIns="45720" rIns="91440" bIns="45720" rtlCol="0" anchor="b">
            <a:normAutofit/>
          </a:bodyPr>
          <a:lstStyle/>
          <a:p>
            <a:pPr algn="ctr"/>
            <a:r>
              <a:rPr lang="en-US" dirty="0"/>
              <a:t>Questions</a:t>
            </a:r>
            <a:endParaRPr lang="en-US"/>
          </a:p>
        </p:txBody>
      </p:sp>
      <p:sp>
        <p:nvSpPr>
          <p:cNvPr id="16" name="Oval 15">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elp">
            <a:extLst>
              <a:ext uri="{FF2B5EF4-FFF2-40B4-BE49-F238E27FC236}">
                <a16:creationId xmlns:a16="http://schemas.microsoft.com/office/drawing/2014/main" id="{A365959E-7C12-49A8-B3CD-486079A36A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5831" y="1599601"/>
            <a:ext cx="3658798" cy="3658798"/>
          </a:xfrm>
          <a:prstGeom prst="rect">
            <a:avLst/>
          </a:prstGeom>
        </p:spPr>
      </p:pic>
      <p:cxnSp>
        <p:nvCxnSpPr>
          <p:cNvPr id="18" name="Straight Connector 17">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19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Oval 24">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0F287-63E4-5F4E-B29F-CC9535036A64}"/>
              </a:ext>
            </a:extLst>
          </p:cNvPr>
          <p:cNvSpPr>
            <a:spLocks noGrp="1"/>
          </p:cNvSpPr>
          <p:nvPr>
            <p:ph type="title"/>
          </p:nvPr>
        </p:nvSpPr>
        <p:spPr>
          <a:xfrm>
            <a:off x="1044054" y="2286000"/>
            <a:ext cx="3965456" cy="2285999"/>
          </a:xfrm>
        </p:spPr>
        <p:txBody>
          <a:bodyPr vert="horz" lIns="91440" tIns="45720" rIns="91440" bIns="45720" rtlCol="0" anchor="ctr">
            <a:normAutofit/>
          </a:bodyPr>
          <a:lstStyle/>
          <a:p>
            <a:pPr algn="ctr"/>
            <a:r>
              <a:rPr lang="en-US"/>
              <a:t>Hypothesis</a:t>
            </a:r>
            <a:endParaRPr lang="en-US" dirty="0"/>
          </a:p>
        </p:txBody>
      </p:sp>
      <p:sp>
        <p:nvSpPr>
          <p:cNvPr id="3" name="Content Placeholder 2">
            <a:extLst>
              <a:ext uri="{FF2B5EF4-FFF2-40B4-BE49-F238E27FC236}">
                <a16:creationId xmlns:a16="http://schemas.microsoft.com/office/drawing/2014/main" id="{BCA3CACA-C525-6040-97F2-DD7A25F442BC}"/>
              </a:ext>
            </a:extLst>
          </p:cNvPr>
          <p:cNvSpPr>
            <a:spLocks noGrp="1"/>
          </p:cNvSpPr>
          <p:nvPr>
            <p:ph idx="1"/>
          </p:nvPr>
        </p:nvSpPr>
        <p:spPr>
          <a:xfrm>
            <a:off x="7188680" y="762000"/>
            <a:ext cx="3897332" cy="5334000"/>
          </a:xfrm>
        </p:spPr>
        <p:txBody>
          <a:bodyPr vert="horz" lIns="91440" tIns="45720" rIns="91440" bIns="45720" rtlCol="0" anchor="ctr">
            <a:normAutofit/>
          </a:bodyPr>
          <a:lstStyle/>
          <a:p>
            <a:pPr marL="0" indent="0" algn="ctr">
              <a:buNone/>
            </a:pPr>
            <a:r>
              <a:rPr lang="en-US" sz="2000" dirty="0"/>
              <a:t>Since the reliance of technical analysis on charts, price action, and volume – we hypothesized through algorithmic trading and a signal identification bot we could streamline the order execution and decision-making process for investors. </a:t>
            </a:r>
            <a:br>
              <a:rPr lang="en-US" dirty="0"/>
            </a:br>
            <a:endParaRPr lang="en-US" dirty="0"/>
          </a:p>
        </p:txBody>
      </p:sp>
    </p:spTree>
    <p:extLst>
      <p:ext uri="{BB962C8B-B14F-4D97-AF65-F5344CB8AC3E}">
        <p14:creationId xmlns:p14="http://schemas.microsoft.com/office/powerpoint/2010/main" val="292289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9D970-A620-4B47-975F-05D8DD84822F}"/>
              </a:ext>
            </a:extLst>
          </p:cNvPr>
          <p:cNvSpPr>
            <a:spLocks noGrp="1"/>
          </p:cNvSpPr>
          <p:nvPr>
            <p:ph type="title"/>
          </p:nvPr>
        </p:nvSpPr>
        <p:spPr>
          <a:xfrm>
            <a:off x="1524000" y="762001"/>
            <a:ext cx="9144000" cy="869092"/>
          </a:xfrm>
        </p:spPr>
        <p:txBody>
          <a:bodyPr>
            <a:normAutofit/>
          </a:bodyPr>
          <a:lstStyle/>
          <a:p>
            <a:pPr algn="ctr"/>
            <a:r>
              <a:rPr lang="en-US"/>
              <a:t>Motivation &amp; Summary Slide</a:t>
            </a:r>
          </a:p>
        </p:txBody>
      </p:sp>
      <p:graphicFrame>
        <p:nvGraphicFramePr>
          <p:cNvPr id="16" name="Content Placeholder 2">
            <a:extLst>
              <a:ext uri="{FF2B5EF4-FFF2-40B4-BE49-F238E27FC236}">
                <a16:creationId xmlns:a16="http://schemas.microsoft.com/office/drawing/2014/main" id="{DCABB3EF-D5A7-42D2-A044-CCC167546FCF}"/>
              </a:ext>
            </a:extLst>
          </p:cNvPr>
          <p:cNvGraphicFramePr>
            <a:graphicFrameLocks noGrp="1"/>
          </p:cNvGraphicFramePr>
          <p:nvPr>
            <p:ph idx="1"/>
            <p:extLst>
              <p:ext uri="{D42A27DB-BD31-4B8C-83A1-F6EECF244321}">
                <p14:modId xmlns:p14="http://schemas.microsoft.com/office/powerpoint/2010/main" val="786220356"/>
              </p:ext>
            </p:extLst>
          </p:nvPr>
        </p:nvGraphicFramePr>
        <p:xfrm>
          <a:off x="940191" y="2099223"/>
          <a:ext cx="10311618" cy="429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016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3D4E-1221-6246-A3E6-80CB4E7B9E5D}"/>
              </a:ext>
            </a:extLst>
          </p:cNvPr>
          <p:cNvSpPr>
            <a:spLocks noGrp="1"/>
          </p:cNvSpPr>
          <p:nvPr>
            <p:ph type="title"/>
          </p:nvPr>
        </p:nvSpPr>
        <p:spPr>
          <a:xfrm>
            <a:off x="1104897" y="762001"/>
            <a:ext cx="5333365" cy="1141004"/>
          </a:xfrm>
        </p:spPr>
        <p:txBody>
          <a:bodyPr>
            <a:normAutofit/>
          </a:bodyPr>
          <a:lstStyle/>
          <a:p>
            <a:r>
              <a:rPr lang="en-US"/>
              <a:t>Model Summary</a:t>
            </a:r>
          </a:p>
        </p:txBody>
      </p:sp>
      <p:sp>
        <p:nvSpPr>
          <p:cNvPr id="3" name="Content Placeholder 2">
            <a:extLst>
              <a:ext uri="{FF2B5EF4-FFF2-40B4-BE49-F238E27FC236}">
                <a16:creationId xmlns:a16="http://schemas.microsoft.com/office/drawing/2014/main" id="{A094F825-12D8-484A-A83D-B6E01B22682C}"/>
              </a:ext>
            </a:extLst>
          </p:cNvPr>
          <p:cNvSpPr>
            <a:spLocks noGrp="1"/>
          </p:cNvSpPr>
          <p:nvPr>
            <p:ph idx="1"/>
          </p:nvPr>
        </p:nvSpPr>
        <p:spPr>
          <a:xfrm>
            <a:off x="1104897" y="2259698"/>
            <a:ext cx="4991103" cy="3836301"/>
          </a:xfrm>
        </p:spPr>
        <p:txBody>
          <a:bodyPr>
            <a:normAutofit/>
          </a:bodyPr>
          <a:lstStyle/>
          <a:p>
            <a:pPr>
              <a:lnSpc>
                <a:spcPct val="120000"/>
              </a:lnSpc>
            </a:pPr>
            <a:r>
              <a:rPr lang="en-US" sz="1500" dirty="0"/>
              <a:t>A ”SuperTrend” indicator provides precise buy and sell signals during a trending market</a:t>
            </a:r>
          </a:p>
          <a:p>
            <a:pPr>
              <a:lnSpc>
                <a:spcPct val="120000"/>
              </a:lnSpc>
            </a:pPr>
            <a:r>
              <a:rPr lang="en-US" sz="1500" dirty="0"/>
              <a:t>Our strategy utilized the SuperTrend indicator with a long-only trading approach with a 15-minute timeframe to generate trade signals</a:t>
            </a:r>
          </a:p>
          <a:p>
            <a:pPr>
              <a:lnSpc>
                <a:spcPct val="120000"/>
              </a:lnSpc>
            </a:pPr>
            <a:r>
              <a:rPr lang="en-US" sz="1500" dirty="0"/>
              <a:t>The integration of DeepAR forecasting algorithm for additional signal confirmation when executing trades</a:t>
            </a:r>
          </a:p>
          <a:p>
            <a:pPr>
              <a:lnSpc>
                <a:spcPct val="120000"/>
              </a:lnSpc>
            </a:pPr>
            <a:r>
              <a:rPr lang="en-US" sz="1500" dirty="0"/>
              <a:t>Bot created in a simple notebook framework and leverages Python scheduler within Jupyter Notebook</a:t>
            </a:r>
          </a:p>
          <a:p>
            <a:pPr>
              <a:lnSpc>
                <a:spcPct val="120000"/>
              </a:lnSpc>
            </a:pPr>
            <a:endParaRPr lang="en-US" sz="1500" dirty="0"/>
          </a:p>
        </p:txBody>
      </p:sp>
      <p:sp>
        <p:nvSpPr>
          <p:cNvPr id="25" name="Oval 24">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C559EE8-1C49-454E-8FFE-4AE46E93836C}"/>
              </a:ext>
            </a:extLst>
          </p:cNvPr>
          <p:cNvSpPr txBox="1"/>
          <p:nvPr/>
        </p:nvSpPr>
        <p:spPr>
          <a:xfrm>
            <a:off x="6429056" y="2663201"/>
            <a:ext cx="5051423" cy="338554"/>
          </a:xfrm>
          <a:prstGeom prst="rect">
            <a:avLst/>
          </a:prstGeom>
          <a:noFill/>
        </p:spPr>
        <p:txBody>
          <a:bodyPr wrap="square" rtlCol="0">
            <a:spAutoFit/>
          </a:bodyPr>
          <a:lstStyle/>
          <a:p>
            <a:pPr algn="ctr"/>
            <a:r>
              <a:rPr lang="en-US" sz="1600" b="1" dirty="0">
                <a:solidFill>
                  <a:schemeClr val="bg1"/>
                </a:solidFill>
              </a:rPr>
              <a:t>PROS &amp; CONS OF SUPERTREND INDICATOR</a:t>
            </a:r>
          </a:p>
        </p:txBody>
      </p:sp>
      <p:sp>
        <p:nvSpPr>
          <p:cNvPr id="20" name="TextBox 19">
            <a:extLst>
              <a:ext uri="{FF2B5EF4-FFF2-40B4-BE49-F238E27FC236}">
                <a16:creationId xmlns:a16="http://schemas.microsoft.com/office/drawing/2014/main" id="{E05F9697-D49D-CE4E-887B-E6E10F3EB56A}"/>
              </a:ext>
            </a:extLst>
          </p:cNvPr>
          <p:cNvSpPr txBox="1"/>
          <p:nvPr/>
        </p:nvSpPr>
        <p:spPr>
          <a:xfrm>
            <a:off x="7254033" y="3042547"/>
            <a:ext cx="4305300"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Easy to understand and visualize</a:t>
            </a:r>
          </a:p>
          <a:p>
            <a:pPr marL="285750" indent="-285750" algn="just">
              <a:buFont typeface="Arial" panose="020B0604020202020204" pitchFamily="34" charset="0"/>
              <a:buChar char="•"/>
            </a:pPr>
            <a:r>
              <a:rPr lang="en-US" sz="1500" dirty="0">
                <a:solidFill>
                  <a:schemeClr val="bg1"/>
                </a:solidFill>
              </a:rPr>
              <a:t>Enables faster decision making</a:t>
            </a:r>
          </a:p>
          <a:p>
            <a:pPr marL="285750" indent="-285750" algn="just">
              <a:buFont typeface="Arial" panose="020B0604020202020204" pitchFamily="34" charset="0"/>
              <a:buChar char="•"/>
            </a:pPr>
            <a:r>
              <a:rPr lang="en-US" sz="1500" dirty="0">
                <a:solidFill>
                  <a:schemeClr val="bg1"/>
                </a:solidFill>
              </a:rPr>
              <a:t>Accurate signals on precise time</a:t>
            </a:r>
          </a:p>
          <a:p>
            <a:pPr marL="285750" indent="-285750" algn="just">
              <a:buFont typeface="Arial" panose="020B0604020202020204" pitchFamily="34" charset="0"/>
              <a:buChar char="•"/>
            </a:pPr>
            <a:r>
              <a:rPr lang="en-US" sz="1500" dirty="0">
                <a:solidFill>
                  <a:schemeClr val="bg1"/>
                </a:solidFill>
              </a:rPr>
              <a:t>Works well with trending markets</a:t>
            </a:r>
          </a:p>
          <a:p>
            <a:pPr marL="285750" indent="-285750" algn="just">
              <a:buFont typeface="Arial" panose="020B0604020202020204" pitchFamily="34" charset="0"/>
              <a:buChar char="•"/>
            </a:pPr>
            <a:r>
              <a:rPr lang="en-US" sz="1500" dirty="0">
                <a:solidFill>
                  <a:schemeClr val="bg1"/>
                </a:solidFill>
              </a:rPr>
              <a:t>Not effective during A/D phases</a:t>
            </a:r>
          </a:p>
        </p:txBody>
      </p:sp>
    </p:spTree>
    <p:extLst>
      <p:ext uri="{BB962C8B-B14F-4D97-AF65-F5344CB8AC3E}">
        <p14:creationId xmlns:p14="http://schemas.microsoft.com/office/powerpoint/2010/main" val="80471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63091-E1AD-734B-84E2-1657F7F333B7}"/>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Data Exploration &amp; Clean up</a:t>
            </a:r>
          </a:p>
        </p:txBody>
      </p:sp>
      <p:sp>
        <p:nvSpPr>
          <p:cNvPr id="17" name="Content Placeholder 2">
            <a:extLst>
              <a:ext uri="{FF2B5EF4-FFF2-40B4-BE49-F238E27FC236}">
                <a16:creationId xmlns:a16="http://schemas.microsoft.com/office/drawing/2014/main" id="{36D7A986-2E3B-1A42-801A-3BF73506269F}"/>
              </a:ext>
            </a:extLst>
          </p:cNvPr>
          <p:cNvSpPr>
            <a:spLocks noGrp="1"/>
          </p:cNvSpPr>
          <p:nvPr>
            <p:ph idx="1"/>
          </p:nvPr>
        </p:nvSpPr>
        <p:spPr>
          <a:xfrm>
            <a:off x="6096000" y="762000"/>
            <a:ext cx="4572000" cy="5334000"/>
          </a:xfrm>
        </p:spPr>
        <p:txBody>
          <a:bodyPr anchor="ctr">
            <a:normAutofit/>
          </a:bodyPr>
          <a:lstStyle/>
          <a:p>
            <a:r>
              <a:rPr lang="en-US" dirty="0"/>
              <a:t>Initially we needed to decide on the API, cloud hosting platform, and machine learning algorithm to incorporate into the development of the bot.</a:t>
            </a:r>
          </a:p>
          <a:p>
            <a:r>
              <a:rPr lang="en-US" dirty="0"/>
              <a:t>Alpaca Trading platform was chosen due to team’s familiarity and its user-friendly interface and product offerings. </a:t>
            </a:r>
          </a:p>
          <a:p>
            <a:r>
              <a:rPr lang="en-US" dirty="0"/>
              <a:t>SageMaker studio was chosen so we could model and train host machine learning algorithm in one place.</a:t>
            </a:r>
          </a:p>
          <a:p>
            <a:r>
              <a:rPr lang="en-US" dirty="0"/>
              <a:t>Jupyter notebook was used to develop the SuperTrend trading bot.</a:t>
            </a:r>
          </a:p>
          <a:p>
            <a:endParaRPr lang="en-US" dirty="0"/>
          </a:p>
        </p:txBody>
      </p:sp>
    </p:spTree>
    <p:extLst>
      <p:ext uri="{BB962C8B-B14F-4D97-AF65-F5344CB8AC3E}">
        <p14:creationId xmlns:p14="http://schemas.microsoft.com/office/powerpoint/2010/main" val="87578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CA619-A62A-D147-B88F-7BC5AAF01325}"/>
              </a:ext>
            </a:extLst>
          </p:cNvPr>
          <p:cNvSpPr>
            <a:spLocks noGrp="1"/>
          </p:cNvSpPr>
          <p:nvPr>
            <p:ph type="title"/>
          </p:nvPr>
        </p:nvSpPr>
        <p:spPr>
          <a:xfrm>
            <a:off x="1171070" y="898517"/>
            <a:ext cx="4827799" cy="1034217"/>
          </a:xfrm>
        </p:spPr>
        <p:txBody>
          <a:bodyPr>
            <a:normAutofit/>
          </a:bodyPr>
          <a:lstStyle/>
          <a:p>
            <a:r>
              <a:rPr lang="en-US" dirty="0">
                <a:solidFill>
                  <a:schemeClr val="bg1"/>
                </a:solidFill>
              </a:rPr>
              <a:t>Model Training</a:t>
            </a:r>
          </a:p>
        </p:txBody>
      </p:sp>
      <p:sp>
        <p:nvSpPr>
          <p:cNvPr id="3" name="Content Placeholder 2">
            <a:extLst>
              <a:ext uri="{FF2B5EF4-FFF2-40B4-BE49-F238E27FC236}">
                <a16:creationId xmlns:a16="http://schemas.microsoft.com/office/drawing/2014/main" id="{C7B84BAB-2576-C046-ABC1-2DEF29EDE439}"/>
              </a:ext>
            </a:extLst>
          </p:cNvPr>
          <p:cNvSpPr>
            <a:spLocks noGrp="1"/>
          </p:cNvSpPr>
          <p:nvPr>
            <p:ph idx="1"/>
          </p:nvPr>
        </p:nvSpPr>
        <p:spPr>
          <a:xfrm>
            <a:off x="1171070" y="2041590"/>
            <a:ext cx="4923967" cy="3291928"/>
          </a:xfrm>
        </p:spPr>
        <p:txBody>
          <a:bodyPr>
            <a:normAutofit/>
          </a:bodyPr>
          <a:lstStyle/>
          <a:p>
            <a:r>
              <a:rPr lang="en-US" dirty="0">
                <a:solidFill>
                  <a:schemeClr val="bg1"/>
                </a:solidFill>
              </a:rPr>
              <a:t>The Amazon AWS  SageMaker endpoint hosting was used for model prediction.</a:t>
            </a:r>
          </a:p>
          <a:p>
            <a:r>
              <a:rPr lang="en-US" dirty="0">
                <a:solidFill>
                  <a:schemeClr val="bg1"/>
                </a:solidFill>
              </a:rPr>
              <a:t>SageMaker Studio was used to train the DeepAR forecasting model. </a:t>
            </a:r>
          </a:p>
          <a:p>
            <a:r>
              <a:rPr lang="en-US" dirty="0">
                <a:solidFill>
                  <a:schemeClr val="bg1"/>
                </a:solidFill>
              </a:rPr>
              <a:t>The training process was tedious and ultimately took several minutes per iteration.</a:t>
            </a:r>
          </a:p>
          <a:p>
            <a:r>
              <a:rPr lang="en-US" dirty="0">
                <a:solidFill>
                  <a:schemeClr val="bg1"/>
                </a:solidFill>
              </a:rPr>
              <a:t>We found SageMaker more difficult than Jupyter notebook development.</a:t>
            </a:r>
          </a:p>
        </p:txBody>
      </p:sp>
      <p:pic>
        <p:nvPicPr>
          <p:cNvPr id="7" name="Picture 6" descr="Chart, line chart&#10;&#10;Description automatically generated">
            <a:extLst>
              <a:ext uri="{FF2B5EF4-FFF2-40B4-BE49-F238E27FC236}">
                <a16:creationId xmlns:a16="http://schemas.microsoft.com/office/drawing/2014/main" id="{03644A02-3ED2-CE44-A711-99ED53852BF1}"/>
              </a:ext>
            </a:extLst>
          </p:cNvPr>
          <p:cNvPicPr>
            <a:picLocks noChangeAspect="1"/>
          </p:cNvPicPr>
          <p:nvPr/>
        </p:nvPicPr>
        <p:blipFill rotWithShape="1">
          <a:blip r:embed="rId3"/>
          <a:srcRect l="2257" r="1721"/>
          <a:stretch/>
        </p:blipFill>
        <p:spPr>
          <a:xfrm>
            <a:off x="6257364" y="2009037"/>
            <a:ext cx="4923967" cy="3474210"/>
          </a:xfrm>
          <a:prstGeom prst="rect">
            <a:avLst/>
          </a:prstGeom>
        </p:spPr>
      </p:pic>
    </p:spTree>
    <p:extLst>
      <p:ext uri="{BB962C8B-B14F-4D97-AF65-F5344CB8AC3E}">
        <p14:creationId xmlns:p14="http://schemas.microsoft.com/office/powerpoint/2010/main" val="267994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E040D-BAAE-7742-A055-A68945A3E304}"/>
              </a:ext>
            </a:extLst>
          </p:cNvPr>
          <p:cNvSpPr>
            <a:spLocks noGrp="1"/>
          </p:cNvSpPr>
          <p:nvPr>
            <p:ph type="title"/>
          </p:nvPr>
        </p:nvSpPr>
        <p:spPr>
          <a:xfrm>
            <a:off x="1044054" y="2286000"/>
            <a:ext cx="3965456" cy="2285999"/>
          </a:xfrm>
        </p:spPr>
        <p:txBody>
          <a:bodyPr anchor="ctr">
            <a:normAutofit/>
          </a:bodyPr>
          <a:lstStyle/>
          <a:p>
            <a:pPr algn="ctr"/>
            <a:r>
              <a:rPr lang="en-US" dirty="0"/>
              <a:t>Model Evaluation</a:t>
            </a:r>
            <a:endParaRPr lang="en-US"/>
          </a:p>
        </p:txBody>
      </p:sp>
      <p:sp>
        <p:nvSpPr>
          <p:cNvPr id="3" name="Content Placeholder 2">
            <a:extLst>
              <a:ext uri="{FF2B5EF4-FFF2-40B4-BE49-F238E27FC236}">
                <a16:creationId xmlns:a16="http://schemas.microsoft.com/office/drawing/2014/main" id="{A761F480-2358-7144-9D39-BD23D4174794}"/>
              </a:ext>
            </a:extLst>
          </p:cNvPr>
          <p:cNvSpPr>
            <a:spLocks noGrp="1"/>
          </p:cNvSpPr>
          <p:nvPr>
            <p:ph idx="1"/>
          </p:nvPr>
        </p:nvSpPr>
        <p:spPr>
          <a:xfrm>
            <a:off x="7188679" y="762000"/>
            <a:ext cx="4691263" cy="5334000"/>
          </a:xfrm>
        </p:spPr>
        <p:txBody>
          <a:bodyPr anchor="ctr">
            <a:normAutofit/>
          </a:bodyPr>
          <a:lstStyle/>
          <a:p>
            <a:pPr>
              <a:lnSpc>
                <a:spcPct val="120000"/>
              </a:lnSpc>
            </a:pPr>
            <a:r>
              <a:rPr lang="en-US" sz="1700" dirty="0"/>
              <a:t>DeepAR Forecasting Model</a:t>
            </a:r>
            <a:br>
              <a:rPr lang="en-US" sz="1700" dirty="0"/>
            </a:br>
            <a:r>
              <a:rPr lang="en-US" sz="1700" dirty="0"/>
              <a:t>- Varied the following hyperparameters:</a:t>
            </a:r>
            <a:br>
              <a:rPr lang="en-US" sz="1700" dirty="0"/>
            </a:br>
            <a:r>
              <a:rPr lang="en-US" sz="1700" dirty="0"/>
              <a:t>  - number of epochs</a:t>
            </a:r>
            <a:br>
              <a:rPr lang="en-US" sz="1700" dirty="0"/>
            </a:br>
            <a:r>
              <a:rPr lang="en-US" sz="1700" dirty="0"/>
              <a:t>  - number of cells/layer</a:t>
            </a:r>
            <a:br>
              <a:rPr lang="en-US" sz="1700" dirty="0"/>
            </a:br>
            <a:r>
              <a:rPr lang="en-US" sz="1700" dirty="0"/>
              <a:t>  - number of layers in network</a:t>
            </a:r>
            <a:br>
              <a:rPr lang="en-US" sz="1700" dirty="0"/>
            </a:br>
            <a:r>
              <a:rPr lang="en-US" sz="1700" dirty="0"/>
              <a:t>  - learning rate</a:t>
            </a:r>
            <a:br>
              <a:rPr lang="en-US" sz="1700" dirty="0"/>
            </a:br>
            <a:r>
              <a:rPr lang="en-US" sz="1700" dirty="0"/>
              <a:t>  - batch size</a:t>
            </a:r>
          </a:p>
          <a:p>
            <a:pPr>
              <a:lnSpc>
                <a:spcPct val="120000"/>
              </a:lnSpc>
            </a:pPr>
            <a:r>
              <a:rPr lang="en-US" sz="1700" dirty="0"/>
              <a:t>Validated changes using the following metrics:</a:t>
            </a:r>
            <a:br>
              <a:rPr lang="en-US" sz="1700" dirty="0"/>
            </a:br>
            <a:r>
              <a:rPr lang="en-US" sz="1700" dirty="0"/>
              <a:t>  - Root Mean Squared Error (RMSE)</a:t>
            </a:r>
            <a:br>
              <a:rPr lang="en-US" sz="1700" dirty="0"/>
            </a:br>
            <a:r>
              <a:rPr lang="en-US" sz="1700" dirty="0"/>
              <a:t>  - Mean Quantile Loss</a:t>
            </a:r>
          </a:p>
          <a:p>
            <a:pPr>
              <a:lnSpc>
                <a:spcPct val="120000"/>
              </a:lnSpc>
            </a:pPr>
            <a:r>
              <a:rPr lang="en-US" sz="1700" dirty="0"/>
              <a:t>SuperTrend Trading Indicator: Live Trading conducted against a paper trading account</a:t>
            </a:r>
          </a:p>
        </p:txBody>
      </p:sp>
    </p:spTree>
    <p:extLst>
      <p:ext uri="{BB962C8B-B14F-4D97-AF65-F5344CB8AC3E}">
        <p14:creationId xmlns:p14="http://schemas.microsoft.com/office/powerpoint/2010/main" val="406849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CECFB-5158-0F42-A7FB-1A23B731F30D}"/>
              </a:ext>
            </a:extLst>
          </p:cNvPr>
          <p:cNvSpPr>
            <a:spLocks noGrp="1"/>
          </p:cNvSpPr>
          <p:nvPr>
            <p:ph type="title"/>
          </p:nvPr>
        </p:nvSpPr>
        <p:spPr>
          <a:xfrm>
            <a:off x="610689" y="689430"/>
            <a:ext cx="5224055" cy="1141004"/>
          </a:xfrm>
        </p:spPr>
        <p:txBody>
          <a:bodyPr>
            <a:normAutofit/>
          </a:bodyPr>
          <a:lstStyle/>
          <a:p>
            <a:r>
              <a:rPr lang="en-US" dirty="0"/>
              <a:t>Findings &amp; Discussion</a:t>
            </a:r>
          </a:p>
        </p:txBody>
      </p:sp>
      <p:sp>
        <p:nvSpPr>
          <p:cNvPr id="3" name="Content Placeholder 2">
            <a:extLst>
              <a:ext uri="{FF2B5EF4-FFF2-40B4-BE49-F238E27FC236}">
                <a16:creationId xmlns:a16="http://schemas.microsoft.com/office/drawing/2014/main" id="{2961723E-83E5-2D4B-B58A-8F70589E1535}"/>
              </a:ext>
            </a:extLst>
          </p:cNvPr>
          <p:cNvSpPr>
            <a:spLocks noGrp="1"/>
          </p:cNvSpPr>
          <p:nvPr>
            <p:ph idx="1"/>
          </p:nvPr>
        </p:nvSpPr>
        <p:spPr>
          <a:xfrm>
            <a:off x="936715" y="2051867"/>
            <a:ext cx="4222570" cy="3797390"/>
          </a:xfrm>
        </p:spPr>
        <p:txBody>
          <a:bodyPr>
            <a:normAutofit fontScale="92500" lnSpcReduction="10000"/>
          </a:bodyPr>
          <a:lstStyle/>
          <a:p>
            <a:r>
              <a:rPr lang="en-US" dirty="0"/>
              <a:t>From the live trading session, the Supertrend Indicator strategy worked well in identifying Buy/Sell signals at a 15-minute timeframe</a:t>
            </a:r>
          </a:p>
          <a:p>
            <a:r>
              <a:rPr lang="en-US" dirty="0"/>
              <a:t>The DeepAR Model did not appear to be effective in forecasting prices with a narrow enough confidence interval to be useful</a:t>
            </a:r>
          </a:p>
          <a:p>
            <a:r>
              <a:rPr lang="en-US" dirty="0"/>
              <a:t>Because the strategy was long only, there was a day where no trade signals were generated</a:t>
            </a:r>
          </a:p>
          <a:p>
            <a:endParaRPr lang="en-US" dirty="0"/>
          </a:p>
        </p:txBody>
      </p:sp>
      <p:sp>
        <p:nvSpPr>
          <p:cNvPr id="17" name="Rectangle 11">
            <a:extLst>
              <a:ext uri="{FF2B5EF4-FFF2-40B4-BE49-F238E27FC236}">
                <a16:creationId xmlns:a16="http://schemas.microsoft.com/office/drawing/2014/main" id="{2EAC6968-E97C-4229-A385-D68969BBA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3">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3863"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AEFEB902-17B8-3A47-A6C2-2081255BB390}"/>
              </a:ext>
            </a:extLst>
          </p:cNvPr>
          <p:cNvPicPr>
            <a:picLocks noChangeAspect="1"/>
          </p:cNvPicPr>
          <p:nvPr/>
        </p:nvPicPr>
        <p:blipFill>
          <a:blip r:embed="rId3"/>
          <a:stretch>
            <a:fillRect/>
          </a:stretch>
        </p:blipFill>
        <p:spPr>
          <a:xfrm>
            <a:off x="7476565" y="1951213"/>
            <a:ext cx="3240767" cy="2949097"/>
          </a:xfrm>
          <a:prstGeom prst="rect">
            <a:avLst/>
          </a:prstGeom>
        </p:spPr>
      </p:pic>
    </p:spTree>
    <p:extLst>
      <p:ext uri="{BB962C8B-B14F-4D97-AF65-F5344CB8AC3E}">
        <p14:creationId xmlns:p14="http://schemas.microsoft.com/office/powerpoint/2010/main" val="33338683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043A-D685-634B-AB72-C032DFD231B7}"/>
              </a:ext>
            </a:extLst>
          </p:cNvPr>
          <p:cNvSpPr>
            <a:spLocks noGrp="1"/>
          </p:cNvSpPr>
          <p:nvPr>
            <p:ph type="title"/>
          </p:nvPr>
        </p:nvSpPr>
        <p:spPr>
          <a:xfrm>
            <a:off x="232137" y="173553"/>
            <a:ext cx="9238434" cy="857559"/>
          </a:xfrm>
        </p:spPr>
        <p:txBody>
          <a:bodyPr/>
          <a:lstStyle/>
          <a:p>
            <a:r>
              <a:rPr lang="en-US" dirty="0"/>
              <a:t>Numerical Findings</a:t>
            </a:r>
          </a:p>
        </p:txBody>
      </p:sp>
      <p:pic>
        <p:nvPicPr>
          <p:cNvPr id="15" name="Picture 14" descr="A screen shot of a computer&#10;&#10;Description automatically generated with low confidence">
            <a:extLst>
              <a:ext uri="{FF2B5EF4-FFF2-40B4-BE49-F238E27FC236}">
                <a16:creationId xmlns:a16="http://schemas.microsoft.com/office/drawing/2014/main" id="{141027AA-F0A3-FE4B-BF44-6A04D3F64582}"/>
              </a:ext>
            </a:extLst>
          </p:cNvPr>
          <p:cNvPicPr>
            <a:picLocks noChangeAspect="1"/>
          </p:cNvPicPr>
          <p:nvPr/>
        </p:nvPicPr>
        <p:blipFill>
          <a:blip r:embed="rId3"/>
          <a:stretch>
            <a:fillRect/>
          </a:stretch>
        </p:blipFill>
        <p:spPr>
          <a:xfrm>
            <a:off x="389891" y="4027015"/>
            <a:ext cx="11317783" cy="1832221"/>
          </a:xfrm>
          <a:prstGeom prst="rect">
            <a:avLst/>
          </a:prstGeom>
        </p:spPr>
      </p:pic>
      <p:pic>
        <p:nvPicPr>
          <p:cNvPr id="17" name="Picture 16" descr="Text&#10;&#10;Description automatically generated">
            <a:extLst>
              <a:ext uri="{FF2B5EF4-FFF2-40B4-BE49-F238E27FC236}">
                <a16:creationId xmlns:a16="http://schemas.microsoft.com/office/drawing/2014/main" id="{6D07AB4F-C9CA-DC4F-B097-0566531FE96C}"/>
              </a:ext>
            </a:extLst>
          </p:cNvPr>
          <p:cNvPicPr>
            <a:picLocks noChangeAspect="1"/>
          </p:cNvPicPr>
          <p:nvPr/>
        </p:nvPicPr>
        <p:blipFill>
          <a:blip r:embed="rId4"/>
          <a:stretch>
            <a:fillRect/>
          </a:stretch>
        </p:blipFill>
        <p:spPr>
          <a:xfrm>
            <a:off x="8055429" y="327227"/>
            <a:ext cx="2336800" cy="3440408"/>
          </a:xfrm>
          <a:prstGeom prst="rect">
            <a:avLst/>
          </a:prstGeom>
        </p:spPr>
      </p:pic>
      <p:sp>
        <p:nvSpPr>
          <p:cNvPr id="18" name="TextBox 17">
            <a:extLst>
              <a:ext uri="{FF2B5EF4-FFF2-40B4-BE49-F238E27FC236}">
                <a16:creationId xmlns:a16="http://schemas.microsoft.com/office/drawing/2014/main" id="{23A4F3CD-B6C6-C645-BBF3-E6672F43AAA0}"/>
              </a:ext>
            </a:extLst>
          </p:cNvPr>
          <p:cNvSpPr txBox="1"/>
          <p:nvPr/>
        </p:nvSpPr>
        <p:spPr>
          <a:xfrm>
            <a:off x="636434" y="1630656"/>
            <a:ext cx="5459566" cy="1200329"/>
          </a:xfrm>
          <a:prstGeom prst="rect">
            <a:avLst/>
          </a:prstGeom>
          <a:noFill/>
        </p:spPr>
        <p:txBody>
          <a:bodyPr wrap="square" rtlCol="0">
            <a:spAutoFit/>
          </a:bodyPr>
          <a:lstStyle/>
          <a:p>
            <a:r>
              <a:rPr lang="en-US" dirty="0"/>
              <a:t>While the SuperTrend signals were functioning as expected the DeepAR forecast model conflicted with the signal. Our implementation required all signals to confirmed before the trade could be executed. </a:t>
            </a:r>
          </a:p>
        </p:txBody>
      </p:sp>
      <p:sp>
        <p:nvSpPr>
          <p:cNvPr id="23" name="Frame 22">
            <a:extLst>
              <a:ext uri="{FF2B5EF4-FFF2-40B4-BE49-F238E27FC236}">
                <a16:creationId xmlns:a16="http://schemas.microsoft.com/office/drawing/2014/main" id="{EA143845-2FF5-6347-AB53-D5FBAA38D4B0}"/>
              </a:ext>
            </a:extLst>
          </p:cNvPr>
          <p:cNvSpPr/>
          <p:nvPr/>
        </p:nvSpPr>
        <p:spPr>
          <a:xfrm>
            <a:off x="389891" y="5529943"/>
            <a:ext cx="1828800" cy="384628"/>
          </a:xfrm>
          <a:prstGeom prst="fram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a:extLst>
              <a:ext uri="{FF2B5EF4-FFF2-40B4-BE49-F238E27FC236}">
                <a16:creationId xmlns:a16="http://schemas.microsoft.com/office/drawing/2014/main" id="{92B0E613-676A-0343-9D2F-40DA7F89E55D}"/>
              </a:ext>
            </a:extLst>
          </p:cNvPr>
          <p:cNvCxnSpPr>
            <a:cxnSpLocks/>
          </p:cNvCxnSpPr>
          <p:nvPr/>
        </p:nvCxnSpPr>
        <p:spPr>
          <a:xfrm flipV="1">
            <a:off x="2218691" y="1763487"/>
            <a:ext cx="6293938" cy="38172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0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TotalTime>
  <Words>1200</Words>
  <Application>Microsoft Macintosh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Next Cond</vt:lpstr>
      <vt:lpstr>Trade Gothic Next Light</vt:lpstr>
      <vt:lpstr>PortalVTI</vt:lpstr>
      <vt:lpstr>Machine Learning For Algorithmic Trading of SPY</vt:lpstr>
      <vt:lpstr>Hypothesis</vt:lpstr>
      <vt:lpstr>Motivation &amp; Summary Slide</vt:lpstr>
      <vt:lpstr>Model Summary</vt:lpstr>
      <vt:lpstr>Data Exploration &amp; Clean up</vt:lpstr>
      <vt:lpstr>Model Training</vt:lpstr>
      <vt:lpstr>Model Evaluation</vt:lpstr>
      <vt:lpstr>Findings &amp; Discussion</vt:lpstr>
      <vt:lpstr>Numerical Findings</vt:lpstr>
      <vt:lpstr>Postmortem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brittany jacques</dc:creator>
  <cp:lastModifiedBy>brittany jacques</cp:lastModifiedBy>
  <cp:revision>11</cp:revision>
  <dcterms:created xsi:type="dcterms:W3CDTF">2021-12-04T18:05:49Z</dcterms:created>
  <dcterms:modified xsi:type="dcterms:W3CDTF">2021-12-11T16:46:22Z</dcterms:modified>
</cp:coreProperties>
</file>