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0"/>
  </p:notesMasterIdLst>
  <p:sldIdLst>
    <p:sldId id="256" r:id="rId2"/>
    <p:sldId id="292" r:id="rId3"/>
    <p:sldId id="305" r:id="rId4"/>
    <p:sldId id="308" r:id="rId5"/>
    <p:sldId id="309" r:id="rId6"/>
    <p:sldId id="306" r:id="rId7"/>
    <p:sldId id="257" r:id="rId8"/>
    <p:sldId id="258" r:id="rId9"/>
    <p:sldId id="259" r:id="rId10"/>
    <p:sldId id="260" r:id="rId11"/>
    <p:sldId id="261" r:id="rId12"/>
    <p:sldId id="272" r:id="rId13"/>
    <p:sldId id="266" r:id="rId14"/>
    <p:sldId id="267" r:id="rId15"/>
    <p:sldId id="268" r:id="rId16"/>
    <p:sldId id="293" r:id="rId17"/>
    <p:sldId id="270" r:id="rId18"/>
    <p:sldId id="294" r:id="rId19"/>
    <p:sldId id="269" r:id="rId20"/>
    <p:sldId id="273" r:id="rId21"/>
    <p:sldId id="295" r:id="rId22"/>
    <p:sldId id="263" r:id="rId23"/>
    <p:sldId id="265" r:id="rId24"/>
    <p:sldId id="296" r:id="rId25"/>
    <p:sldId id="297" r:id="rId26"/>
    <p:sldId id="271" r:id="rId27"/>
    <p:sldId id="276" r:id="rId28"/>
    <p:sldId id="277" r:id="rId29"/>
    <p:sldId id="278" r:id="rId30"/>
    <p:sldId id="298" r:id="rId31"/>
    <p:sldId id="299" r:id="rId32"/>
    <p:sldId id="300" r:id="rId33"/>
    <p:sldId id="279" r:id="rId34"/>
    <p:sldId id="281" r:id="rId35"/>
    <p:sldId id="280" r:id="rId36"/>
    <p:sldId id="285" r:id="rId37"/>
    <p:sldId id="286" r:id="rId38"/>
    <p:sldId id="303" r:id="rId39"/>
    <p:sldId id="287" r:id="rId40"/>
    <p:sldId id="289" r:id="rId41"/>
    <p:sldId id="304" r:id="rId42"/>
    <p:sldId id="288" r:id="rId43"/>
    <p:sldId id="290" r:id="rId44"/>
    <p:sldId id="291" r:id="rId45"/>
    <p:sldId id="282" r:id="rId46"/>
    <p:sldId id="310" r:id="rId47"/>
    <p:sldId id="283" r:id="rId48"/>
    <p:sldId id="28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1C57A-EDE8-4169-ADF8-5F2A6366080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71F55-19B1-473C-912E-C50C5A6B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b="1" baseline="0" dirty="0"/>
              <a:t>&lt;&lt;NEXT&gt;&gt; 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F207-2870-4738-8D97-8E84FC135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b="1" baseline="0" dirty="0"/>
              <a:t>&lt;&lt;NEXT&gt;&gt; 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F207-2870-4738-8D97-8E84FC135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" TargetMode="External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xkcd.com/927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raff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jsonlite/index.html" TargetMode="External"/><Relationship Id="rId2" Type="http://schemas.openxmlformats.org/officeDocument/2006/relationships/hyperlink" Target="https://cran.r-project.org/web/packages/RCurl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ling_(computer_scienc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olutions/data-lak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er_pattern" TargetMode="External"/><Relationship Id="rId2" Type="http://schemas.openxmlformats.org/officeDocument/2006/relationships/hyperlink" Target="https://en.wikipedia.org/wiki/Don%27t_repeat_yoursel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it.ly/wsdot-api-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Square pegs in round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Raff</a:t>
            </a:r>
          </a:p>
          <a:p>
            <a:r>
              <a:rPr lang="en-US" dirty="0"/>
              <a:t>Principal Data Scientist Lead, Microsoft</a:t>
            </a:r>
          </a:p>
          <a:p>
            <a:r>
              <a:rPr lang="en-US" dirty="0"/>
              <a:t>02/04/2016</a:t>
            </a:r>
          </a:p>
        </p:txBody>
      </p:sp>
    </p:spTree>
    <p:extLst>
      <p:ext uri="{BB962C8B-B14F-4D97-AF65-F5344CB8AC3E}">
        <p14:creationId xmlns:p14="http://schemas.microsoft.com/office/powerpoint/2010/main" val="221893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" y="2447404"/>
            <a:ext cx="577215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07" y="2253430"/>
            <a:ext cx="5187612" cy="38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" y="2447404"/>
            <a:ext cx="577215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07" y="2253430"/>
            <a:ext cx="5187612" cy="38264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04112" y="3523129"/>
            <a:ext cx="3234017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57900" y="3839135"/>
            <a:ext cx="3153335" cy="79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34118" y="4168588"/>
            <a:ext cx="5150223" cy="97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76818" y="3005418"/>
            <a:ext cx="6434417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6682" y="2891118"/>
            <a:ext cx="6844553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65176" y="4403912"/>
            <a:ext cx="5419165" cy="123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65176" y="2716306"/>
            <a:ext cx="6145306" cy="209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well and good for WA.</a:t>
            </a:r>
          </a:p>
          <a:p>
            <a:r>
              <a:rPr lang="en-US" dirty="0"/>
              <a:t>If we wanted to build an application or better understand the situation in other states, how do you do so?</a:t>
            </a:r>
          </a:p>
          <a:p>
            <a:r>
              <a:rPr lang="en-US" dirty="0"/>
              <a:t>States will create their data in the way they see fit.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</a:t>
            </a:r>
            <a:r>
              <a:rPr lang="en-US" dirty="0"/>
              <a:t>on this in a bit.</a:t>
            </a:r>
          </a:p>
        </p:txBody>
      </p:sp>
    </p:spTree>
    <p:extLst>
      <p:ext uri="{BB962C8B-B14F-4D97-AF65-F5344CB8AC3E}">
        <p14:creationId xmlns:p14="http://schemas.microsoft.com/office/powerpoint/2010/main" val="106962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WSDOT gives back the data in one of two forms:</a:t>
            </a:r>
          </a:p>
          <a:p>
            <a:pPr lvl="1"/>
            <a:r>
              <a:rPr lang="en-US" dirty="0">
                <a:hlinkClick r:id="rId2"/>
              </a:rPr>
              <a:t>JSON</a:t>
            </a:r>
            <a:r>
              <a:rPr lang="en-US" dirty="0"/>
              <a:t> –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>
                <a:hlinkClick r:id="rId3"/>
              </a:rPr>
              <a:t>XML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Each application has its own way of dealing with data:</a:t>
            </a:r>
          </a:p>
          <a:p>
            <a:pPr lvl="1"/>
            <a:r>
              <a:rPr lang="en-US" dirty="0"/>
              <a:t>R – Data Frames</a:t>
            </a:r>
          </a:p>
          <a:p>
            <a:pPr lvl="1"/>
            <a:r>
              <a:rPr lang="en-US" dirty="0"/>
              <a:t>Python – Pandas</a:t>
            </a:r>
          </a:p>
          <a:p>
            <a:pPr lvl="1"/>
            <a:r>
              <a:rPr lang="en-US" dirty="0"/>
              <a:t>C# - </a:t>
            </a:r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standards allow for efficient communication </a:t>
            </a:r>
            <a:r>
              <a:rPr lang="en-US"/>
              <a:t>between applications, </a:t>
            </a:r>
            <a:r>
              <a:rPr lang="en-US" b="1" i="1"/>
              <a:t>regardless of implementation details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5" name="Oval 4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026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28353" y="2057400"/>
            <a:ext cx="4187518" cy="4038600"/>
          </a:xfrm>
        </p:spPr>
        <p:txBody>
          <a:bodyPr>
            <a:normAutofit/>
          </a:bodyPr>
          <a:lstStyle/>
          <a:p>
            <a:r>
              <a:rPr lang="en-US" dirty="0"/>
              <a:t>Without data standards, any application wanting to deal with data would have to worry about how to input/output to </a:t>
            </a:r>
            <a:r>
              <a:rPr lang="en-US" b="1" i="1" dirty="0"/>
              <a:t>all</a:t>
            </a:r>
            <a:r>
              <a:rPr lang="en-US" dirty="0"/>
              <a:t> other applications.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6"/>
            <a:endCxn id="12" idx="4"/>
          </p:cNvCxnSpPr>
          <p:nvPr/>
        </p:nvCxnSpPr>
        <p:spPr>
          <a:xfrm flipV="1">
            <a:off x="1921009" y="3907332"/>
            <a:ext cx="3852262" cy="108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8" idx="7"/>
          </p:cNvCxnSpPr>
          <p:nvPr/>
        </p:nvCxnSpPr>
        <p:spPr>
          <a:xfrm flipH="1">
            <a:off x="1787098" y="3773421"/>
            <a:ext cx="3662884" cy="8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8" idx="6"/>
          </p:cNvCxnSpPr>
          <p:nvPr/>
        </p:nvCxnSpPr>
        <p:spPr>
          <a:xfrm flipH="1" flipV="1">
            <a:off x="1921009" y="4996545"/>
            <a:ext cx="2494190" cy="7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  <a:endCxn id="10" idx="0"/>
          </p:cNvCxnSpPr>
          <p:nvPr/>
        </p:nvCxnSpPr>
        <p:spPr>
          <a:xfrm>
            <a:off x="1787098" y="4673256"/>
            <a:ext cx="2951390" cy="8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12" idx="3"/>
          </p:cNvCxnSpPr>
          <p:nvPr/>
        </p:nvCxnSpPr>
        <p:spPr>
          <a:xfrm flipV="1">
            <a:off x="4738488" y="3773421"/>
            <a:ext cx="711494" cy="17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2"/>
          </p:cNvCxnSpPr>
          <p:nvPr/>
        </p:nvCxnSpPr>
        <p:spPr>
          <a:xfrm flipV="1">
            <a:off x="4738488" y="3450132"/>
            <a:ext cx="577583" cy="21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8" idx="7"/>
          </p:cNvCxnSpPr>
          <p:nvPr/>
        </p:nvCxnSpPr>
        <p:spPr>
          <a:xfrm flipH="1">
            <a:off x="1787098" y="2859021"/>
            <a:ext cx="382921" cy="18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8" idx="7"/>
            <a:endCxn id="5" idx="4"/>
          </p:cNvCxnSpPr>
          <p:nvPr/>
        </p:nvCxnSpPr>
        <p:spPr>
          <a:xfrm flipV="1">
            <a:off x="1787098" y="2992932"/>
            <a:ext cx="59632" cy="168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5" idx="5"/>
            <a:endCxn id="12" idx="1"/>
          </p:cNvCxnSpPr>
          <p:nvPr/>
        </p:nvCxnSpPr>
        <p:spPr>
          <a:xfrm>
            <a:off x="2170019" y="2859021"/>
            <a:ext cx="3279963" cy="2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2" idx="2"/>
            <a:endCxn id="5" idx="5"/>
          </p:cNvCxnSpPr>
          <p:nvPr/>
        </p:nvCxnSpPr>
        <p:spPr>
          <a:xfrm flipH="1" flipV="1">
            <a:off x="2170019" y="2859021"/>
            <a:ext cx="3146052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0" idx="1"/>
            <a:endCxn id="5" idx="4"/>
          </p:cNvCxnSpPr>
          <p:nvPr/>
        </p:nvCxnSpPr>
        <p:spPr>
          <a:xfrm flipH="1" flipV="1">
            <a:off x="1846730" y="2992932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5" idx="5"/>
            <a:endCxn id="10" idx="0"/>
          </p:cNvCxnSpPr>
          <p:nvPr/>
        </p:nvCxnSpPr>
        <p:spPr>
          <a:xfrm>
            <a:off x="2170019" y="2859021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5" name="Oval 4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026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28353" y="2057400"/>
            <a:ext cx="4187518" cy="4038600"/>
          </a:xfrm>
        </p:spPr>
        <p:txBody>
          <a:bodyPr>
            <a:normAutofit/>
          </a:bodyPr>
          <a:lstStyle/>
          <a:p>
            <a:r>
              <a:rPr lang="en-US" dirty="0"/>
              <a:t>With data standards, application developers only need to worry about input/output to one of the standard formats. </a:t>
            </a:r>
          </a:p>
          <a:p>
            <a:r>
              <a:rPr lang="en-US" dirty="0"/>
              <a:t>Standards become efficient intermediaries between applications.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94432" y="2642540"/>
            <a:ext cx="2743200" cy="2743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249" y="3038780"/>
            <a:ext cx="989152" cy="989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295" y="3604799"/>
            <a:ext cx="1285026" cy="128502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8" idx="7"/>
            <a:endCxn id="4" idx="2"/>
          </p:cNvCxnSpPr>
          <p:nvPr/>
        </p:nvCxnSpPr>
        <p:spPr>
          <a:xfrm flipV="1">
            <a:off x="1787098" y="4014140"/>
            <a:ext cx="407334" cy="65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8" idx="6"/>
          </p:cNvCxnSpPr>
          <p:nvPr/>
        </p:nvCxnSpPr>
        <p:spPr>
          <a:xfrm flipH="1">
            <a:off x="1921009" y="4984008"/>
            <a:ext cx="675155" cy="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4" idx="4"/>
          </p:cNvCxnSpPr>
          <p:nvPr/>
        </p:nvCxnSpPr>
        <p:spPr>
          <a:xfrm flipH="1" flipV="1">
            <a:off x="3566032" y="5385740"/>
            <a:ext cx="849167" cy="3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>
            <a:stCxn id="4" idx="5"/>
            <a:endCxn id="10" idx="0"/>
          </p:cNvCxnSpPr>
          <p:nvPr/>
        </p:nvCxnSpPr>
        <p:spPr>
          <a:xfrm>
            <a:off x="4535900" y="4984008"/>
            <a:ext cx="202588" cy="5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2"/>
            <a:endCxn id="4" idx="6"/>
          </p:cNvCxnSpPr>
          <p:nvPr/>
        </p:nvCxnSpPr>
        <p:spPr>
          <a:xfrm flipH="1">
            <a:off x="4937632" y="3450132"/>
            <a:ext cx="378439" cy="5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4" idx="7"/>
            <a:endCxn id="12" idx="1"/>
          </p:cNvCxnSpPr>
          <p:nvPr/>
        </p:nvCxnSpPr>
        <p:spPr>
          <a:xfrm>
            <a:off x="4535900" y="3044272"/>
            <a:ext cx="914082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5" idx="5"/>
          </p:cNvCxnSpPr>
          <p:nvPr/>
        </p:nvCxnSpPr>
        <p:spPr>
          <a:xfrm>
            <a:off x="2170019" y="2859021"/>
            <a:ext cx="133911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endCxn id="5" idx="6"/>
          </p:cNvCxnSpPr>
          <p:nvPr/>
        </p:nvCxnSpPr>
        <p:spPr>
          <a:xfrm flipH="1" flipV="1">
            <a:off x="2303930" y="2535732"/>
            <a:ext cx="300822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6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Obligatory Comic Relief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should be fortunate there’s not much else besides JSON and XML.</a:t>
            </a:r>
          </a:p>
          <a:p>
            <a:r>
              <a:rPr lang="en-US">
                <a:hlinkClick r:id="rId2"/>
              </a:rPr>
              <a:t>http://xkcd.com/927/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2" y="3087764"/>
            <a:ext cx="5714286" cy="32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Their data format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Your desired</a:t>
            </a:r>
          </a:p>
          <a:p>
            <a:pPr algn="ctr"/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144638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Their data format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Your desired</a:t>
            </a:r>
          </a:p>
          <a:p>
            <a:pPr algn="ctr"/>
            <a:r>
              <a:rPr lang="en-US" dirty="0"/>
              <a:t>data format</a:t>
            </a:r>
          </a:p>
        </p:txBody>
      </p:sp>
      <p:sp>
        <p:nvSpPr>
          <p:cNvPr id="7" name="Oval 6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endCxn id="7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79" y="2582103"/>
            <a:ext cx="496300" cy="49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98" y="2552005"/>
            <a:ext cx="595061" cy="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WSDOT -&gt;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R, (hopefully) you like having your data in a data frame format.</a:t>
            </a:r>
          </a:p>
          <a:p>
            <a:r>
              <a:rPr lang="en-US" dirty="0"/>
              <a:t>However, WSDOT gives you data in </a:t>
            </a:r>
            <a:r>
              <a:rPr lang="en-US"/>
              <a:t>JSON.</a:t>
            </a:r>
          </a:p>
          <a:p>
            <a:pPr marL="45720" indent="0">
              <a:buNone/>
            </a:pPr>
            <a:endParaRPr lang="en-US"/>
          </a:p>
          <a:p>
            <a:pPr marL="502920" indent="-457200">
              <a:buFont typeface="+mj-lt"/>
              <a:buAutoNum type="arabicPeriod"/>
            </a:pPr>
            <a:r>
              <a:rPr lang="en-US"/>
              <a:t>Get the data in JSON.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Convert the data to a data frame.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Think: once we’re in a data frame, are we immediately ready to go?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first 5 minutes, get prepared:</a:t>
            </a:r>
          </a:p>
          <a:p>
            <a:r>
              <a:rPr lang="en-US"/>
              <a:t>Go to </a:t>
            </a:r>
            <a:r>
              <a:rPr lang="en-US">
                <a:hlinkClick r:id="rId2"/>
              </a:rPr>
              <a:t>http://www.myraff.com</a:t>
            </a:r>
            <a:r>
              <a:rPr lang="en-US"/>
              <a:t> and check out the blog post, which has links to the gitlab repository with this deck and the sample/starter code we’ll be going through.</a:t>
            </a:r>
          </a:p>
          <a:p>
            <a:r>
              <a:rPr lang="en-US"/>
              <a:t>I’ll be working in R, but you can work in whatever language is good for you.</a:t>
            </a:r>
          </a:p>
        </p:txBody>
      </p:sp>
    </p:spTree>
    <p:extLst>
      <p:ext uri="{BB962C8B-B14F-4D97-AF65-F5344CB8AC3E}">
        <p14:creationId xmlns:p14="http://schemas.microsoft.com/office/powerpoint/2010/main" val="140871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– WSDOT -&gt;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Leverage already-existing libraries</a:t>
            </a:r>
          </a:p>
          <a:p>
            <a:pPr lvl="1"/>
            <a:r>
              <a:rPr lang="en-US">
                <a:hlinkClick r:id="rId2"/>
              </a:rPr>
              <a:t>r</a:t>
            </a:r>
            <a:r>
              <a:rPr lang="en-US">
                <a:hlinkClick r:id="rId2"/>
              </a:rPr>
              <a:t>curl</a:t>
            </a:r>
            <a:endParaRPr lang="en-US"/>
          </a:p>
          <a:p>
            <a:pPr lvl="1"/>
            <a:r>
              <a:rPr lang="en-US">
                <a:hlinkClick r:id="rId3"/>
              </a:rPr>
              <a:t>jsonlite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/>
              <a:t>See wsdot-data-exercise-1.R in the gitlab repository</a:t>
            </a:r>
          </a:p>
        </p:txBody>
      </p:sp>
    </p:spTree>
    <p:extLst>
      <p:ext uri="{BB962C8B-B14F-4D97-AF65-F5344CB8AC3E}">
        <p14:creationId xmlns:p14="http://schemas.microsoft.com/office/powerpoint/2010/main" val="314482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– WSDOT -&gt; 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0" y="3097508"/>
            <a:ext cx="6953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– how to </a:t>
            </a:r>
            <a:r>
              <a:rPr lang="en-US" i="1" dirty="0"/>
              <a:t>analyze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</a:t>
            </a:r>
            <a:r>
              <a:rPr lang="en-US" b="1" i="1" dirty="0"/>
              <a:t>application-driven</a:t>
            </a:r>
            <a:r>
              <a:rPr lang="en-US" dirty="0"/>
              <a:t>: data provided when requested.</a:t>
            </a:r>
          </a:p>
          <a:p>
            <a:r>
              <a:rPr lang="en-US" dirty="0"/>
              <a:t>However, </a:t>
            </a:r>
            <a:r>
              <a:rPr lang="en-US" b="1" i="1" dirty="0"/>
              <a:t>analysis-driven</a:t>
            </a:r>
            <a:r>
              <a:rPr lang="en-US" dirty="0"/>
              <a:t> scenarios require more complete data:</a:t>
            </a:r>
          </a:p>
          <a:p>
            <a:pPr lvl="1"/>
            <a:r>
              <a:rPr lang="en-US" dirty="0"/>
              <a:t>Ideally, information every time something changed.</a:t>
            </a:r>
          </a:p>
          <a:p>
            <a:r>
              <a:rPr lang="en-US" dirty="0"/>
              <a:t>Analysis-driven scenarios improve the application:</a:t>
            </a:r>
          </a:p>
          <a:p>
            <a:pPr lvl="1"/>
            <a:r>
              <a:rPr lang="en-US" dirty="0"/>
              <a:t>Knowledge of additional information of value, e.g. this pass was closed 6 out of the last 30 years on this day.</a:t>
            </a:r>
          </a:p>
          <a:p>
            <a:pPr lvl="1"/>
            <a:r>
              <a:rPr lang="en-US" dirty="0"/>
              <a:t>Ability to model the scenario for predictive purposes</a:t>
            </a:r>
          </a:p>
        </p:txBody>
      </p:sp>
    </p:spTree>
    <p:extLst>
      <p:ext uri="{BB962C8B-B14F-4D97-AF65-F5344CB8AC3E}">
        <p14:creationId xmlns:p14="http://schemas.microsoft.com/office/powerpoint/2010/main" val="390813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Ideally: call up WSDOT, ask for the data, and get </a:t>
            </a:r>
            <a:r>
              <a:rPr lang="en-US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17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Ideally: call up WSDOT, ask for the data, and get it.</a:t>
            </a:r>
          </a:p>
          <a:p>
            <a:r>
              <a:rPr lang="en-US" dirty="0"/>
              <a:t>Realistically: you can’t assume you have any access to the data providers. </a:t>
            </a:r>
          </a:p>
          <a:p>
            <a:pPr lvl="1"/>
            <a:r>
              <a:rPr lang="en-US" dirty="0"/>
              <a:t>You get what you 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2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get data?</a:t>
            </a:r>
          </a:p>
        </p:txBody>
      </p:sp>
    </p:spTree>
    <p:extLst>
      <p:ext uri="{BB962C8B-B14F-4D97-AF65-F5344CB8AC3E}">
        <p14:creationId xmlns:p14="http://schemas.microsoft.com/office/powerpoint/2010/main" val="333629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API-Based Data Services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4824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API-Based Data Services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6" name="Oval 5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6019" y="2728130"/>
            <a:ext cx="125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API </a:t>
            </a:r>
            <a:r>
              <a:rPr lang="en-US">
                <a:hlinkClick r:id="rId2"/>
              </a:rPr>
              <a:t>polling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–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876647"/>
          </a:xfrm>
        </p:spPr>
        <p:txBody>
          <a:bodyPr/>
          <a:lstStyle/>
          <a:p>
            <a:r>
              <a:rPr lang="en-US" dirty="0"/>
              <a:t>Put simply, polling is the repeated access of a bit of data, which presumably changes periodically.</a:t>
            </a:r>
          </a:p>
          <a:p>
            <a:r>
              <a:rPr lang="en-US" dirty="0"/>
              <a:t>Set a time interval, </a:t>
            </a:r>
            <a:r>
              <a:rPr lang="en-US"/>
              <a:t>and repeat </a:t>
            </a:r>
            <a:r>
              <a:rPr lang="en-US" dirty="0"/>
              <a:t>the process.</a:t>
            </a:r>
          </a:p>
          <a:p>
            <a:r>
              <a:rPr lang="en-US"/>
              <a:t>Pseudocode: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6214" y="4025487"/>
            <a:ext cx="5801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dataset &lt;- {}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result &lt;- call API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append result to dataset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sleep X minutes</a:t>
            </a:r>
          </a:p>
        </p:txBody>
      </p:sp>
    </p:spTree>
    <p:extLst>
      <p:ext uri="{BB962C8B-B14F-4D97-AF65-F5344CB8AC3E}">
        <p14:creationId xmlns:p14="http://schemas.microsoft.com/office/powerpoint/2010/main" val="389848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– Polling</a:t>
            </a:r>
            <a:br>
              <a:rPr lang="en-US"/>
            </a:br>
            <a:r>
              <a:rPr lang="en-US" sz="180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you have to realize now that you are </a:t>
            </a:r>
            <a:r>
              <a:rPr lang="en-US" b="1" dirty="0"/>
              <a:t>writing code </a:t>
            </a:r>
            <a:r>
              <a:rPr lang="en-US" dirty="0"/>
              <a:t>more than doing </a:t>
            </a:r>
            <a:r>
              <a:rPr lang="en-US" b="1" dirty="0"/>
              <a:t>data analysis</a:t>
            </a:r>
            <a:r>
              <a:rPr lang="en-US" dirty="0"/>
              <a:t>.</a:t>
            </a:r>
          </a:p>
          <a:p>
            <a:r>
              <a:rPr lang="en-US" dirty="0"/>
              <a:t>If you’re collecting data continuously, how do you ensure that there’s no missing data? What do you do if there’s a </a:t>
            </a:r>
            <a:r>
              <a:rPr lang="en-US"/>
              <a:t>problem?</a:t>
            </a:r>
          </a:p>
          <a:p>
            <a:r>
              <a:rPr lang="en-US" b="1"/>
              <a:t>Discuss</a:t>
            </a:r>
            <a:r>
              <a:rPr lang="en-US"/>
              <a:t>: what potential problems could there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en-US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5399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2004 – BS</a:t>
                      </a:r>
                      <a:r>
                        <a:rPr lang="en-US" sz="2400" baseline="0" dirty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2009 – PhD Mathematics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2010 – Applied Researcher, Supply Chain Research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2012 – Principal Data</a:t>
                      </a:r>
                      <a:r>
                        <a:rPr lang="en-US" sz="2400" baseline="0" dirty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r>
              <a:rPr lang="en-US"/>
              <a:t>See you tomorrow! (Kidding)</a:t>
            </a:r>
          </a:p>
        </p:txBody>
      </p:sp>
    </p:spTree>
    <p:extLst>
      <p:ext uri="{BB962C8B-B14F-4D97-AF65-F5344CB8AC3E}">
        <p14:creationId xmlns:p14="http://schemas.microsoft.com/office/powerpoint/2010/main" val="70725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r>
              <a:rPr lang="en-US"/>
              <a:t>Or, you can get the data from the gitlab repository. </a:t>
            </a:r>
          </a:p>
          <a:p>
            <a:pPr lvl="1"/>
            <a:r>
              <a:rPr lang="en-US"/>
              <a:t>Load the file </a:t>
            </a:r>
            <a:r>
              <a:rPr lang="en-US" b="1"/>
              <a:t>wsdot-data.Rdata</a:t>
            </a:r>
            <a:r>
              <a:rPr lang="en-US"/>
              <a:t> into your R session</a:t>
            </a:r>
            <a:endParaRPr lang="en-US" b="1"/>
          </a:p>
          <a:p>
            <a:r>
              <a:rPr lang="en-US"/>
              <a:t>Anything interesting about the data?</a:t>
            </a:r>
          </a:p>
        </p:txBody>
      </p:sp>
    </p:spTree>
    <p:extLst>
      <p:ext uri="{BB962C8B-B14F-4D97-AF65-F5344CB8AC3E}">
        <p14:creationId xmlns:p14="http://schemas.microsoft.com/office/powerpoint/2010/main" val="96679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ExP, our primary analysis product is the so-called A/B experiment scorecard, which takes in data and outputs </a:t>
            </a:r>
            <a:r>
              <a:rPr lang="en-US"/>
              <a:t>a great </a:t>
            </a:r>
            <a:r>
              <a:rPr lang="en-US" dirty="0"/>
              <a:t>summary of the results of your experiment.</a:t>
            </a:r>
          </a:p>
        </p:txBody>
      </p:sp>
      <p:sp>
        <p:nvSpPr>
          <p:cNvPr id="5" name="Cloud 4"/>
          <p:cNvSpPr/>
          <p:nvPr/>
        </p:nvSpPr>
        <p:spPr>
          <a:xfrm>
            <a:off x="1375037" y="3554472"/>
            <a:ext cx="2509444" cy="2041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65744" y="4035735"/>
            <a:ext cx="2770701" cy="7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7" y="3554472"/>
            <a:ext cx="4187598" cy="20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required to be in a specific format with specific column names. Otherwise, you </a:t>
            </a:r>
            <a:r>
              <a:rPr lang="en-US"/>
              <a:t>get nothing.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375037" y="3554472"/>
            <a:ext cx="2509444" cy="2041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65744" y="4035735"/>
            <a:ext cx="2770701" cy="7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6346" y="4986438"/>
            <a:ext cx="4311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 (represents the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(represents the treatment)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. . and others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7" y="3554472"/>
            <a:ext cx="4187598" cy="20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8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worked great for Bing, where we first started doing massive experimentation.</a:t>
            </a:r>
          </a:p>
          <a:p>
            <a:r>
              <a:rPr lang="en-US" dirty="0"/>
              <a:t>Bing’s data is stored in effectively a single huge table – 200TB/day!</a:t>
            </a:r>
          </a:p>
          <a:p>
            <a:r>
              <a:rPr lang="en-US" dirty="0"/>
              <a:t>For other partners we work with, there was no such Big Fat Table that held all of the data. </a:t>
            </a:r>
          </a:p>
        </p:txBody>
      </p:sp>
    </p:spTree>
    <p:extLst>
      <p:ext uri="{BB962C8B-B14F-4D97-AF65-F5344CB8AC3E}">
        <p14:creationId xmlns:p14="http://schemas.microsoft.com/office/powerpoint/2010/main" val="81340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93295"/>
          </a:xfrm>
        </p:spPr>
        <p:txBody>
          <a:bodyPr/>
          <a:lstStyle/>
          <a:p>
            <a:r>
              <a:rPr lang="en-US" dirty="0"/>
              <a:t>For example, Office may have data structured in this way:</a:t>
            </a:r>
          </a:p>
        </p:txBody>
      </p:sp>
      <p:sp>
        <p:nvSpPr>
          <p:cNvPr id="4" name="Cloud 3"/>
          <p:cNvSpPr/>
          <p:nvPr/>
        </p:nvSpPr>
        <p:spPr>
          <a:xfrm>
            <a:off x="1244409" y="2550695"/>
            <a:ext cx="2021305" cy="85939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230658" y="4106778"/>
            <a:ext cx="2035056" cy="64626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143000" y="5449731"/>
            <a:ext cx="2090058" cy="8043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65714" y="2774738"/>
            <a:ext cx="783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Action-level data: each row in this table represents an action that was performed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5714" y="4218871"/>
            <a:ext cx="469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Error data: data related to errors that occurred.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3686" y="5663004"/>
            <a:ext cx="57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Performance data: data related to load times/latencies/etc</a:t>
            </a:r>
          </a:p>
        </p:txBody>
      </p:sp>
    </p:spTree>
    <p:extLst>
      <p:ext uri="{BB962C8B-B14F-4D97-AF65-F5344CB8AC3E}">
        <p14:creationId xmlns:p14="http://schemas.microsoft.com/office/powerpoint/2010/main" val="342147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 as you have it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The data as you</a:t>
            </a:r>
          </a:p>
          <a:p>
            <a:pPr algn="ctr"/>
            <a:r>
              <a:rPr lang="en-US" dirty="0"/>
              <a:t>want it</a:t>
            </a:r>
          </a:p>
        </p:txBody>
      </p:sp>
    </p:spTree>
    <p:extLst>
      <p:ext uri="{BB962C8B-B14F-4D97-AF65-F5344CB8AC3E}">
        <p14:creationId xmlns:p14="http://schemas.microsoft.com/office/powerpoint/2010/main" val="289915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 as you have it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The data as you</a:t>
            </a:r>
          </a:p>
          <a:p>
            <a:pPr algn="ctr"/>
            <a:r>
              <a:rPr lang="en-US" dirty="0"/>
              <a:t>want it</a:t>
            </a:r>
          </a:p>
        </p:txBody>
      </p:sp>
      <p:sp>
        <p:nvSpPr>
          <p:cNvPr id="6" name="Oval 5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2474" y="2475100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Views</a:t>
            </a:r>
          </a:p>
          <a:p>
            <a:pPr algn="ctr"/>
            <a:r>
              <a:rPr lang="en-US"/>
              <a:t>Data pipelines</a:t>
            </a:r>
          </a:p>
        </p:txBody>
      </p:sp>
    </p:spTree>
    <p:extLst>
      <p:ext uri="{BB962C8B-B14F-4D97-AF65-F5344CB8AC3E}">
        <p14:creationId xmlns:p14="http://schemas.microsoft.com/office/powerpoint/2010/main" val="1859569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Views and Data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a </a:t>
            </a:r>
            <a:r>
              <a:rPr lang="en-US" b="1" dirty="0"/>
              <a:t>virtual representation </a:t>
            </a:r>
            <a:r>
              <a:rPr lang="en-US" dirty="0"/>
              <a:t>of the data</a:t>
            </a:r>
            <a:r>
              <a:rPr lang="en-US"/>
              <a:t>. </a:t>
            </a:r>
          </a:p>
          <a:p>
            <a:r>
              <a:rPr lang="en-US"/>
              <a:t>Querying over the VIEW does the necessary data manipulations dictated dynamically and at time-of-query.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4351" y="1494682"/>
            <a:ext cx="10613576" cy="365638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404813" indent="-4048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0100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1430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4859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288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sz="8800" spc="-10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Icebreaker: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8800" spc="-10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OneNote </a:t>
            </a:r>
            <a:r>
              <a:rPr lang="en-US" sz="8800" spc="-100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Email</a:t>
            </a:r>
          </a:p>
        </p:txBody>
      </p:sp>
    </p:spTree>
    <p:extLst>
      <p:ext uri="{BB962C8B-B14F-4D97-AF65-F5344CB8AC3E}">
        <p14:creationId xmlns:p14="http://schemas.microsoft.com/office/powerpoint/2010/main" val="312519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Views and Data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pipeline is a </a:t>
            </a:r>
            <a:r>
              <a:rPr lang="en-US" b="1" dirty="0"/>
              <a:t>physical transformation</a:t>
            </a:r>
            <a:r>
              <a:rPr lang="en-US" dirty="0"/>
              <a:t> from one data format to another.</a:t>
            </a:r>
          </a:p>
          <a:p>
            <a:r>
              <a:rPr lang="en-US" dirty="0"/>
              <a:t>Data pipelines can cross boundaries </a:t>
            </a:r>
            <a:r>
              <a:rPr lang="en-US"/>
              <a:t>between different data serializations.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184252" y="3323867"/>
            <a:ext cx="2021305" cy="85939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170501" y="4553345"/>
            <a:ext cx="2035056" cy="64626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115340" y="5383043"/>
            <a:ext cx="2090058" cy="8043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Callout 6"/>
          <p:cNvSpPr/>
          <p:nvPr/>
        </p:nvSpPr>
        <p:spPr>
          <a:xfrm>
            <a:off x="3349256" y="3323867"/>
            <a:ext cx="1594884" cy="1769128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115340" y="3885297"/>
            <a:ext cx="2035056" cy="6462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Callout 8"/>
          <p:cNvSpPr/>
          <p:nvPr/>
        </p:nvSpPr>
        <p:spPr>
          <a:xfrm>
            <a:off x="7376598" y="3988560"/>
            <a:ext cx="1734036" cy="2198880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9195695" y="4476854"/>
            <a:ext cx="2691506" cy="127648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86400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or Pipelines?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both exist for a reason.</a:t>
            </a:r>
          </a:p>
          <a:p>
            <a:r>
              <a:rPr lang="en-US"/>
              <a:t>Primary pros for views: no extra data necessary for storage, handles changes in the underlying data sources trivially.</a:t>
            </a:r>
          </a:p>
          <a:p>
            <a:r>
              <a:rPr lang="en-US"/>
              <a:t>Primary pro for data pipelines: processing is only done once. </a:t>
            </a:r>
          </a:p>
          <a:p>
            <a:r>
              <a:rPr lang="en-US"/>
              <a:t>In big data applications, pipelines are preferred to views for two reasons:</a:t>
            </a:r>
          </a:p>
          <a:p>
            <a:pPr lvl="1"/>
            <a:r>
              <a:rPr lang="en-US"/>
              <a:t>Data storage is relatively cheap compared to computational resources</a:t>
            </a:r>
          </a:p>
          <a:p>
            <a:pPr lvl="1"/>
            <a:r>
              <a:rPr lang="en-US"/>
              <a:t>Most data is write-once and rarely updated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we utilize a nifty web application – Avocado – that allows us to easily and transparently set up and monitor data pipelines for our needs.</a:t>
            </a:r>
          </a:p>
          <a:p>
            <a:r>
              <a:rPr lang="en-US" dirty="0"/>
              <a:t>Data in MSFT exists in various forms: SQL databases, COSMOS (proprietary big data platform, similar to </a:t>
            </a:r>
            <a:r>
              <a:rPr lang="en-US" dirty="0">
                <a:hlinkClick r:id="rId2"/>
              </a:rPr>
              <a:t>Data Lake</a:t>
            </a:r>
            <a:r>
              <a:rPr lang="en-US" dirty="0"/>
              <a:t>), plain files, Spark clusters,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4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39" y="2057400"/>
            <a:ext cx="4312832" cy="4038600"/>
          </a:xfrm>
        </p:spPr>
        <p:txBody>
          <a:bodyPr/>
          <a:lstStyle/>
          <a:p>
            <a:r>
              <a:rPr lang="en-US" dirty="0"/>
              <a:t>Exactly like earlier in the workshop, Avocado allows us to not worry about connections between each pair of data sources.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5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6" idx="6"/>
            <a:endCxn id="10" idx="4"/>
          </p:cNvCxnSpPr>
          <p:nvPr/>
        </p:nvCxnSpPr>
        <p:spPr>
          <a:xfrm flipV="1">
            <a:off x="1921009" y="3907332"/>
            <a:ext cx="3852262" cy="108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6" idx="7"/>
          </p:cNvCxnSpPr>
          <p:nvPr/>
        </p:nvCxnSpPr>
        <p:spPr>
          <a:xfrm flipH="1">
            <a:off x="1787098" y="3773421"/>
            <a:ext cx="3662884" cy="8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6" idx="6"/>
          </p:cNvCxnSpPr>
          <p:nvPr/>
        </p:nvCxnSpPr>
        <p:spPr>
          <a:xfrm flipH="1" flipV="1">
            <a:off x="1921009" y="4996545"/>
            <a:ext cx="2494190" cy="7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8" idx="0"/>
          </p:cNvCxnSpPr>
          <p:nvPr/>
        </p:nvCxnSpPr>
        <p:spPr>
          <a:xfrm>
            <a:off x="1787098" y="4673256"/>
            <a:ext cx="2951390" cy="8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0" idx="3"/>
          </p:cNvCxnSpPr>
          <p:nvPr/>
        </p:nvCxnSpPr>
        <p:spPr>
          <a:xfrm flipV="1">
            <a:off x="4738488" y="3773421"/>
            <a:ext cx="711494" cy="17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0" idx="2"/>
          </p:cNvCxnSpPr>
          <p:nvPr/>
        </p:nvCxnSpPr>
        <p:spPr>
          <a:xfrm flipV="1">
            <a:off x="4738488" y="3450132"/>
            <a:ext cx="577583" cy="21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7"/>
          </p:cNvCxnSpPr>
          <p:nvPr/>
        </p:nvCxnSpPr>
        <p:spPr>
          <a:xfrm flipH="1">
            <a:off x="1787098" y="2859021"/>
            <a:ext cx="382921" cy="18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4" idx="4"/>
          </p:cNvCxnSpPr>
          <p:nvPr/>
        </p:nvCxnSpPr>
        <p:spPr>
          <a:xfrm flipV="1">
            <a:off x="1787098" y="2992932"/>
            <a:ext cx="59632" cy="168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10" idx="1"/>
          </p:cNvCxnSpPr>
          <p:nvPr/>
        </p:nvCxnSpPr>
        <p:spPr>
          <a:xfrm>
            <a:off x="2170019" y="2859021"/>
            <a:ext cx="3279963" cy="2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5"/>
          </p:cNvCxnSpPr>
          <p:nvPr/>
        </p:nvCxnSpPr>
        <p:spPr>
          <a:xfrm flipH="1" flipV="1">
            <a:off x="2170019" y="2859021"/>
            <a:ext cx="3146052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4" idx="4"/>
          </p:cNvCxnSpPr>
          <p:nvPr/>
        </p:nvCxnSpPr>
        <p:spPr>
          <a:xfrm flipH="1" flipV="1">
            <a:off x="1846730" y="2992932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8" idx="0"/>
          </p:cNvCxnSpPr>
          <p:nvPr/>
        </p:nvCxnSpPr>
        <p:spPr>
          <a:xfrm>
            <a:off x="2170019" y="2859021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5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39" y="2057400"/>
            <a:ext cx="4312832" cy="4038600"/>
          </a:xfrm>
        </p:spPr>
        <p:txBody>
          <a:bodyPr/>
          <a:lstStyle/>
          <a:p>
            <a:r>
              <a:rPr lang="en-US" dirty="0"/>
              <a:t>Avocado is the intermediary between the data, providing so-called </a:t>
            </a:r>
            <a:r>
              <a:rPr lang="en-US" b="1" i="1" dirty="0"/>
              <a:t>bridges</a:t>
            </a:r>
            <a:r>
              <a:rPr lang="en-US" dirty="0"/>
              <a:t> between itself and any other data format that exists. </a:t>
            </a:r>
          </a:p>
          <a:p>
            <a:r>
              <a:rPr lang="en-US" dirty="0"/>
              <a:t>To build a data pipeline, you build the bridges and define their structure.</a:t>
            </a:r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40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2194432" y="2642540"/>
            <a:ext cx="2743200" cy="274320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1" idx="7"/>
            <a:endCxn id="42" idx="2"/>
          </p:cNvCxnSpPr>
          <p:nvPr/>
        </p:nvCxnSpPr>
        <p:spPr>
          <a:xfrm flipV="1">
            <a:off x="1787098" y="4014140"/>
            <a:ext cx="407334" cy="65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31" idx="6"/>
          </p:cNvCxnSpPr>
          <p:nvPr/>
        </p:nvCxnSpPr>
        <p:spPr>
          <a:xfrm flipH="1">
            <a:off x="1921009" y="4984008"/>
            <a:ext cx="675155" cy="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1"/>
            <a:endCxn id="42" idx="4"/>
          </p:cNvCxnSpPr>
          <p:nvPr/>
        </p:nvCxnSpPr>
        <p:spPr>
          <a:xfrm flipH="1" flipV="1">
            <a:off x="3566032" y="5385740"/>
            <a:ext cx="849167" cy="3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5"/>
            <a:endCxn id="33" idx="0"/>
          </p:cNvCxnSpPr>
          <p:nvPr/>
        </p:nvCxnSpPr>
        <p:spPr>
          <a:xfrm>
            <a:off x="4535900" y="4984008"/>
            <a:ext cx="202588" cy="5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2" idx="6"/>
          </p:cNvCxnSpPr>
          <p:nvPr/>
        </p:nvCxnSpPr>
        <p:spPr>
          <a:xfrm flipH="1">
            <a:off x="4937632" y="3450132"/>
            <a:ext cx="378439" cy="5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7"/>
            <a:endCxn id="35" idx="1"/>
          </p:cNvCxnSpPr>
          <p:nvPr/>
        </p:nvCxnSpPr>
        <p:spPr>
          <a:xfrm>
            <a:off x="4535900" y="3044272"/>
            <a:ext cx="914082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5"/>
          </p:cNvCxnSpPr>
          <p:nvPr/>
        </p:nvCxnSpPr>
        <p:spPr>
          <a:xfrm>
            <a:off x="2170019" y="2859021"/>
            <a:ext cx="133911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9" idx="6"/>
          </p:cNvCxnSpPr>
          <p:nvPr/>
        </p:nvCxnSpPr>
        <p:spPr>
          <a:xfrm flipH="1" flipV="1">
            <a:off x="2303930" y="2535732"/>
            <a:ext cx="300822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42" y="3104086"/>
            <a:ext cx="1306367" cy="18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Building a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</a:t>
            </a:r>
            <a:r>
              <a:rPr lang="en-US"/>
              <a:t>the exercise 3 Rdata </a:t>
            </a:r>
            <a:r>
              <a:rPr lang="en-US" dirty="0"/>
              <a:t>file from </a:t>
            </a:r>
            <a:r>
              <a:rPr lang="en-US"/>
              <a:t>the gitlab repository</a:t>
            </a:r>
            <a:endParaRPr lang="en-US" dirty="0"/>
          </a:p>
          <a:p>
            <a:r>
              <a:rPr lang="en-US" dirty="0"/>
              <a:t>It contains three different </a:t>
            </a:r>
            <a:r>
              <a:rPr lang="en-US"/>
              <a:t>data frames:</a:t>
            </a:r>
          </a:p>
          <a:p>
            <a:pPr lvl="1"/>
            <a:r>
              <a:rPr lang="en-US"/>
              <a:t>df.actions</a:t>
            </a:r>
          </a:p>
          <a:p>
            <a:pPr lvl="1"/>
            <a:r>
              <a:rPr lang="en-US"/>
              <a:t>df.userdata</a:t>
            </a:r>
          </a:p>
          <a:p>
            <a:pPr lvl="1"/>
            <a:r>
              <a:rPr lang="en-US"/>
              <a:t>d</a:t>
            </a:r>
            <a:r>
              <a:rPr lang="en-US"/>
              <a:t>f.flightinfo</a:t>
            </a:r>
          </a:p>
          <a:p>
            <a:r>
              <a:rPr lang="en-US"/>
              <a:t>We want to combine this data into one frame that has, at the least, the following three fields: USER_ID, TREATMENT, DATE.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 – Building a Data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5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DRY</a:t>
            </a:r>
            <a:r>
              <a:rPr lang="en-US"/>
              <a:t> – Don’t Repeat Yourself – utilize libraries where available</a:t>
            </a:r>
          </a:p>
          <a:p>
            <a:r>
              <a:rPr lang="en-US"/>
              <a:t>Various parallels to computer science:</a:t>
            </a:r>
          </a:p>
          <a:p>
            <a:pPr lvl="1"/>
            <a:r>
              <a:rPr lang="en-US"/>
              <a:t>Square peg -&gt; round hole is another way to talk about the </a:t>
            </a:r>
            <a:r>
              <a:rPr lang="en-US">
                <a:hlinkClick r:id="rId3"/>
              </a:rPr>
              <a:t>adapter design pattern</a:t>
            </a:r>
            <a:endParaRPr lang="en-US"/>
          </a:p>
          <a:p>
            <a:pPr lvl="1"/>
            <a:r>
              <a:rPr lang="en-US"/>
              <a:t>Polling is a fundamental software development technique</a:t>
            </a:r>
          </a:p>
          <a:p>
            <a:r>
              <a:rPr lang="en-US"/>
              <a:t>Code is data; data is code</a:t>
            </a:r>
          </a:p>
          <a:p>
            <a:r>
              <a:rPr lang="en-US"/>
              <a:t>Don’t make assumptions on your data; make assertions on your data</a:t>
            </a:r>
          </a:p>
          <a:p>
            <a:r>
              <a:rPr lang="en-US"/>
              <a:t>Work backwards:</a:t>
            </a:r>
          </a:p>
          <a:p>
            <a:pPr lvl="1"/>
            <a:r>
              <a:rPr lang="en-US"/>
              <a:t>Think about your solution</a:t>
            </a:r>
          </a:p>
          <a:p>
            <a:pPr lvl="1"/>
            <a:r>
              <a:rPr lang="en-US"/>
              <a:t>Think about what data you need to get for your solution</a:t>
            </a:r>
          </a:p>
          <a:p>
            <a:pPr lvl="1"/>
            <a:r>
              <a:rPr lang="en-US"/>
              <a:t>Think about how you would get that data</a:t>
            </a:r>
          </a:p>
        </p:txBody>
      </p:sp>
    </p:spTree>
    <p:extLst>
      <p:ext uri="{BB962C8B-B14F-4D97-AF65-F5344CB8AC3E}">
        <p14:creationId xmlns:p14="http://schemas.microsoft.com/office/powerpoint/2010/main" val="135041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2" descr="OneNo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4" y="312536"/>
            <a:ext cx="3014843" cy="12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465" y="312536"/>
            <a:ext cx="6282743" cy="969509"/>
          </a:xfrm>
          <a:solidFill>
            <a:srgbClr val="672A7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Welcome Email</a:t>
            </a:r>
          </a:p>
        </p:txBody>
      </p:sp>
      <p:sp>
        <p:nvSpPr>
          <p:cNvPr id="17" name="Oval 16"/>
          <p:cNvSpPr/>
          <p:nvPr/>
        </p:nvSpPr>
        <p:spPr>
          <a:xfrm>
            <a:off x="84643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807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Getting Started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75934" y="2276176"/>
            <a:ext cx="8024073" cy="2930043"/>
            <a:chOff x="2252259" y="1795194"/>
            <a:chExt cx="7740144" cy="2792913"/>
          </a:xfrm>
        </p:grpSpPr>
        <p:pic>
          <p:nvPicPr>
            <p:cNvPr id="23" name="picture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259" y="1795194"/>
              <a:ext cx="2364131" cy="2792913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24" name="picture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788" y="1795194"/>
              <a:ext cx="2304615" cy="2781664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28" name="Oval 27"/>
          <p:cNvSpPr/>
          <p:nvPr/>
        </p:nvSpPr>
        <p:spPr>
          <a:xfrm>
            <a:off x="617220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384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Usage Tips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8978" y="5534561"/>
            <a:ext cx="11589488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 dirty="0"/>
              <a:t>Which variant has more actions per user?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left hand if you think A Wins (left, “getting started”)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right hand if you think B Wins (right, “usage tips”)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Don’t raise your hand if they are the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0929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2" descr="OneNo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4" y="312536"/>
            <a:ext cx="3014843" cy="12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465" y="312536"/>
            <a:ext cx="6282743" cy="969509"/>
          </a:xfrm>
          <a:solidFill>
            <a:srgbClr val="672A7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Welcome Email</a:t>
            </a:r>
          </a:p>
        </p:txBody>
      </p:sp>
      <p:pic>
        <p:nvPicPr>
          <p:cNvPr id="24" name="pictur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51" y="2276176"/>
            <a:ext cx="2389154" cy="29182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Oval 27"/>
          <p:cNvSpPr/>
          <p:nvPr/>
        </p:nvSpPr>
        <p:spPr>
          <a:xfrm>
            <a:off x="617220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384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Usage Tips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8978" y="5534561"/>
            <a:ext cx="11589488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 dirty="0"/>
              <a:t>Which variant has more actions per user?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left hand if you think A Wins (left, “getting started”)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b="1" dirty="0"/>
              <a:t>Raise your right hand if you think B Wins (right, “usage tips”)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Don’t raise your hand if they are the about the same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659" y="2956712"/>
            <a:ext cx="3687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672A7A"/>
                </a:solidFill>
                <a:latin typeface="Arial Black" panose="020B0A04020102020204" pitchFamily="34" charset="0"/>
              </a:rPr>
              <a:t>WINNER IS</a:t>
            </a:r>
          </a:p>
        </p:txBody>
      </p:sp>
      <p:sp>
        <p:nvSpPr>
          <p:cNvPr id="13" name="Oval 12"/>
          <p:cNvSpPr/>
          <p:nvPr/>
        </p:nvSpPr>
        <p:spPr>
          <a:xfrm>
            <a:off x="4823280" y="2908629"/>
            <a:ext cx="890452" cy="867095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90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data in an </a:t>
            </a:r>
            <a:r>
              <a:rPr lang="en-US"/>
              <a:t>API world</a:t>
            </a:r>
          </a:p>
          <a:p>
            <a:r>
              <a:rPr lang="en-US"/>
              <a:t>Doing </a:t>
            </a:r>
            <a:r>
              <a:rPr lang="en-US" i="1"/>
              <a:t>analysis</a:t>
            </a:r>
            <a:r>
              <a:rPr lang="en-US"/>
              <a:t> on data in an API world</a:t>
            </a:r>
            <a:endParaRPr lang="en-US" dirty="0"/>
          </a:p>
          <a:p>
            <a:r>
              <a:rPr lang="en-US" dirty="0"/>
              <a:t>Dealing with data applications requiring data in a certain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87806" cy="4038600"/>
          </a:xfrm>
        </p:spPr>
        <p:txBody>
          <a:bodyPr/>
          <a:lstStyle/>
          <a:p>
            <a:r>
              <a:rPr lang="en-US" dirty="0"/>
              <a:t>WSDOT provides periodic updates on 15 mountain passes.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53" y="1640476"/>
            <a:ext cx="6536751" cy="48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87806" cy="4038600"/>
          </a:xfrm>
        </p:spPr>
        <p:txBody>
          <a:bodyPr/>
          <a:lstStyle/>
          <a:p>
            <a:r>
              <a:rPr lang="en-US" dirty="0"/>
              <a:t>API-driven, publicly-accessible API.</a:t>
            </a:r>
          </a:p>
          <a:p>
            <a:r>
              <a:rPr lang="en-US" dirty="0"/>
              <a:t>You can try it out, too: </a:t>
            </a:r>
            <a:r>
              <a:rPr lang="en-US" sz="2000" dirty="0">
                <a:hlinkClick r:id="rId2"/>
              </a:rPr>
              <a:t>http</a:t>
            </a:r>
            <a:r>
              <a:rPr lang="en-US" sz="2000">
                <a:hlinkClick r:id="rId2"/>
              </a:rPr>
              <a:t>://bit.ly/wsdot-api-call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53" y="1640476"/>
            <a:ext cx="6536751" cy="48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56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1307</TotalTime>
  <Words>1656</Words>
  <Application>Microsoft Office PowerPoint</Application>
  <PresentationFormat>Widescreen</PresentationFormat>
  <Paragraphs>214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宋体</vt:lpstr>
      <vt:lpstr>Arial</vt:lpstr>
      <vt:lpstr>Arial Black</vt:lpstr>
      <vt:lpstr>Calibri</vt:lpstr>
      <vt:lpstr>Corbel</vt:lpstr>
      <vt:lpstr>Courier New</vt:lpstr>
      <vt:lpstr>Segoe UI Light</vt:lpstr>
      <vt:lpstr>Basis</vt:lpstr>
      <vt:lpstr>Square pegs in round holes</vt:lpstr>
      <vt:lpstr>Welcome!</vt:lpstr>
      <vt:lpstr>About Me</vt:lpstr>
      <vt:lpstr>PowerPoint Presentation</vt:lpstr>
      <vt:lpstr>Welcome Email</vt:lpstr>
      <vt:lpstr>Welcome Email</vt:lpstr>
      <vt:lpstr>Three Situations</vt:lpstr>
      <vt:lpstr>Example: WSDOT Mountain Conditions</vt:lpstr>
      <vt:lpstr>Example: WSDOT Mountain Conditions</vt:lpstr>
      <vt:lpstr>Example: WSDOT Mountain Conditions</vt:lpstr>
      <vt:lpstr>Example: WSDOT Mountain Conditions</vt:lpstr>
      <vt:lpstr>Things To Think About</vt:lpstr>
      <vt:lpstr>Lesson 1 – Data Standards</vt:lpstr>
      <vt:lpstr>Lesson 1 – Data Standards</vt:lpstr>
      <vt:lpstr>Lesson 1 – Data Standards</vt:lpstr>
      <vt:lpstr>Obligatory Comic Relief</vt:lpstr>
      <vt:lpstr>The Square Peg and the Round Hole</vt:lpstr>
      <vt:lpstr>The Square Peg and the Round Hole</vt:lpstr>
      <vt:lpstr>Exercise 1 – WSDOT -&gt; R</vt:lpstr>
      <vt:lpstr>Example 1 – WSDOT -&gt; R</vt:lpstr>
      <vt:lpstr>Example 1 – WSDOT -&gt; R</vt:lpstr>
      <vt:lpstr>But – how to analyze?</vt:lpstr>
      <vt:lpstr>How To Resolve?</vt:lpstr>
      <vt:lpstr>How To Resolve?</vt:lpstr>
      <vt:lpstr>Thoughts?</vt:lpstr>
      <vt:lpstr>The Square Peg and the Round Hole</vt:lpstr>
      <vt:lpstr>The Square Peg and the Round Hole</vt:lpstr>
      <vt:lpstr>Lesson 2 – Polling</vt:lpstr>
      <vt:lpstr>Lesson 2 – Polling Considerations</vt:lpstr>
      <vt:lpstr>Exercise 2 - Polling</vt:lpstr>
      <vt:lpstr>Exercise 2 - Polling</vt:lpstr>
      <vt:lpstr>Exercise 2 - Polling</vt:lpstr>
      <vt:lpstr>Great – you have data. Now what?</vt:lpstr>
      <vt:lpstr>Great – you have data. Now what?</vt:lpstr>
      <vt:lpstr>Great – you have data. Now what?</vt:lpstr>
      <vt:lpstr>Great – you have data. Now what?</vt:lpstr>
      <vt:lpstr>The Square Peg and the Round Hole</vt:lpstr>
      <vt:lpstr>The Square Peg and the Round Hole</vt:lpstr>
      <vt:lpstr>Lesson 3: Views and Data Pipelines</vt:lpstr>
      <vt:lpstr>Lesson 3: Views and Data Pipelines</vt:lpstr>
      <vt:lpstr>Views or Pipelines?</vt:lpstr>
      <vt:lpstr>Data Pipelines in MSFT: Avocado</vt:lpstr>
      <vt:lpstr>Data Pipelines in MSFT: Avocado</vt:lpstr>
      <vt:lpstr>Data Pipelines in MSFT: Avocado</vt:lpstr>
      <vt:lpstr>Exercise 3 – Building a Data Pipeline</vt:lpstr>
      <vt:lpstr>Exercise 3 – Building a Data Pipeline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pegs in round holes</dc:title>
  <dc:creator>Paul Raff</dc:creator>
  <cp:lastModifiedBy>Paul Raff</cp:lastModifiedBy>
  <cp:revision>35</cp:revision>
  <dcterms:created xsi:type="dcterms:W3CDTF">2016-01-30T15:23:46Z</dcterms:created>
  <dcterms:modified xsi:type="dcterms:W3CDTF">2016-02-05T06:16:00Z</dcterms:modified>
</cp:coreProperties>
</file>