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notesMasterIdLst>
    <p:notesMasterId r:id="rId51"/>
  </p:notesMasterIdLst>
  <p:sldIdLst>
    <p:sldId id="256" r:id="rId2"/>
    <p:sldId id="292" r:id="rId3"/>
    <p:sldId id="305" r:id="rId4"/>
    <p:sldId id="308" r:id="rId5"/>
    <p:sldId id="309" r:id="rId6"/>
    <p:sldId id="306" r:id="rId7"/>
    <p:sldId id="257" r:id="rId8"/>
    <p:sldId id="258" r:id="rId9"/>
    <p:sldId id="259" r:id="rId10"/>
    <p:sldId id="260" r:id="rId11"/>
    <p:sldId id="261" r:id="rId12"/>
    <p:sldId id="272" r:id="rId13"/>
    <p:sldId id="266" r:id="rId14"/>
    <p:sldId id="267" r:id="rId15"/>
    <p:sldId id="268" r:id="rId16"/>
    <p:sldId id="293" r:id="rId17"/>
    <p:sldId id="270" r:id="rId18"/>
    <p:sldId id="294" r:id="rId19"/>
    <p:sldId id="269" r:id="rId20"/>
    <p:sldId id="273" r:id="rId21"/>
    <p:sldId id="295" r:id="rId22"/>
    <p:sldId id="263" r:id="rId23"/>
    <p:sldId id="265" r:id="rId24"/>
    <p:sldId id="296" r:id="rId25"/>
    <p:sldId id="297" r:id="rId26"/>
    <p:sldId id="271" r:id="rId27"/>
    <p:sldId id="276" r:id="rId28"/>
    <p:sldId id="277" r:id="rId29"/>
    <p:sldId id="278" r:id="rId30"/>
    <p:sldId id="298" r:id="rId31"/>
    <p:sldId id="299" r:id="rId32"/>
    <p:sldId id="300" r:id="rId33"/>
    <p:sldId id="279" r:id="rId34"/>
    <p:sldId id="281" r:id="rId35"/>
    <p:sldId id="280" r:id="rId36"/>
    <p:sldId id="285" r:id="rId37"/>
    <p:sldId id="286" r:id="rId38"/>
    <p:sldId id="303" r:id="rId39"/>
    <p:sldId id="287" r:id="rId40"/>
    <p:sldId id="289" r:id="rId41"/>
    <p:sldId id="304" r:id="rId42"/>
    <p:sldId id="288" r:id="rId43"/>
    <p:sldId id="290" r:id="rId44"/>
    <p:sldId id="291" r:id="rId45"/>
    <p:sldId id="282" r:id="rId46"/>
    <p:sldId id="311" r:id="rId47"/>
    <p:sldId id="310" r:id="rId48"/>
    <p:sldId id="283" r:id="rId49"/>
    <p:sldId id="284" r:id="rId5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9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3" autoAdjust="0"/>
    <p:restoredTop sz="94660"/>
  </p:normalViewPr>
  <p:slideViewPr>
    <p:cSldViewPr snapToGrid="0">
      <p:cViewPr varScale="1">
        <p:scale>
          <a:sx n="90" d="100"/>
          <a:sy n="90" d="100"/>
        </p:scale>
        <p:origin x="3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41C57A-EDE8-4169-ADF8-5F2A6366080E}" type="datetimeFigureOut">
              <a:rPr lang="en-US" smtClean="0"/>
              <a:t>2/5/2016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71F55-19B1-473C-912E-C50C5A6BD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339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</a:t>
            </a:r>
            <a:r>
              <a:rPr lang="en-US" b="1" baseline="0" dirty="0"/>
              <a:t>&lt;&lt;NEXT&gt;&gt; </a:t>
            </a:r>
            <a:r>
              <a:rPr lang="en-US" sz="1200" b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Example</a:t>
            </a:r>
            <a:r>
              <a:rPr lang="en-US" sz="1200" b="1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 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AAF207-2870-4738-8D97-8E84FC13540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7571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</a:t>
            </a:r>
            <a:r>
              <a:rPr lang="en-US" b="1" baseline="0" dirty="0"/>
              <a:t>&lt;&lt;NEXT&gt;&gt; </a:t>
            </a:r>
            <a:r>
              <a:rPr lang="en-US" sz="1200" b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Example</a:t>
            </a:r>
            <a:r>
              <a:rPr lang="en-US" sz="1200" b="1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 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AAF207-2870-4738-8D97-8E84FC13540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836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2/4/2016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2/4/2016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XML/" TargetMode="External"/><Relationship Id="rId2" Type="http://schemas.openxmlformats.org/officeDocument/2006/relationships/hyperlink" Target="http://json.org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gif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xkcd.com/927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yraff.com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web/packages/jsonlite/index.html" TargetMode="External"/><Relationship Id="rId2" Type="http://schemas.openxmlformats.org/officeDocument/2006/relationships/hyperlink" Target="https://cran.r-project.org/web/packages/RCurl/index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Polling_(computer_science)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azure.microsoft.com/en-us/solutions/data-lake/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dapter_pattern" TargetMode="External"/><Relationship Id="rId2" Type="http://schemas.openxmlformats.org/officeDocument/2006/relationships/hyperlink" Target="https://en.wikipedia.org/wiki/Don%27t_repeat_yourself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bit.ly/wsdot-api-cal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Square pegs in round holes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Paul Raff</a:t>
            </a:r>
          </a:p>
          <a:p>
            <a:r>
              <a:rPr lang="en-US" dirty="0"/>
              <a:t>Principal Data Scientist Lead, Microsoft</a:t>
            </a:r>
          </a:p>
          <a:p>
            <a:r>
              <a:rPr lang="en-US" dirty="0"/>
              <a:t>02/04/2016</a:t>
            </a:r>
          </a:p>
        </p:txBody>
      </p:sp>
    </p:spTree>
    <p:extLst>
      <p:ext uri="{BB962C8B-B14F-4D97-AF65-F5344CB8AC3E}">
        <p14:creationId xmlns:p14="http://schemas.microsoft.com/office/powerpoint/2010/main" val="2218937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WSDOT Mountain Conditions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093" y="2447404"/>
            <a:ext cx="5772150" cy="34385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2307" y="2253430"/>
            <a:ext cx="5187612" cy="3826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946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WSDOT Mountain Conditions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093" y="2447404"/>
            <a:ext cx="5772150" cy="34385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2307" y="2253430"/>
            <a:ext cx="5187612" cy="3826472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6004112" y="3523129"/>
            <a:ext cx="3234017" cy="376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6057900" y="3839135"/>
            <a:ext cx="3153335" cy="793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4034118" y="4168588"/>
            <a:ext cx="5150223" cy="974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776818" y="3005418"/>
            <a:ext cx="6434417" cy="228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366682" y="2891118"/>
            <a:ext cx="6844553" cy="356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3765176" y="4403912"/>
            <a:ext cx="5419165" cy="1237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765176" y="2716306"/>
            <a:ext cx="6145306" cy="2097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4870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Things To Think About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all well and good for WA.</a:t>
            </a:r>
          </a:p>
          <a:p>
            <a:r>
              <a:rPr lang="en-US" dirty="0"/>
              <a:t>If we wanted to build an application or better understand the situation in other states, how do you do so?</a:t>
            </a:r>
          </a:p>
          <a:p>
            <a:r>
              <a:rPr lang="en-US" dirty="0"/>
              <a:t>States will create their data in the way they see fit.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More </a:t>
            </a:r>
            <a:r>
              <a:rPr lang="en-US" dirty="0"/>
              <a:t>on this in a bit.</a:t>
            </a:r>
          </a:p>
        </p:txBody>
      </p:sp>
    </p:spTree>
    <p:extLst>
      <p:ext uri="{BB962C8B-B14F-4D97-AF65-F5344CB8AC3E}">
        <p14:creationId xmlns:p14="http://schemas.microsoft.com/office/powerpoint/2010/main" val="1069627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1 – Data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WSDOT gives back the data in one of two forms:</a:t>
            </a:r>
          </a:p>
          <a:p>
            <a:pPr lvl="1"/>
            <a:r>
              <a:rPr lang="en-US" dirty="0">
                <a:hlinkClick r:id="rId2"/>
              </a:rPr>
              <a:t>JSON</a:t>
            </a:r>
            <a:r>
              <a:rPr lang="en-US" dirty="0"/>
              <a:t> – </a:t>
            </a:r>
            <a:r>
              <a:rPr lang="en-US" b="1" dirty="0"/>
              <a:t>J</a:t>
            </a:r>
            <a:r>
              <a:rPr lang="en-US" dirty="0"/>
              <a:t>ava</a:t>
            </a:r>
            <a:r>
              <a:rPr lang="en-US" b="1" dirty="0"/>
              <a:t>S</a:t>
            </a:r>
            <a:r>
              <a:rPr lang="en-US" dirty="0"/>
              <a:t>cript </a:t>
            </a:r>
            <a:r>
              <a:rPr lang="en-US" b="1" dirty="0"/>
              <a:t>O</a:t>
            </a:r>
            <a:r>
              <a:rPr lang="en-US" dirty="0"/>
              <a:t>bject </a:t>
            </a:r>
            <a:r>
              <a:rPr lang="en-US" b="1" dirty="0"/>
              <a:t>N</a:t>
            </a:r>
            <a:r>
              <a:rPr lang="en-US" dirty="0"/>
              <a:t>otation</a:t>
            </a:r>
          </a:p>
          <a:p>
            <a:pPr lvl="1"/>
            <a:r>
              <a:rPr lang="en-US" dirty="0">
                <a:hlinkClick r:id="rId3"/>
              </a:rPr>
              <a:t>XML</a:t>
            </a:r>
            <a:r>
              <a:rPr lang="en-US" dirty="0"/>
              <a:t> – </a:t>
            </a:r>
            <a:r>
              <a:rPr lang="en-US" dirty="0" err="1"/>
              <a:t>e</a:t>
            </a:r>
            <a:r>
              <a:rPr lang="en-US" b="1" dirty="0" err="1"/>
              <a:t>X</a:t>
            </a:r>
            <a:r>
              <a:rPr lang="en-US" dirty="0" err="1"/>
              <a:t>tensible</a:t>
            </a:r>
            <a:r>
              <a:rPr lang="en-US" dirty="0"/>
              <a:t> </a:t>
            </a:r>
            <a:r>
              <a:rPr lang="en-US" b="1" dirty="0"/>
              <a:t>M</a:t>
            </a:r>
            <a:r>
              <a:rPr lang="en-US" dirty="0"/>
              <a:t>arkup </a:t>
            </a:r>
            <a:r>
              <a:rPr lang="en-US" b="1" dirty="0"/>
              <a:t>L</a:t>
            </a:r>
            <a:r>
              <a:rPr lang="en-US" dirty="0"/>
              <a:t>anguage</a:t>
            </a:r>
          </a:p>
          <a:p>
            <a:r>
              <a:rPr lang="en-US" dirty="0"/>
              <a:t>Each application has its own way of dealing with data:</a:t>
            </a:r>
          </a:p>
          <a:p>
            <a:pPr lvl="1"/>
            <a:r>
              <a:rPr lang="en-US" dirty="0"/>
              <a:t>R – Data Frames</a:t>
            </a:r>
          </a:p>
          <a:p>
            <a:pPr lvl="1"/>
            <a:r>
              <a:rPr lang="en-US" dirty="0"/>
              <a:t>Python – Pandas</a:t>
            </a:r>
          </a:p>
          <a:p>
            <a:pPr lvl="1"/>
            <a:r>
              <a:rPr lang="en-US" dirty="0"/>
              <a:t>C# - </a:t>
            </a:r>
            <a:r>
              <a:rPr lang="en-US" dirty="0" err="1"/>
              <a:t>DataTables</a:t>
            </a:r>
            <a:endParaRPr lang="en-US" dirty="0"/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Data standards allow for efficient communication </a:t>
            </a:r>
            <a:r>
              <a:rPr lang="en-US"/>
              <a:t>between applications, </a:t>
            </a:r>
            <a:r>
              <a:rPr lang="en-US" b="1" i="1"/>
              <a:t>regardless of implementation details</a:t>
            </a:r>
            <a:r>
              <a:rPr lang="en-US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0416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1 – Data Standards</a:t>
            </a:r>
          </a:p>
        </p:txBody>
      </p:sp>
      <p:sp>
        <p:nvSpPr>
          <p:cNvPr id="5" name="Oval 4"/>
          <p:cNvSpPr/>
          <p:nvPr/>
        </p:nvSpPr>
        <p:spPr>
          <a:xfrm>
            <a:off x="1389530" y="207853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11947" y="322153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006609" y="453934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846730" y="556580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281288" y="556580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211056" y="439014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316071" y="299293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709033" y="1776743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849944" y="150876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660" y="2302595"/>
            <a:ext cx="512177" cy="38854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3782" y="3220536"/>
            <a:ext cx="661674" cy="497579"/>
          </a:xfrm>
          <a:prstGeom prst="rect">
            <a:avLst/>
          </a:prstGeom>
        </p:spPr>
      </p:pic>
      <p:pic>
        <p:nvPicPr>
          <p:cNvPr id="1026" name="Picture 2" descr="http://kxro.files.wordpress.com/2013/08/wsdot.png?w=59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725" y="4672026"/>
            <a:ext cx="632520" cy="632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6828353" y="2057400"/>
            <a:ext cx="4187518" cy="4038600"/>
          </a:xfrm>
        </p:spPr>
        <p:txBody>
          <a:bodyPr>
            <a:normAutofit/>
          </a:bodyPr>
          <a:lstStyle/>
          <a:p>
            <a:r>
              <a:rPr lang="en-US" dirty="0"/>
              <a:t>Without data standards, any application wanting to deal with data would have to worry about how to input/output to </a:t>
            </a:r>
            <a:r>
              <a:rPr lang="en-US" b="1" i="1" dirty="0"/>
              <a:t>all</a:t>
            </a:r>
            <a:r>
              <a:rPr lang="en-US" dirty="0"/>
              <a:t> other applications.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2273" y="5776242"/>
            <a:ext cx="573332" cy="573332"/>
          </a:xfrm>
          <a:prstGeom prst="rect">
            <a:avLst/>
          </a:prstGeom>
        </p:spPr>
      </p:pic>
      <p:cxnSp>
        <p:nvCxnSpPr>
          <p:cNvPr id="6" name="Straight Arrow Connector 5"/>
          <p:cNvCxnSpPr>
            <a:stCxn id="8" idx="6"/>
            <a:endCxn id="12" idx="4"/>
          </p:cNvCxnSpPr>
          <p:nvPr/>
        </p:nvCxnSpPr>
        <p:spPr>
          <a:xfrm flipV="1">
            <a:off x="1921009" y="3907332"/>
            <a:ext cx="3852262" cy="1089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3"/>
            <a:endCxn id="8" idx="7"/>
          </p:cNvCxnSpPr>
          <p:nvPr/>
        </p:nvCxnSpPr>
        <p:spPr>
          <a:xfrm flipH="1">
            <a:off x="1787098" y="3773421"/>
            <a:ext cx="3662884" cy="899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1"/>
            <a:endCxn id="8" idx="6"/>
          </p:cNvCxnSpPr>
          <p:nvPr/>
        </p:nvCxnSpPr>
        <p:spPr>
          <a:xfrm flipH="1" flipV="1">
            <a:off x="1921009" y="4996545"/>
            <a:ext cx="2494190" cy="703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7"/>
            <a:endCxn id="10" idx="0"/>
          </p:cNvCxnSpPr>
          <p:nvPr/>
        </p:nvCxnSpPr>
        <p:spPr>
          <a:xfrm>
            <a:off x="1787098" y="4673256"/>
            <a:ext cx="2951390" cy="892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0"/>
            <a:endCxn id="12" idx="3"/>
          </p:cNvCxnSpPr>
          <p:nvPr/>
        </p:nvCxnSpPr>
        <p:spPr>
          <a:xfrm flipV="1">
            <a:off x="4738488" y="3773421"/>
            <a:ext cx="711494" cy="1792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0" idx="0"/>
            <a:endCxn id="12" idx="2"/>
          </p:cNvCxnSpPr>
          <p:nvPr/>
        </p:nvCxnSpPr>
        <p:spPr>
          <a:xfrm flipV="1">
            <a:off x="4738488" y="3450132"/>
            <a:ext cx="577583" cy="2115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5" idx="5"/>
            <a:endCxn id="8" idx="7"/>
          </p:cNvCxnSpPr>
          <p:nvPr/>
        </p:nvCxnSpPr>
        <p:spPr>
          <a:xfrm flipH="1">
            <a:off x="1787098" y="2859021"/>
            <a:ext cx="382921" cy="1814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Arrow Connector 1023"/>
          <p:cNvCxnSpPr>
            <a:stCxn id="8" idx="7"/>
            <a:endCxn id="5" idx="4"/>
          </p:cNvCxnSpPr>
          <p:nvPr/>
        </p:nvCxnSpPr>
        <p:spPr>
          <a:xfrm flipV="1">
            <a:off x="1787098" y="2992932"/>
            <a:ext cx="59632" cy="1680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Straight Arrow Connector 1026"/>
          <p:cNvCxnSpPr>
            <a:stCxn id="5" idx="5"/>
            <a:endCxn id="12" idx="1"/>
          </p:cNvCxnSpPr>
          <p:nvPr/>
        </p:nvCxnSpPr>
        <p:spPr>
          <a:xfrm>
            <a:off x="2170019" y="2859021"/>
            <a:ext cx="3279963" cy="267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Straight Arrow Connector 1028"/>
          <p:cNvCxnSpPr>
            <a:stCxn id="12" idx="2"/>
            <a:endCxn id="5" idx="5"/>
          </p:cNvCxnSpPr>
          <p:nvPr/>
        </p:nvCxnSpPr>
        <p:spPr>
          <a:xfrm flipH="1" flipV="1">
            <a:off x="2170019" y="2859021"/>
            <a:ext cx="3146052" cy="591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Straight Arrow Connector 1030"/>
          <p:cNvCxnSpPr>
            <a:stCxn id="10" idx="1"/>
            <a:endCxn id="5" idx="4"/>
          </p:cNvCxnSpPr>
          <p:nvPr/>
        </p:nvCxnSpPr>
        <p:spPr>
          <a:xfrm flipH="1" flipV="1">
            <a:off x="1846730" y="2992932"/>
            <a:ext cx="2568469" cy="2706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Straight Arrow Connector 1032"/>
          <p:cNvCxnSpPr>
            <a:stCxn id="5" idx="5"/>
            <a:endCxn id="10" idx="0"/>
          </p:cNvCxnSpPr>
          <p:nvPr/>
        </p:nvCxnSpPr>
        <p:spPr>
          <a:xfrm>
            <a:off x="2170019" y="2859021"/>
            <a:ext cx="2568469" cy="2706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71845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1 – Data Standards</a:t>
            </a:r>
          </a:p>
        </p:txBody>
      </p:sp>
      <p:sp>
        <p:nvSpPr>
          <p:cNvPr id="5" name="Oval 4"/>
          <p:cNvSpPr/>
          <p:nvPr/>
        </p:nvSpPr>
        <p:spPr>
          <a:xfrm>
            <a:off x="1389530" y="207853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11947" y="322153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006609" y="453934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846730" y="556580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281288" y="556580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211056" y="439014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316071" y="299293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709033" y="1776743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849944" y="150876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660" y="2302595"/>
            <a:ext cx="512177" cy="38854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3782" y="3220536"/>
            <a:ext cx="661674" cy="497579"/>
          </a:xfrm>
          <a:prstGeom prst="rect">
            <a:avLst/>
          </a:prstGeom>
        </p:spPr>
      </p:pic>
      <p:pic>
        <p:nvPicPr>
          <p:cNvPr id="1026" name="Picture 2" descr="http://kxro.files.wordpress.com/2013/08/wsdot.png?w=59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725" y="4672026"/>
            <a:ext cx="632520" cy="632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6828353" y="2057400"/>
            <a:ext cx="4187518" cy="4038600"/>
          </a:xfrm>
        </p:spPr>
        <p:txBody>
          <a:bodyPr>
            <a:normAutofit/>
          </a:bodyPr>
          <a:lstStyle/>
          <a:p>
            <a:r>
              <a:rPr lang="en-US" dirty="0"/>
              <a:t>With data standards, application developers only need to worry about input/output to one of the standard formats. </a:t>
            </a:r>
          </a:p>
          <a:p>
            <a:r>
              <a:rPr lang="en-US" dirty="0"/>
              <a:t>Standards become efficient intermediaries between applications.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2273" y="5776242"/>
            <a:ext cx="573332" cy="573332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2194432" y="2642540"/>
            <a:ext cx="2743200" cy="2743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31249" y="3038780"/>
            <a:ext cx="989152" cy="98915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40295" y="3604799"/>
            <a:ext cx="1285026" cy="1285026"/>
          </a:xfrm>
          <a:prstGeom prst="rect">
            <a:avLst/>
          </a:prstGeom>
        </p:spPr>
      </p:pic>
      <p:cxnSp>
        <p:nvCxnSpPr>
          <p:cNvPr id="23" name="Straight Arrow Connector 22"/>
          <p:cNvCxnSpPr>
            <a:stCxn id="8" idx="7"/>
            <a:endCxn id="4" idx="2"/>
          </p:cNvCxnSpPr>
          <p:nvPr/>
        </p:nvCxnSpPr>
        <p:spPr>
          <a:xfrm flipV="1">
            <a:off x="1787098" y="4014140"/>
            <a:ext cx="407334" cy="659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4" idx="3"/>
            <a:endCxn id="8" idx="6"/>
          </p:cNvCxnSpPr>
          <p:nvPr/>
        </p:nvCxnSpPr>
        <p:spPr>
          <a:xfrm flipH="1">
            <a:off x="1921009" y="4984008"/>
            <a:ext cx="675155" cy="12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0" idx="1"/>
            <a:endCxn id="4" idx="4"/>
          </p:cNvCxnSpPr>
          <p:nvPr/>
        </p:nvCxnSpPr>
        <p:spPr>
          <a:xfrm flipH="1" flipV="1">
            <a:off x="3566032" y="5385740"/>
            <a:ext cx="849167" cy="313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8" name="Straight Arrow Connector 1027"/>
          <p:cNvCxnSpPr>
            <a:stCxn id="4" idx="5"/>
            <a:endCxn id="10" idx="0"/>
          </p:cNvCxnSpPr>
          <p:nvPr/>
        </p:nvCxnSpPr>
        <p:spPr>
          <a:xfrm>
            <a:off x="4535900" y="4984008"/>
            <a:ext cx="202588" cy="581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Straight Arrow Connector 1031"/>
          <p:cNvCxnSpPr>
            <a:stCxn id="12" idx="2"/>
            <a:endCxn id="4" idx="6"/>
          </p:cNvCxnSpPr>
          <p:nvPr/>
        </p:nvCxnSpPr>
        <p:spPr>
          <a:xfrm flipH="1">
            <a:off x="4937632" y="3450132"/>
            <a:ext cx="378439" cy="564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Straight Arrow Connector 1036"/>
          <p:cNvCxnSpPr>
            <a:stCxn id="4" idx="7"/>
            <a:endCxn id="12" idx="1"/>
          </p:cNvCxnSpPr>
          <p:nvPr/>
        </p:nvCxnSpPr>
        <p:spPr>
          <a:xfrm>
            <a:off x="4535900" y="3044272"/>
            <a:ext cx="914082" cy="82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Straight Arrow Connector 1038"/>
          <p:cNvCxnSpPr>
            <a:stCxn id="5" idx="5"/>
          </p:cNvCxnSpPr>
          <p:nvPr/>
        </p:nvCxnSpPr>
        <p:spPr>
          <a:xfrm>
            <a:off x="2170019" y="2859021"/>
            <a:ext cx="133911" cy="610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1" name="Straight Arrow Connector 1040"/>
          <p:cNvCxnSpPr>
            <a:endCxn id="5" idx="6"/>
          </p:cNvCxnSpPr>
          <p:nvPr/>
        </p:nvCxnSpPr>
        <p:spPr>
          <a:xfrm flipH="1" flipV="1">
            <a:off x="2303930" y="2535732"/>
            <a:ext cx="300822" cy="503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65648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Obligatory Comic Relief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We should be fortunate there’s not much else besides JSON and XML.</a:t>
            </a:r>
          </a:p>
          <a:p>
            <a:r>
              <a:rPr lang="en-US">
                <a:hlinkClick r:id="rId2"/>
              </a:rPr>
              <a:t>http://xkcd.com/927/</a:t>
            </a:r>
            <a:endParaRPr lang="en-US"/>
          </a:p>
          <a:p>
            <a:pPr marL="45720" indent="0">
              <a:buNone/>
            </a:pP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2292" y="3087764"/>
            <a:ext cx="5714286" cy="323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1666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Square Peg and the Round Hole</a:t>
            </a:r>
          </a:p>
        </p:txBody>
      </p:sp>
      <p:sp>
        <p:nvSpPr>
          <p:cNvPr id="4" name="Cube 3"/>
          <p:cNvSpPr/>
          <p:nvPr/>
        </p:nvSpPr>
        <p:spPr>
          <a:xfrm>
            <a:off x="1983440" y="3086100"/>
            <a:ext cx="3536577" cy="190275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Their data format</a:t>
            </a:r>
          </a:p>
        </p:txBody>
      </p:sp>
      <p:sp>
        <p:nvSpPr>
          <p:cNvPr id="5" name="Flowchart: Direct Access Storage 4"/>
          <p:cNvSpPr/>
          <p:nvPr/>
        </p:nvSpPr>
        <p:spPr>
          <a:xfrm rot="10800000">
            <a:off x="7510181" y="3086100"/>
            <a:ext cx="1512794" cy="1882590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Your desired</a:t>
            </a:r>
          </a:p>
          <a:p>
            <a:pPr algn="ctr"/>
            <a:r>
              <a:rPr lang="en-US" dirty="0"/>
              <a:t>data format</a:t>
            </a:r>
          </a:p>
        </p:txBody>
      </p:sp>
    </p:spTree>
    <p:extLst>
      <p:ext uri="{BB962C8B-B14F-4D97-AF65-F5344CB8AC3E}">
        <p14:creationId xmlns:p14="http://schemas.microsoft.com/office/powerpoint/2010/main" val="14463857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Square Peg and the Round Hole</a:t>
            </a:r>
          </a:p>
        </p:txBody>
      </p:sp>
      <p:sp>
        <p:nvSpPr>
          <p:cNvPr id="4" name="Cube 3"/>
          <p:cNvSpPr/>
          <p:nvPr/>
        </p:nvSpPr>
        <p:spPr>
          <a:xfrm>
            <a:off x="1983440" y="3086100"/>
            <a:ext cx="3536577" cy="190275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Their data format</a:t>
            </a:r>
          </a:p>
        </p:txBody>
      </p:sp>
      <p:sp>
        <p:nvSpPr>
          <p:cNvPr id="5" name="Flowchart: Direct Access Storage 4"/>
          <p:cNvSpPr/>
          <p:nvPr/>
        </p:nvSpPr>
        <p:spPr>
          <a:xfrm rot="10800000">
            <a:off x="7510181" y="3086100"/>
            <a:ext cx="1512794" cy="1882590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Your desired</a:t>
            </a:r>
          </a:p>
          <a:p>
            <a:pPr algn="ctr"/>
            <a:r>
              <a:rPr lang="en-US" dirty="0"/>
              <a:t>data format</a:t>
            </a:r>
          </a:p>
        </p:txBody>
      </p:sp>
      <p:sp>
        <p:nvSpPr>
          <p:cNvPr id="7" name="Oval 6"/>
          <p:cNvSpPr/>
          <p:nvPr/>
        </p:nvSpPr>
        <p:spPr>
          <a:xfrm>
            <a:off x="6998942" y="3222998"/>
            <a:ext cx="391885" cy="16087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ube 9"/>
          <p:cNvSpPr/>
          <p:nvPr/>
        </p:nvSpPr>
        <p:spPr>
          <a:xfrm>
            <a:off x="5324067" y="3341258"/>
            <a:ext cx="935412" cy="149053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/>
          <p:cNvCxnSpPr>
            <a:endCxn id="7" idx="0"/>
          </p:cNvCxnSpPr>
          <p:nvPr/>
        </p:nvCxnSpPr>
        <p:spPr>
          <a:xfrm flipV="1">
            <a:off x="6259479" y="3222998"/>
            <a:ext cx="935406" cy="118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endCxn id="7" idx="4"/>
          </p:cNvCxnSpPr>
          <p:nvPr/>
        </p:nvCxnSpPr>
        <p:spPr>
          <a:xfrm>
            <a:off x="6047396" y="4831792"/>
            <a:ext cx="11474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7" idx="1"/>
          </p:cNvCxnSpPr>
          <p:nvPr/>
        </p:nvCxnSpPr>
        <p:spPr>
          <a:xfrm flipV="1">
            <a:off x="6029540" y="3458600"/>
            <a:ext cx="1026792" cy="1164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endCxn id="7" idx="3"/>
          </p:cNvCxnSpPr>
          <p:nvPr/>
        </p:nvCxnSpPr>
        <p:spPr>
          <a:xfrm flipV="1">
            <a:off x="6259479" y="4596190"/>
            <a:ext cx="796853" cy="289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179" y="2582103"/>
            <a:ext cx="496300" cy="4963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0298" y="2552005"/>
            <a:ext cx="595061" cy="595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345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 – WSDOT -&gt;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use R, (hopefully) you like having your data in a data frame format.</a:t>
            </a:r>
          </a:p>
          <a:p>
            <a:r>
              <a:rPr lang="en-US" dirty="0"/>
              <a:t>However, WSDOT gives you data in </a:t>
            </a:r>
            <a:r>
              <a:rPr lang="en-US"/>
              <a:t>JSON.</a:t>
            </a:r>
          </a:p>
          <a:p>
            <a:pPr marL="45720" indent="0">
              <a:buNone/>
            </a:pPr>
            <a:endParaRPr lang="en-US"/>
          </a:p>
          <a:p>
            <a:pPr marL="502920" indent="-457200">
              <a:buFont typeface="+mj-lt"/>
              <a:buAutoNum type="arabicPeriod"/>
            </a:pPr>
            <a:r>
              <a:rPr lang="en-US"/>
              <a:t>Get the data in JSON.</a:t>
            </a:r>
          </a:p>
          <a:p>
            <a:pPr marL="502920" indent="-457200">
              <a:buFont typeface="+mj-lt"/>
              <a:buAutoNum type="arabicPeriod"/>
            </a:pPr>
            <a:r>
              <a:rPr lang="en-US"/>
              <a:t>Convert the data to a data frame.</a:t>
            </a:r>
          </a:p>
          <a:p>
            <a:pPr marL="502920" indent="-457200">
              <a:buFont typeface="+mj-lt"/>
              <a:buAutoNum type="arabicPeriod"/>
            </a:pPr>
            <a:r>
              <a:rPr lang="en-US"/>
              <a:t>Think: once we’re in a data frame, are we immediately ready to go?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317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Welcome!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 the first 5 minutes, get prepared:</a:t>
            </a:r>
          </a:p>
          <a:p>
            <a:r>
              <a:rPr lang="en-US"/>
              <a:t>Go to </a:t>
            </a:r>
            <a:r>
              <a:rPr lang="en-US">
                <a:hlinkClick r:id="rId2"/>
              </a:rPr>
              <a:t>http://www.myraff.com</a:t>
            </a:r>
            <a:r>
              <a:rPr lang="en-US"/>
              <a:t> and check out the blog post, which has links to the gitlab repository with this deck and the sample/starter code we’ll be going through.</a:t>
            </a:r>
          </a:p>
          <a:p>
            <a:r>
              <a:rPr lang="en-US"/>
              <a:t>I’ll be working in R, but you can work in whatever language is good for you.</a:t>
            </a:r>
          </a:p>
        </p:txBody>
      </p:sp>
    </p:spTree>
    <p:extLst>
      <p:ext uri="{BB962C8B-B14F-4D97-AF65-F5344CB8AC3E}">
        <p14:creationId xmlns:p14="http://schemas.microsoft.com/office/powerpoint/2010/main" val="14087175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1 – WSDOT -&gt;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Leverage already-existing libraries</a:t>
            </a:r>
          </a:p>
          <a:p>
            <a:pPr lvl="1"/>
            <a:r>
              <a:rPr lang="en-US">
                <a:hlinkClick r:id="rId2"/>
              </a:rPr>
              <a:t>r</a:t>
            </a:r>
            <a:r>
              <a:rPr lang="en-US">
                <a:hlinkClick r:id="rId2"/>
              </a:rPr>
              <a:t>curl</a:t>
            </a:r>
            <a:endParaRPr lang="en-US"/>
          </a:p>
          <a:p>
            <a:pPr lvl="1"/>
            <a:r>
              <a:rPr lang="en-US">
                <a:hlinkClick r:id="rId3"/>
              </a:rPr>
              <a:t>jsonlite</a:t>
            </a:r>
            <a:r>
              <a:rPr lang="en-US"/>
              <a:t>.</a:t>
            </a:r>
          </a:p>
          <a:p>
            <a:pPr lvl="1"/>
            <a:endParaRPr lang="en-US"/>
          </a:p>
          <a:p>
            <a:r>
              <a:rPr lang="en-US"/>
              <a:t>See wsdot-data-exercise-1.R in the gitlab repository</a:t>
            </a:r>
          </a:p>
        </p:txBody>
      </p:sp>
    </p:spTree>
    <p:extLst>
      <p:ext uri="{BB962C8B-B14F-4D97-AF65-F5344CB8AC3E}">
        <p14:creationId xmlns:p14="http://schemas.microsoft.com/office/powerpoint/2010/main" val="31448261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1 – WSDOT -&gt; R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2810" y="3097508"/>
            <a:ext cx="6953250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8049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– how to </a:t>
            </a:r>
            <a:r>
              <a:rPr lang="en-US" i="1" dirty="0"/>
              <a:t>analyze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APIs are </a:t>
            </a:r>
            <a:r>
              <a:rPr lang="en-US" b="1" i="1" dirty="0"/>
              <a:t>application-driven</a:t>
            </a:r>
            <a:r>
              <a:rPr lang="en-US" dirty="0"/>
              <a:t>: data provided when requested.</a:t>
            </a:r>
          </a:p>
          <a:p>
            <a:r>
              <a:rPr lang="en-US" dirty="0"/>
              <a:t>However, </a:t>
            </a:r>
            <a:r>
              <a:rPr lang="en-US" b="1" i="1" dirty="0"/>
              <a:t>analysis-driven</a:t>
            </a:r>
            <a:r>
              <a:rPr lang="en-US" dirty="0"/>
              <a:t> scenarios require more complete data:</a:t>
            </a:r>
          </a:p>
          <a:p>
            <a:pPr lvl="1"/>
            <a:r>
              <a:rPr lang="en-US" dirty="0"/>
              <a:t>Ideally, information every time something changed.</a:t>
            </a:r>
          </a:p>
          <a:p>
            <a:r>
              <a:rPr lang="en-US" dirty="0"/>
              <a:t>Analysis-driven scenarios improve the application:</a:t>
            </a:r>
          </a:p>
          <a:p>
            <a:pPr lvl="1"/>
            <a:r>
              <a:rPr lang="en-US" dirty="0"/>
              <a:t>Knowledge of additional information of value, e.g. this pass was closed 6 out of the last 30 years on this day.</a:t>
            </a:r>
          </a:p>
          <a:p>
            <a:pPr lvl="1"/>
            <a:r>
              <a:rPr lang="en-US" dirty="0"/>
              <a:t>Ability to model the scenario for predictive purposes</a:t>
            </a:r>
          </a:p>
        </p:txBody>
      </p:sp>
    </p:spTree>
    <p:extLst>
      <p:ext uri="{BB962C8B-B14F-4D97-AF65-F5344CB8AC3E}">
        <p14:creationId xmlns:p14="http://schemas.microsoft.com/office/powerpoint/2010/main" val="39081306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Resolve?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Ideally: call up WSDOT, ask for the data, and get </a:t>
            </a:r>
            <a:r>
              <a:rPr lang="en-US"/>
              <a:t>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6177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Resolve?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Ideally: call up WSDOT, ask for the data, and get it.</a:t>
            </a:r>
          </a:p>
          <a:p>
            <a:r>
              <a:rPr lang="en-US" dirty="0"/>
              <a:t>Realistically: you can’t assume you have any access to the data providers. </a:t>
            </a:r>
          </a:p>
          <a:p>
            <a:pPr lvl="1"/>
            <a:r>
              <a:rPr lang="en-US" dirty="0"/>
              <a:t>You get what you get.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1249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Thoughts?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How do we get data?</a:t>
            </a:r>
          </a:p>
        </p:txBody>
      </p:sp>
    </p:spTree>
    <p:extLst>
      <p:ext uri="{BB962C8B-B14F-4D97-AF65-F5344CB8AC3E}">
        <p14:creationId xmlns:p14="http://schemas.microsoft.com/office/powerpoint/2010/main" val="33362925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Square Peg and the Round Hole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ube 3"/>
          <p:cNvSpPr/>
          <p:nvPr/>
        </p:nvSpPr>
        <p:spPr>
          <a:xfrm>
            <a:off x="1983440" y="3086100"/>
            <a:ext cx="3536577" cy="190275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API-Based Data Services</a:t>
            </a:r>
          </a:p>
        </p:txBody>
      </p:sp>
      <p:sp>
        <p:nvSpPr>
          <p:cNvPr id="5" name="Flowchart: Direct Access Storage 4"/>
          <p:cNvSpPr/>
          <p:nvPr/>
        </p:nvSpPr>
        <p:spPr>
          <a:xfrm rot="10800000">
            <a:off x="7510181" y="3086100"/>
            <a:ext cx="1512794" cy="1882590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Data</a:t>
            </a:r>
          </a:p>
          <a:p>
            <a:pPr algn="ctr"/>
            <a:r>
              <a:rPr lang="en-US" dirty="0"/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31482478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Square Peg and the Round Hole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ube 3"/>
          <p:cNvSpPr/>
          <p:nvPr/>
        </p:nvSpPr>
        <p:spPr>
          <a:xfrm>
            <a:off x="1983440" y="3086100"/>
            <a:ext cx="3536577" cy="190275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API-Based Data Services</a:t>
            </a:r>
          </a:p>
        </p:txBody>
      </p:sp>
      <p:sp>
        <p:nvSpPr>
          <p:cNvPr id="5" name="Flowchart: Direct Access Storage 4"/>
          <p:cNvSpPr/>
          <p:nvPr/>
        </p:nvSpPr>
        <p:spPr>
          <a:xfrm rot="10800000">
            <a:off x="7510181" y="3086100"/>
            <a:ext cx="1512794" cy="1882590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Data</a:t>
            </a:r>
          </a:p>
          <a:p>
            <a:pPr algn="ctr"/>
            <a:r>
              <a:rPr lang="en-US" dirty="0"/>
              <a:t>Analysis</a:t>
            </a:r>
          </a:p>
        </p:txBody>
      </p:sp>
      <p:sp>
        <p:nvSpPr>
          <p:cNvPr id="6" name="Oval 5"/>
          <p:cNvSpPr/>
          <p:nvPr/>
        </p:nvSpPr>
        <p:spPr>
          <a:xfrm>
            <a:off x="6998942" y="3222998"/>
            <a:ext cx="391885" cy="16087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be 6"/>
          <p:cNvSpPr/>
          <p:nvPr/>
        </p:nvSpPr>
        <p:spPr>
          <a:xfrm>
            <a:off x="5324067" y="3341258"/>
            <a:ext cx="935412" cy="149053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/>
          <p:cNvCxnSpPr>
            <a:endCxn id="6" idx="0"/>
          </p:cNvCxnSpPr>
          <p:nvPr/>
        </p:nvCxnSpPr>
        <p:spPr>
          <a:xfrm flipV="1">
            <a:off x="6259479" y="3222998"/>
            <a:ext cx="935406" cy="118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endCxn id="6" idx="4"/>
          </p:cNvCxnSpPr>
          <p:nvPr/>
        </p:nvCxnSpPr>
        <p:spPr>
          <a:xfrm>
            <a:off x="6047396" y="4831792"/>
            <a:ext cx="11474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endCxn id="6" idx="1"/>
          </p:cNvCxnSpPr>
          <p:nvPr/>
        </p:nvCxnSpPr>
        <p:spPr>
          <a:xfrm flipV="1">
            <a:off x="6029540" y="3458600"/>
            <a:ext cx="1026792" cy="1164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6" idx="3"/>
          </p:cNvCxnSpPr>
          <p:nvPr/>
        </p:nvCxnSpPr>
        <p:spPr>
          <a:xfrm flipV="1">
            <a:off x="6259479" y="4596190"/>
            <a:ext cx="796853" cy="289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746019" y="2728130"/>
            <a:ext cx="1252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API </a:t>
            </a:r>
            <a:r>
              <a:rPr lang="en-US">
                <a:hlinkClick r:id="rId2"/>
              </a:rPr>
              <a:t>polling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1560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2 – Polling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1876647"/>
          </a:xfrm>
        </p:spPr>
        <p:txBody>
          <a:bodyPr/>
          <a:lstStyle/>
          <a:p>
            <a:r>
              <a:rPr lang="en-US" dirty="0"/>
              <a:t>Put simply, polling is the repeated access of a bit of data, which presumably changes periodically.</a:t>
            </a:r>
          </a:p>
          <a:p>
            <a:r>
              <a:rPr lang="en-US" dirty="0"/>
              <a:t>Set a time interval, </a:t>
            </a:r>
            <a:r>
              <a:rPr lang="en-US"/>
              <a:t>and repeat </a:t>
            </a:r>
            <a:r>
              <a:rPr lang="en-US" dirty="0"/>
              <a:t>the process.</a:t>
            </a:r>
          </a:p>
          <a:p>
            <a:r>
              <a:rPr lang="en-US"/>
              <a:t>Pseudocode:</a:t>
            </a:r>
          </a:p>
          <a:p>
            <a:pPr marL="45720" indent="0">
              <a:buNone/>
            </a:pP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466214" y="4025487"/>
            <a:ext cx="580158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dataset &lt;- {}</a:t>
            </a:r>
          </a:p>
          <a:p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while(true)</a:t>
            </a:r>
          </a:p>
          <a:p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	result &lt;- call API</a:t>
            </a:r>
          </a:p>
          <a:p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	append result to dataset</a:t>
            </a:r>
          </a:p>
          <a:p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	sleep X minutes</a:t>
            </a:r>
          </a:p>
        </p:txBody>
      </p:sp>
    </p:spTree>
    <p:extLst>
      <p:ext uri="{BB962C8B-B14F-4D97-AF65-F5344CB8AC3E}">
        <p14:creationId xmlns:p14="http://schemas.microsoft.com/office/powerpoint/2010/main" val="38984827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Lesson 2 – Polling</a:t>
            </a:r>
            <a:br>
              <a:rPr lang="en-US"/>
            </a:br>
            <a:r>
              <a:rPr lang="en-US" sz="1800"/>
              <a:t>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and foremost, you have to realize now that you are </a:t>
            </a:r>
            <a:r>
              <a:rPr lang="en-US" b="1" dirty="0"/>
              <a:t>writing code </a:t>
            </a:r>
            <a:r>
              <a:rPr lang="en-US" dirty="0"/>
              <a:t>more than doing </a:t>
            </a:r>
            <a:r>
              <a:rPr lang="en-US" b="1" dirty="0"/>
              <a:t>data analysis</a:t>
            </a:r>
            <a:r>
              <a:rPr lang="en-US" dirty="0"/>
              <a:t>.</a:t>
            </a:r>
          </a:p>
          <a:p>
            <a:r>
              <a:rPr lang="en-US" dirty="0"/>
              <a:t>If you’re collecting data continuously, how do you ensure that there’s no missing data? What do you do if there’s a </a:t>
            </a:r>
            <a:r>
              <a:rPr lang="en-US"/>
              <a:t>problem?</a:t>
            </a:r>
          </a:p>
          <a:p>
            <a:r>
              <a:rPr lang="en-US" b="1"/>
              <a:t>Discuss</a:t>
            </a:r>
            <a:r>
              <a:rPr lang="en-US"/>
              <a:t>: what potential problems could there be?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990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About Me</a:t>
            </a:r>
            <a:endParaRPr lang="en-US"/>
          </a:p>
        </p:txBody>
      </p:sp>
      <p:graphicFrame>
        <p:nvGraphicFramePr>
          <p:cNvPr id="9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0853995"/>
              </p:ext>
            </p:extLst>
          </p:nvPr>
        </p:nvGraphicFramePr>
        <p:xfrm>
          <a:off x="838200" y="1825625"/>
          <a:ext cx="10515600" cy="438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8766">
                  <a:extLst>
                    <a:ext uri="{9D8B030D-6E8A-4147-A177-3AD203B41FA5}">
                      <a16:colId xmlns:a16="http://schemas.microsoft.com/office/drawing/2014/main" val="3656039042"/>
                    </a:ext>
                  </a:extLst>
                </a:gridCol>
                <a:gridCol w="9356834">
                  <a:extLst>
                    <a:ext uri="{9D8B030D-6E8A-4147-A177-3AD203B41FA5}">
                      <a16:colId xmlns:a16="http://schemas.microsoft.com/office/drawing/2014/main" val="35891883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6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2004 – BS</a:t>
                      </a:r>
                      <a:r>
                        <a:rPr lang="en-US" sz="2400" baseline="0" dirty="0"/>
                        <a:t> Mathematics, BS Computer Science</a:t>
                      </a:r>
                      <a:endParaRPr 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3556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6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2009 – PhD Mathematics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76386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6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2010 – Applied Researcher, Supply Chain Research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05162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6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2012 – Principal Data</a:t>
                      </a:r>
                      <a:r>
                        <a:rPr lang="en-US" sz="2400" baseline="0" dirty="0"/>
                        <a:t> Scientist, Analysis and Experimentation</a:t>
                      </a:r>
                      <a:endParaRPr 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36027610"/>
                  </a:ext>
                </a:extLst>
              </a:tr>
            </a:tbl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158" y="5298199"/>
            <a:ext cx="743512" cy="72422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114" y="4156513"/>
            <a:ext cx="1013599" cy="80437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7040" y="3048164"/>
            <a:ext cx="914673" cy="77103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393" y="1890636"/>
            <a:ext cx="853966" cy="85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8232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 2 - Polling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Building on your code from exercise 1, set up some code that will poll every minute for a day. 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6039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 2 - Polling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Building on your code from exercise 1, set up some code that will poll every minute for a day. </a:t>
            </a:r>
          </a:p>
          <a:p>
            <a:r>
              <a:rPr lang="en-US"/>
              <a:t>See you tomorrow! (Kidding)</a:t>
            </a:r>
          </a:p>
        </p:txBody>
      </p:sp>
    </p:spTree>
    <p:extLst>
      <p:ext uri="{BB962C8B-B14F-4D97-AF65-F5344CB8AC3E}">
        <p14:creationId xmlns:p14="http://schemas.microsoft.com/office/powerpoint/2010/main" val="7072563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 2 - Polling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Building on your code from exercise 1, set up some code that will poll every minute for a day. </a:t>
            </a:r>
          </a:p>
          <a:p>
            <a:r>
              <a:rPr lang="en-US"/>
              <a:t>Or, you can get the data from the gitlab repository. </a:t>
            </a:r>
          </a:p>
          <a:p>
            <a:pPr lvl="1"/>
            <a:r>
              <a:rPr lang="en-US"/>
              <a:t>Load the file </a:t>
            </a:r>
            <a:r>
              <a:rPr lang="en-US" b="1"/>
              <a:t>wsdot-data.Rdata</a:t>
            </a:r>
            <a:r>
              <a:rPr lang="en-US"/>
              <a:t> into your R session</a:t>
            </a:r>
            <a:endParaRPr lang="en-US" b="1"/>
          </a:p>
          <a:p>
            <a:r>
              <a:rPr lang="en-US"/>
              <a:t>Anything interesting about the data?</a:t>
            </a:r>
          </a:p>
        </p:txBody>
      </p:sp>
    </p:spTree>
    <p:extLst>
      <p:ext uri="{BB962C8B-B14F-4D97-AF65-F5344CB8AC3E}">
        <p14:creationId xmlns:p14="http://schemas.microsoft.com/office/powerpoint/2010/main" val="9667993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Great – you have data. Now what?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ExP, our primary analysis product is the so-called A/B experiment scorecard, which takes in data and outputs </a:t>
            </a:r>
            <a:r>
              <a:rPr lang="en-US"/>
              <a:t>a great </a:t>
            </a:r>
            <a:r>
              <a:rPr lang="en-US" dirty="0"/>
              <a:t>summary of the results of your experiment.</a:t>
            </a:r>
          </a:p>
        </p:txBody>
      </p:sp>
      <p:sp>
        <p:nvSpPr>
          <p:cNvPr id="5" name="Cloud 4"/>
          <p:cNvSpPr/>
          <p:nvPr/>
        </p:nvSpPr>
        <p:spPr>
          <a:xfrm>
            <a:off x="1375037" y="3554472"/>
            <a:ext cx="2509444" cy="204193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4365744" y="4035735"/>
            <a:ext cx="2770701" cy="7631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0257" y="3554472"/>
            <a:ext cx="4187598" cy="2071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1261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Great – you have data. Now what?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is required to be in a specific format with specific column names. Otherwise, you </a:t>
            </a:r>
            <a:r>
              <a:rPr lang="en-US"/>
              <a:t>get nothing.</a:t>
            </a:r>
            <a:endParaRPr lang="en-US" dirty="0"/>
          </a:p>
        </p:txBody>
      </p:sp>
      <p:sp>
        <p:nvSpPr>
          <p:cNvPr id="5" name="Cloud 4"/>
          <p:cNvSpPr/>
          <p:nvPr/>
        </p:nvSpPr>
        <p:spPr>
          <a:xfrm>
            <a:off x="1375037" y="3554472"/>
            <a:ext cx="2509444" cy="204193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4365744" y="4035735"/>
            <a:ext cx="2770701" cy="7631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506346" y="4986438"/>
            <a:ext cx="431124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Required columns: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USER_ID (represents the user)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TREATMENT (represents the treatment)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REQUEST_TIME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. . . and others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0257" y="3554472"/>
            <a:ext cx="4187598" cy="2071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6085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Great – you have data. Now what?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worked great for Bing, where we first started doing massive experimentation.</a:t>
            </a:r>
          </a:p>
          <a:p>
            <a:r>
              <a:rPr lang="en-US" dirty="0"/>
              <a:t>Bing’s data is stored in effectively a single huge table – 200TB/day!</a:t>
            </a:r>
          </a:p>
          <a:p>
            <a:r>
              <a:rPr lang="en-US" dirty="0"/>
              <a:t>For other partners we work with, there was no such Big Fat Table that held all of the data. </a:t>
            </a:r>
          </a:p>
        </p:txBody>
      </p:sp>
    </p:spTree>
    <p:extLst>
      <p:ext uri="{BB962C8B-B14F-4D97-AF65-F5344CB8AC3E}">
        <p14:creationId xmlns:p14="http://schemas.microsoft.com/office/powerpoint/2010/main" val="813407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Great – you have data. Now what?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93295"/>
          </a:xfrm>
        </p:spPr>
        <p:txBody>
          <a:bodyPr/>
          <a:lstStyle/>
          <a:p>
            <a:r>
              <a:rPr lang="en-US" dirty="0"/>
              <a:t>For example, Office may have data structured in this way:</a:t>
            </a:r>
          </a:p>
        </p:txBody>
      </p:sp>
      <p:sp>
        <p:nvSpPr>
          <p:cNvPr id="4" name="Cloud 3"/>
          <p:cNvSpPr/>
          <p:nvPr/>
        </p:nvSpPr>
        <p:spPr>
          <a:xfrm>
            <a:off x="1244409" y="2550695"/>
            <a:ext cx="2021305" cy="859398"/>
          </a:xfrm>
          <a:prstGeom prst="clou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loud 4"/>
          <p:cNvSpPr/>
          <p:nvPr/>
        </p:nvSpPr>
        <p:spPr>
          <a:xfrm>
            <a:off x="1230658" y="4106778"/>
            <a:ext cx="2035056" cy="646268"/>
          </a:xfrm>
          <a:prstGeom prst="clou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loud 5"/>
          <p:cNvSpPr/>
          <p:nvPr/>
        </p:nvSpPr>
        <p:spPr>
          <a:xfrm>
            <a:off x="1143000" y="5449731"/>
            <a:ext cx="2090058" cy="80439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265714" y="2774738"/>
            <a:ext cx="7834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Action-level data: each row in this table represents an action that was performed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65714" y="4218871"/>
            <a:ext cx="4698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Error data: data related to errors that occurred.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43686" y="5663004"/>
            <a:ext cx="5716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Performance data: data related to load times/latencies/etc</a:t>
            </a:r>
          </a:p>
        </p:txBody>
      </p:sp>
    </p:spTree>
    <p:extLst>
      <p:ext uri="{BB962C8B-B14F-4D97-AF65-F5344CB8AC3E}">
        <p14:creationId xmlns:p14="http://schemas.microsoft.com/office/powerpoint/2010/main" val="34214740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Square Peg and the Round Hole</a:t>
            </a:r>
          </a:p>
        </p:txBody>
      </p:sp>
      <p:sp>
        <p:nvSpPr>
          <p:cNvPr id="4" name="Cube 3"/>
          <p:cNvSpPr/>
          <p:nvPr/>
        </p:nvSpPr>
        <p:spPr>
          <a:xfrm>
            <a:off x="1983440" y="3086100"/>
            <a:ext cx="3536577" cy="190275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data as you have it</a:t>
            </a:r>
          </a:p>
        </p:txBody>
      </p:sp>
      <p:sp>
        <p:nvSpPr>
          <p:cNvPr id="5" name="Flowchart: Direct Access Storage 4"/>
          <p:cNvSpPr/>
          <p:nvPr/>
        </p:nvSpPr>
        <p:spPr>
          <a:xfrm rot="10800000">
            <a:off x="7510181" y="3086100"/>
            <a:ext cx="1512794" cy="1882590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The data as you</a:t>
            </a:r>
          </a:p>
          <a:p>
            <a:pPr algn="ctr"/>
            <a:r>
              <a:rPr lang="en-US" dirty="0"/>
              <a:t>want it</a:t>
            </a:r>
          </a:p>
        </p:txBody>
      </p:sp>
    </p:spTree>
    <p:extLst>
      <p:ext uri="{BB962C8B-B14F-4D97-AF65-F5344CB8AC3E}">
        <p14:creationId xmlns:p14="http://schemas.microsoft.com/office/powerpoint/2010/main" val="28991543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Square Peg and the Round Hole</a:t>
            </a:r>
          </a:p>
        </p:txBody>
      </p:sp>
      <p:sp>
        <p:nvSpPr>
          <p:cNvPr id="4" name="Cube 3"/>
          <p:cNvSpPr/>
          <p:nvPr/>
        </p:nvSpPr>
        <p:spPr>
          <a:xfrm>
            <a:off x="1983440" y="3086100"/>
            <a:ext cx="3536577" cy="190275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data as you have it</a:t>
            </a:r>
          </a:p>
        </p:txBody>
      </p:sp>
      <p:sp>
        <p:nvSpPr>
          <p:cNvPr id="5" name="Flowchart: Direct Access Storage 4"/>
          <p:cNvSpPr/>
          <p:nvPr/>
        </p:nvSpPr>
        <p:spPr>
          <a:xfrm rot="10800000">
            <a:off x="7510181" y="3086100"/>
            <a:ext cx="1512794" cy="1882590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The data as you</a:t>
            </a:r>
          </a:p>
          <a:p>
            <a:pPr algn="ctr"/>
            <a:r>
              <a:rPr lang="en-US" dirty="0"/>
              <a:t>want it</a:t>
            </a:r>
          </a:p>
        </p:txBody>
      </p:sp>
      <p:sp>
        <p:nvSpPr>
          <p:cNvPr id="6" name="Oval 5"/>
          <p:cNvSpPr/>
          <p:nvPr/>
        </p:nvSpPr>
        <p:spPr>
          <a:xfrm>
            <a:off x="6998942" y="3222998"/>
            <a:ext cx="391885" cy="16087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be 6"/>
          <p:cNvSpPr/>
          <p:nvPr/>
        </p:nvSpPr>
        <p:spPr>
          <a:xfrm>
            <a:off x="5324067" y="3341258"/>
            <a:ext cx="935412" cy="149053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/>
          <p:cNvCxnSpPr>
            <a:endCxn id="6" idx="0"/>
          </p:cNvCxnSpPr>
          <p:nvPr/>
        </p:nvCxnSpPr>
        <p:spPr>
          <a:xfrm flipV="1">
            <a:off x="6259479" y="3222998"/>
            <a:ext cx="935406" cy="118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endCxn id="6" idx="4"/>
          </p:cNvCxnSpPr>
          <p:nvPr/>
        </p:nvCxnSpPr>
        <p:spPr>
          <a:xfrm>
            <a:off x="6047396" y="4831792"/>
            <a:ext cx="11474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endCxn id="6" idx="1"/>
          </p:cNvCxnSpPr>
          <p:nvPr/>
        </p:nvCxnSpPr>
        <p:spPr>
          <a:xfrm flipV="1">
            <a:off x="6029540" y="3458600"/>
            <a:ext cx="1026792" cy="1164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6" idx="3"/>
          </p:cNvCxnSpPr>
          <p:nvPr/>
        </p:nvCxnSpPr>
        <p:spPr>
          <a:xfrm flipV="1">
            <a:off x="6259479" y="4596190"/>
            <a:ext cx="796853" cy="289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652474" y="2475100"/>
            <a:ext cx="15424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Views</a:t>
            </a:r>
          </a:p>
          <a:p>
            <a:pPr algn="ctr"/>
            <a:r>
              <a:rPr lang="en-US"/>
              <a:t>Data pipelines</a:t>
            </a:r>
          </a:p>
        </p:txBody>
      </p:sp>
    </p:spTree>
    <p:extLst>
      <p:ext uri="{BB962C8B-B14F-4D97-AF65-F5344CB8AC3E}">
        <p14:creationId xmlns:p14="http://schemas.microsoft.com/office/powerpoint/2010/main" val="18595692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3: Views and Data Pipelines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view is a </a:t>
            </a:r>
            <a:r>
              <a:rPr lang="en-US" b="1" dirty="0"/>
              <a:t>virtual representation </a:t>
            </a:r>
            <a:r>
              <a:rPr lang="en-US" dirty="0"/>
              <a:t>of the data</a:t>
            </a:r>
            <a:r>
              <a:rPr lang="en-US"/>
              <a:t>. </a:t>
            </a:r>
          </a:p>
          <a:p>
            <a:r>
              <a:rPr lang="en-US"/>
              <a:t>Querying over the VIEW does the necessary data manipulations dictated dynamically and at time-of-query.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291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14351" y="1494682"/>
            <a:ext cx="10613576" cy="3656386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>
            <a:lvl1pPr marL="404813" indent="-404813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Tx/>
              <a:buBlip>
                <a:blip r:embed="rId2"/>
              </a:buBlip>
              <a:defRPr sz="32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800100" indent="-395288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Tx/>
              <a:buBlip>
                <a:blip r:embed="rId3"/>
              </a:buBlip>
              <a:defRPr sz="28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1143000" indent="-34290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Tx/>
              <a:buBlip>
                <a:blip r:embed="rId3"/>
              </a:buBlip>
              <a:defRPr sz="24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485900" indent="-34290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Tx/>
              <a:buBlip>
                <a:blip r:embed="rId3"/>
              </a:buBlip>
              <a:defRPr sz="20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828800" indent="-34290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Tx/>
              <a:buBlip>
                <a:blip r:embed="rId3"/>
              </a:buBlip>
              <a:defRPr sz="20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r>
              <a:rPr lang="en-US" sz="8800" spc="-100">
                <a:ln w="3175">
                  <a:noFill/>
                </a:ln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Icebreaker:</a:t>
            </a:r>
          </a:p>
          <a:p>
            <a:pPr marL="0" indent="0" algn="ctr">
              <a:spcBef>
                <a:spcPct val="0"/>
              </a:spcBef>
              <a:buNone/>
            </a:pPr>
            <a:r>
              <a:rPr lang="en-US" sz="8800" spc="-100">
                <a:ln w="3175">
                  <a:noFill/>
                </a:ln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OneNote </a:t>
            </a:r>
            <a:r>
              <a:rPr lang="en-US" sz="8800" spc="-100" dirty="0">
                <a:ln w="3175">
                  <a:noFill/>
                </a:ln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Welcome Email</a:t>
            </a:r>
          </a:p>
        </p:txBody>
      </p:sp>
    </p:spTree>
    <p:extLst>
      <p:ext uri="{BB962C8B-B14F-4D97-AF65-F5344CB8AC3E}">
        <p14:creationId xmlns:p14="http://schemas.microsoft.com/office/powerpoint/2010/main" val="31251977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3: Views and Data Pipelines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data pipeline is a </a:t>
            </a:r>
            <a:r>
              <a:rPr lang="en-US" b="1" dirty="0"/>
              <a:t>physical transformation</a:t>
            </a:r>
            <a:r>
              <a:rPr lang="en-US" dirty="0"/>
              <a:t> from one data format to another.</a:t>
            </a:r>
          </a:p>
          <a:p>
            <a:r>
              <a:rPr lang="en-US" dirty="0"/>
              <a:t>Data pipelines can cross boundaries </a:t>
            </a:r>
            <a:r>
              <a:rPr lang="en-US"/>
              <a:t>between different data serializations. 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1184252" y="3323867"/>
            <a:ext cx="2021305" cy="859398"/>
          </a:xfrm>
          <a:prstGeom prst="clou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loud 4"/>
          <p:cNvSpPr/>
          <p:nvPr/>
        </p:nvSpPr>
        <p:spPr>
          <a:xfrm>
            <a:off x="1170501" y="4553345"/>
            <a:ext cx="2035056" cy="646268"/>
          </a:xfrm>
          <a:prstGeom prst="clou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loud 5"/>
          <p:cNvSpPr/>
          <p:nvPr/>
        </p:nvSpPr>
        <p:spPr>
          <a:xfrm>
            <a:off x="5115340" y="5383043"/>
            <a:ext cx="2090058" cy="80439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Callout 6"/>
          <p:cNvSpPr/>
          <p:nvPr/>
        </p:nvSpPr>
        <p:spPr>
          <a:xfrm>
            <a:off x="3349256" y="3323867"/>
            <a:ext cx="1594884" cy="1769128"/>
          </a:xfrm>
          <a:prstGeom prst="rightArrowCallout">
            <a:avLst>
              <a:gd name="adj1" fmla="val 3667"/>
              <a:gd name="adj2" fmla="val 25000"/>
              <a:gd name="adj3" fmla="val 25000"/>
              <a:gd name="adj4" fmla="val 16196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loud 7"/>
          <p:cNvSpPr/>
          <p:nvPr/>
        </p:nvSpPr>
        <p:spPr>
          <a:xfrm>
            <a:off x="5115340" y="3885297"/>
            <a:ext cx="2035056" cy="646268"/>
          </a:xfrm>
          <a:prstGeom prst="clou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Callout 8"/>
          <p:cNvSpPr/>
          <p:nvPr/>
        </p:nvSpPr>
        <p:spPr>
          <a:xfrm>
            <a:off x="7376598" y="3988560"/>
            <a:ext cx="1734036" cy="2198880"/>
          </a:xfrm>
          <a:prstGeom prst="rightArrowCallout">
            <a:avLst>
              <a:gd name="adj1" fmla="val 3667"/>
              <a:gd name="adj2" fmla="val 25000"/>
              <a:gd name="adj3" fmla="val 25000"/>
              <a:gd name="adj4" fmla="val 16196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loud 9"/>
          <p:cNvSpPr/>
          <p:nvPr/>
        </p:nvSpPr>
        <p:spPr>
          <a:xfrm>
            <a:off x="9195695" y="4476854"/>
            <a:ext cx="2691506" cy="1276489"/>
          </a:xfrm>
          <a:prstGeom prst="clou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Final</a:t>
            </a:r>
          </a:p>
        </p:txBody>
      </p:sp>
    </p:spTree>
    <p:extLst>
      <p:ext uri="{BB962C8B-B14F-4D97-AF65-F5344CB8AC3E}">
        <p14:creationId xmlns:p14="http://schemas.microsoft.com/office/powerpoint/2010/main" val="8640028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Views or Pipelines?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They both exist for a reason.</a:t>
            </a:r>
          </a:p>
          <a:p>
            <a:r>
              <a:rPr lang="en-US"/>
              <a:t>Primary pros for views: no extra data necessary for storage, handles changes in the underlying data sources trivially.</a:t>
            </a:r>
          </a:p>
          <a:p>
            <a:r>
              <a:rPr lang="en-US"/>
              <a:t>Primary pro for data pipelines: processing is only done once. </a:t>
            </a:r>
          </a:p>
          <a:p>
            <a:r>
              <a:rPr lang="en-US"/>
              <a:t>In big data applications, pipelines are preferred to views for two reasons:</a:t>
            </a:r>
          </a:p>
          <a:p>
            <a:pPr lvl="1"/>
            <a:r>
              <a:rPr lang="en-US"/>
              <a:t>Data storage is relatively cheap compared to computational resources</a:t>
            </a:r>
          </a:p>
          <a:p>
            <a:pPr lvl="1"/>
            <a:r>
              <a:rPr lang="en-US"/>
              <a:t>Most data is write-once and rarely updated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8530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Pipelines in MSFT: Avocado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Internally, we utilize a nifty web application – Avocado – that allows us to easily and transparently set up and monitor data pipelines for our needs.</a:t>
            </a:r>
          </a:p>
          <a:p>
            <a:r>
              <a:rPr lang="en-US" dirty="0"/>
              <a:t>Data in MSFT exists in various forms: SQL databases, COSMOS (proprietary big data platform, similar to </a:t>
            </a:r>
            <a:r>
              <a:rPr lang="en-US" dirty="0">
                <a:hlinkClick r:id="rId2"/>
              </a:rPr>
              <a:t>Data Lake</a:t>
            </a:r>
            <a:r>
              <a:rPr lang="en-US" dirty="0"/>
              <a:t>), plain files, Spark clusters,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2343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Pipelines in MSFT: Avocado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03039" y="2057400"/>
            <a:ext cx="4312832" cy="4038600"/>
          </a:xfrm>
        </p:spPr>
        <p:txBody>
          <a:bodyPr/>
          <a:lstStyle/>
          <a:p>
            <a:r>
              <a:rPr lang="en-US" dirty="0"/>
              <a:t>Exactly like earlier in the workshop, Avocado allows us to not worry about connections between each pair of data sources.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389530" y="207853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811947" y="322153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006609" y="453934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846730" y="556580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281288" y="556580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211056" y="439014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316071" y="299293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709033" y="1776743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849944" y="150876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660" y="2302595"/>
            <a:ext cx="512177" cy="38854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3782" y="3220536"/>
            <a:ext cx="661674" cy="497579"/>
          </a:xfrm>
          <a:prstGeom prst="rect">
            <a:avLst/>
          </a:prstGeom>
        </p:spPr>
      </p:pic>
      <p:pic>
        <p:nvPicPr>
          <p:cNvPr id="15" name="Picture 2" descr="http://kxro.files.wordpress.com/2013/08/wsdot.png?w=59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725" y="4672026"/>
            <a:ext cx="632520" cy="632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2273" y="5776242"/>
            <a:ext cx="573332" cy="573332"/>
          </a:xfrm>
          <a:prstGeom prst="rect">
            <a:avLst/>
          </a:prstGeom>
        </p:spPr>
      </p:pic>
      <p:cxnSp>
        <p:nvCxnSpPr>
          <p:cNvPr id="17" name="Straight Arrow Connector 16"/>
          <p:cNvCxnSpPr>
            <a:stCxn id="6" idx="6"/>
            <a:endCxn id="10" idx="4"/>
          </p:cNvCxnSpPr>
          <p:nvPr/>
        </p:nvCxnSpPr>
        <p:spPr>
          <a:xfrm flipV="1">
            <a:off x="1921009" y="3907332"/>
            <a:ext cx="3852262" cy="1089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3"/>
            <a:endCxn id="6" idx="7"/>
          </p:cNvCxnSpPr>
          <p:nvPr/>
        </p:nvCxnSpPr>
        <p:spPr>
          <a:xfrm flipH="1">
            <a:off x="1787098" y="3773421"/>
            <a:ext cx="3662884" cy="899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1"/>
            <a:endCxn id="6" idx="6"/>
          </p:cNvCxnSpPr>
          <p:nvPr/>
        </p:nvCxnSpPr>
        <p:spPr>
          <a:xfrm flipH="1" flipV="1">
            <a:off x="1921009" y="4996545"/>
            <a:ext cx="2494190" cy="703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7"/>
            <a:endCxn id="8" idx="0"/>
          </p:cNvCxnSpPr>
          <p:nvPr/>
        </p:nvCxnSpPr>
        <p:spPr>
          <a:xfrm>
            <a:off x="1787098" y="4673256"/>
            <a:ext cx="2951390" cy="892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0"/>
            <a:endCxn id="10" idx="3"/>
          </p:cNvCxnSpPr>
          <p:nvPr/>
        </p:nvCxnSpPr>
        <p:spPr>
          <a:xfrm flipV="1">
            <a:off x="4738488" y="3773421"/>
            <a:ext cx="711494" cy="1792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0"/>
            <a:endCxn id="10" idx="2"/>
          </p:cNvCxnSpPr>
          <p:nvPr/>
        </p:nvCxnSpPr>
        <p:spPr>
          <a:xfrm flipV="1">
            <a:off x="4738488" y="3450132"/>
            <a:ext cx="577583" cy="2115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4" idx="5"/>
            <a:endCxn id="6" idx="7"/>
          </p:cNvCxnSpPr>
          <p:nvPr/>
        </p:nvCxnSpPr>
        <p:spPr>
          <a:xfrm flipH="1">
            <a:off x="1787098" y="2859021"/>
            <a:ext cx="382921" cy="1814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7"/>
            <a:endCxn id="4" idx="4"/>
          </p:cNvCxnSpPr>
          <p:nvPr/>
        </p:nvCxnSpPr>
        <p:spPr>
          <a:xfrm flipV="1">
            <a:off x="1787098" y="2992932"/>
            <a:ext cx="59632" cy="1680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4" idx="5"/>
            <a:endCxn id="10" idx="1"/>
          </p:cNvCxnSpPr>
          <p:nvPr/>
        </p:nvCxnSpPr>
        <p:spPr>
          <a:xfrm>
            <a:off x="2170019" y="2859021"/>
            <a:ext cx="3279963" cy="267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2"/>
            <a:endCxn id="4" idx="5"/>
          </p:cNvCxnSpPr>
          <p:nvPr/>
        </p:nvCxnSpPr>
        <p:spPr>
          <a:xfrm flipH="1" flipV="1">
            <a:off x="2170019" y="2859021"/>
            <a:ext cx="3146052" cy="591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8" idx="1"/>
            <a:endCxn id="4" idx="4"/>
          </p:cNvCxnSpPr>
          <p:nvPr/>
        </p:nvCxnSpPr>
        <p:spPr>
          <a:xfrm flipH="1" flipV="1">
            <a:off x="1846730" y="2992932"/>
            <a:ext cx="2568469" cy="2706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" idx="5"/>
            <a:endCxn id="8" idx="0"/>
          </p:cNvCxnSpPr>
          <p:nvPr/>
        </p:nvCxnSpPr>
        <p:spPr>
          <a:xfrm>
            <a:off x="2170019" y="2859021"/>
            <a:ext cx="2568469" cy="2706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7156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Pipelines in MSFT: Avocado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03039" y="2057400"/>
            <a:ext cx="4312832" cy="4038600"/>
          </a:xfrm>
        </p:spPr>
        <p:txBody>
          <a:bodyPr/>
          <a:lstStyle/>
          <a:p>
            <a:r>
              <a:rPr lang="en-US" dirty="0"/>
              <a:t>Avocado is the intermediary between the data, providing so-called </a:t>
            </a:r>
            <a:r>
              <a:rPr lang="en-US" b="1" i="1" dirty="0"/>
              <a:t>bridges</a:t>
            </a:r>
            <a:r>
              <a:rPr lang="en-US" dirty="0"/>
              <a:t> between itself and any other data format that exists. </a:t>
            </a:r>
          </a:p>
          <a:p>
            <a:r>
              <a:rPr lang="en-US" dirty="0"/>
              <a:t>To build a data pipeline, you build the bridges and define their structure.</a:t>
            </a:r>
          </a:p>
          <a:p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1389530" y="207853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811947" y="322153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1006609" y="453934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1846730" y="556580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4281288" y="556580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211056" y="439014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316071" y="299293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709033" y="1776743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849944" y="150876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660" y="2302595"/>
            <a:ext cx="512177" cy="388548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3782" y="3220536"/>
            <a:ext cx="661674" cy="497579"/>
          </a:xfrm>
          <a:prstGeom prst="rect">
            <a:avLst/>
          </a:prstGeom>
        </p:spPr>
      </p:pic>
      <p:pic>
        <p:nvPicPr>
          <p:cNvPr id="40" name="Picture 2" descr="http://kxro.files.wordpress.com/2013/08/wsdot.png?w=59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725" y="4672026"/>
            <a:ext cx="632520" cy="632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2273" y="5776242"/>
            <a:ext cx="573332" cy="573332"/>
          </a:xfrm>
          <a:prstGeom prst="rect">
            <a:avLst/>
          </a:prstGeom>
        </p:spPr>
      </p:pic>
      <p:sp>
        <p:nvSpPr>
          <p:cNvPr id="42" name="Oval 41"/>
          <p:cNvSpPr/>
          <p:nvPr/>
        </p:nvSpPr>
        <p:spPr>
          <a:xfrm>
            <a:off x="2194432" y="2642540"/>
            <a:ext cx="2743200" cy="2743200"/>
          </a:xfrm>
          <a:prstGeom prst="ellipse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>
            <a:stCxn id="31" idx="7"/>
            <a:endCxn id="42" idx="2"/>
          </p:cNvCxnSpPr>
          <p:nvPr/>
        </p:nvCxnSpPr>
        <p:spPr>
          <a:xfrm flipV="1">
            <a:off x="1787098" y="4014140"/>
            <a:ext cx="407334" cy="659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2" idx="3"/>
            <a:endCxn id="31" idx="6"/>
          </p:cNvCxnSpPr>
          <p:nvPr/>
        </p:nvCxnSpPr>
        <p:spPr>
          <a:xfrm flipH="1">
            <a:off x="1921009" y="4984008"/>
            <a:ext cx="675155" cy="12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3" idx="1"/>
            <a:endCxn id="42" idx="4"/>
          </p:cNvCxnSpPr>
          <p:nvPr/>
        </p:nvCxnSpPr>
        <p:spPr>
          <a:xfrm flipH="1" flipV="1">
            <a:off x="3566032" y="5385740"/>
            <a:ext cx="849167" cy="313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2" idx="5"/>
            <a:endCxn id="33" idx="0"/>
          </p:cNvCxnSpPr>
          <p:nvPr/>
        </p:nvCxnSpPr>
        <p:spPr>
          <a:xfrm>
            <a:off x="4535900" y="4984008"/>
            <a:ext cx="202588" cy="581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5" idx="2"/>
            <a:endCxn id="42" idx="6"/>
          </p:cNvCxnSpPr>
          <p:nvPr/>
        </p:nvCxnSpPr>
        <p:spPr>
          <a:xfrm flipH="1">
            <a:off x="4937632" y="3450132"/>
            <a:ext cx="378439" cy="564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2" idx="7"/>
            <a:endCxn id="35" idx="1"/>
          </p:cNvCxnSpPr>
          <p:nvPr/>
        </p:nvCxnSpPr>
        <p:spPr>
          <a:xfrm>
            <a:off x="4535900" y="3044272"/>
            <a:ext cx="914082" cy="82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9" idx="5"/>
          </p:cNvCxnSpPr>
          <p:nvPr/>
        </p:nvCxnSpPr>
        <p:spPr>
          <a:xfrm>
            <a:off x="2170019" y="2859021"/>
            <a:ext cx="133911" cy="610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29" idx="6"/>
          </p:cNvCxnSpPr>
          <p:nvPr/>
        </p:nvCxnSpPr>
        <p:spPr>
          <a:xfrm flipH="1" flipV="1">
            <a:off x="2303930" y="2535732"/>
            <a:ext cx="300822" cy="503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62542" y="3104086"/>
            <a:ext cx="1306367" cy="1820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1930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 – Building a Data 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Grab </a:t>
            </a:r>
            <a:r>
              <a:rPr lang="en-US"/>
              <a:t>the exercise 3 Rdata </a:t>
            </a:r>
            <a:r>
              <a:rPr lang="en-US" dirty="0"/>
              <a:t>file from </a:t>
            </a:r>
            <a:r>
              <a:rPr lang="en-US"/>
              <a:t>the gitlab repository</a:t>
            </a:r>
            <a:endParaRPr lang="en-US" dirty="0"/>
          </a:p>
          <a:p>
            <a:r>
              <a:rPr lang="en-US" dirty="0"/>
              <a:t>It contains three different </a:t>
            </a:r>
            <a:r>
              <a:rPr lang="en-US"/>
              <a:t>data frames:</a:t>
            </a:r>
          </a:p>
          <a:p>
            <a:pPr lvl="1"/>
            <a:r>
              <a:rPr lang="en-US"/>
              <a:t>df.actions</a:t>
            </a:r>
          </a:p>
          <a:p>
            <a:pPr lvl="1"/>
            <a:r>
              <a:rPr lang="en-US"/>
              <a:t>df.userdata</a:t>
            </a:r>
          </a:p>
          <a:p>
            <a:pPr lvl="1"/>
            <a:r>
              <a:rPr lang="en-US"/>
              <a:t>d</a:t>
            </a:r>
            <a:r>
              <a:rPr lang="en-US"/>
              <a:t>f.flightinfo</a:t>
            </a:r>
          </a:p>
          <a:p>
            <a:r>
              <a:rPr lang="en-US"/>
              <a:t>We want to combine this data into one frame that has, at the least, the following three fields: USER_ID, TREATMENT, DATE. </a:t>
            </a:r>
          </a:p>
          <a:p>
            <a:r>
              <a:rPr lang="en-US"/>
              <a:t>Also want to add a SEGMENT_UserAge field to understand our measurements sliced by user age.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23436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 3 – Building a Data Pipeline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886541" y="2313774"/>
            <a:ext cx="2021305" cy="859398"/>
          </a:xfrm>
          <a:prstGeom prst="clou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df.actions</a:t>
            </a:r>
          </a:p>
        </p:txBody>
      </p:sp>
      <p:sp>
        <p:nvSpPr>
          <p:cNvPr id="5" name="Cloud 4"/>
          <p:cNvSpPr/>
          <p:nvPr/>
        </p:nvSpPr>
        <p:spPr>
          <a:xfrm>
            <a:off x="872790" y="3543252"/>
            <a:ext cx="2035056" cy="646268"/>
          </a:xfrm>
          <a:prstGeom prst="clou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df.userdata</a:t>
            </a:r>
          </a:p>
        </p:txBody>
      </p:sp>
      <p:sp>
        <p:nvSpPr>
          <p:cNvPr id="6" name="Cloud 5"/>
          <p:cNvSpPr/>
          <p:nvPr/>
        </p:nvSpPr>
        <p:spPr>
          <a:xfrm>
            <a:off x="4817629" y="4372950"/>
            <a:ext cx="2090058" cy="80439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df.flightinfo</a:t>
            </a:r>
          </a:p>
        </p:txBody>
      </p:sp>
      <p:sp>
        <p:nvSpPr>
          <p:cNvPr id="7" name="Right Arrow Callout 6"/>
          <p:cNvSpPr/>
          <p:nvPr/>
        </p:nvSpPr>
        <p:spPr>
          <a:xfrm>
            <a:off x="3051545" y="2313774"/>
            <a:ext cx="1594884" cy="1769128"/>
          </a:xfrm>
          <a:prstGeom prst="rightArrowCallout">
            <a:avLst>
              <a:gd name="adj1" fmla="val 3667"/>
              <a:gd name="adj2" fmla="val 25000"/>
              <a:gd name="adj3" fmla="val 25000"/>
              <a:gd name="adj4" fmla="val 16196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loud 7"/>
          <p:cNvSpPr/>
          <p:nvPr/>
        </p:nvSpPr>
        <p:spPr>
          <a:xfrm>
            <a:off x="4817629" y="2875204"/>
            <a:ext cx="2035056" cy="646268"/>
          </a:xfrm>
          <a:prstGeom prst="clou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Callout 8"/>
          <p:cNvSpPr/>
          <p:nvPr/>
        </p:nvSpPr>
        <p:spPr>
          <a:xfrm>
            <a:off x="7078887" y="2978467"/>
            <a:ext cx="1734036" cy="2198880"/>
          </a:xfrm>
          <a:prstGeom prst="rightArrowCallout">
            <a:avLst>
              <a:gd name="adj1" fmla="val 3667"/>
              <a:gd name="adj2" fmla="val 25000"/>
              <a:gd name="adj3" fmla="val 25000"/>
              <a:gd name="adj4" fmla="val 16196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loud 9"/>
          <p:cNvSpPr/>
          <p:nvPr/>
        </p:nvSpPr>
        <p:spPr>
          <a:xfrm>
            <a:off x="8897984" y="3466761"/>
            <a:ext cx="2691506" cy="1276489"/>
          </a:xfrm>
          <a:prstGeom prst="clou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Final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344470" y="2374141"/>
            <a:ext cx="130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Join by user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510964" y="3198338"/>
            <a:ext cx="130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Join by user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84609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 3 – Building a Data Pipeline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What assumptions are you making when you are building this pipeline?</a:t>
            </a:r>
          </a:p>
          <a:p>
            <a:r>
              <a:rPr lang="en-US"/>
              <a:t>How do these assumptions affect your output?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73506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Final Thoughts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DRY</a:t>
            </a:r>
            <a:r>
              <a:rPr lang="en-US"/>
              <a:t> – Don’t Repeat Yourself – utilize libraries where available</a:t>
            </a:r>
          </a:p>
          <a:p>
            <a:r>
              <a:rPr lang="en-US"/>
              <a:t>Various parallels to computer science:</a:t>
            </a:r>
          </a:p>
          <a:p>
            <a:pPr lvl="1"/>
            <a:r>
              <a:rPr lang="en-US"/>
              <a:t>Square peg -&gt; round hole is another way to talk about the </a:t>
            </a:r>
            <a:r>
              <a:rPr lang="en-US">
                <a:hlinkClick r:id="rId3"/>
              </a:rPr>
              <a:t>adapter design pattern</a:t>
            </a:r>
            <a:endParaRPr lang="en-US"/>
          </a:p>
          <a:p>
            <a:pPr lvl="1"/>
            <a:r>
              <a:rPr lang="en-US"/>
              <a:t>Polling is a fundamental software development technique</a:t>
            </a:r>
          </a:p>
          <a:p>
            <a:r>
              <a:rPr lang="en-US"/>
              <a:t>Code is data; data is code</a:t>
            </a:r>
          </a:p>
          <a:p>
            <a:r>
              <a:rPr lang="en-US"/>
              <a:t>Don’t make assumptions on your data; make assertions on your data</a:t>
            </a:r>
          </a:p>
          <a:p>
            <a:r>
              <a:rPr lang="en-US"/>
              <a:t>Work backwards:</a:t>
            </a:r>
          </a:p>
          <a:p>
            <a:pPr lvl="1"/>
            <a:r>
              <a:rPr lang="en-US"/>
              <a:t>Think about your solution</a:t>
            </a:r>
          </a:p>
          <a:p>
            <a:pPr lvl="1"/>
            <a:r>
              <a:rPr lang="en-US"/>
              <a:t>Think about what data you need to get for your solution</a:t>
            </a:r>
          </a:p>
          <a:p>
            <a:pPr lvl="1"/>
            <a:r>
              <a:rPr lang="en-US"/>
              <a:t>Think about how you would get that data</a:t>
            </a:r>
          </a:p>
        </p:txBody>
      </p:sp>
    </p:spTree>
    <p:extLst>
      <p:ext uri="{BB962C8B-B14F-4D97-AF65-F5344CB8AC3E}">
        <p14:creationId xmlns:p14="http://schemas.microsoft.com/office/powerpoint/2010/main" val="1350419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588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2" descr="OneNot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194" y="312536"/>
            <a:ext cx="3014843" cy="1221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0465" y="312536"/>
            <a:ext cx="6282743" cy="969509"/>
          </a:xfrm>
          <a:solidFill>
            <a:srgbClr val="672A7A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Welcome Email</a:t>
            </a:r>
          </a:p>
        </p:txBody>
      </p:sp>
      <p:sp>
        <p:nvSpPr>
          <p:cNvPr id="17" name="Oval 16"/>
          <p:cNvSpPr/>
          <p:nvPr/>
        </p:nvSpPr>
        <p:spPr>
          <a:xfrm>
            <a:off x="846430" y="1401104"/>
            <a:ext cx="563419" cy="563419"/>
          </a:xfrm>
          <a:prstGeom prst="ellipse">
            <a:avLst/>
          </a:prstGeom>
          <a:solidFill>
            <a:srgbClr val="672A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rial Black" panose="020B0A04020102020204" pitchFamily="34" charset="0"/>
              </a:rPr>
              <a:t>A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418078" y="1451980"/>
            <a:ext cx="46017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672A7A"/>
                </a:solidFill>
                <a:latin typeface="Arial Black" panose="020B0A04020102020204" pitchFamily="34" charset="0"/>
              </a:rPr>
              <a:t>Getting Started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1875934" y="2276176"/>
            <a:ext cx="8024073" cy="2930043"/>
            <a:chOff x="2252259" y="1795194"/>
            <a:chExt cx="7740144" cy="2792913"/>
          </a:xfrm>
        </p:grpSpPr>
        <p:pic>
          <p:nvPicPr>
            <p:cNvPr id="23" name="picture"/>
            <p:cNvPicPr/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52259" y="1795194"/>
              <a:ext cx="2364131" cy="2792913"/>
            </a:xfrm>
            <a:prstGeom prst="rect">
              <a:avLst/>
            </a:prstGeom>
            <a:ln w="228600" cap="sq" cmpd="thickThin">
              <a:solidFill>
                <a:srgbClr val="000000"/>
              </a:solidFill>
              <a:prstDash val="solid"/>
              <a:miter lim="800000"/>
            </a:ln>
            <a:effectLst>
              <a:innerShdw blurRad="76200">
                <a:srgbClr val="000000"/>
              </a:innerShdw>
            </a:effectLst>
          </p:spPr>
        </p:pic>
        <p:pic>
          <p:nvPicPr>
            <p:cNvPr id="24" name="picture"/>
            <p:cNvPicPr/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87788" y="1795194"/>
              <a:ext cx="2304615" cy="2781664"/>
            </a:xfrm>
            <a:prstGeom prst="rect">
              <a:avLst/>
            </a:prstGeom>
            <a:ln w="228600" cap="sq" cmpd="thickThin">
              <a:solidFill>
                <a:srgbClr val="000000"/>
              </a:solidFill>
              <a:prstDash val="solid"/>
              <a:miter lim="800000"/>
            </a:ln>
            <a:effectLst>
              <a:innerShdw blurRad="76200">
                <a:srgbClr val="000000"/>
              </a:innerShdw>
            </a:effectLst>
          </p:spPr>
        </p:pic>
      </p:grpSp>
      <p:sp>
        <p:nvSpPr>
          <p:cNvPr id="28" name="Oval 27"/>
          <p:cNvSpPr/>
          <p:nvPr/>
        </p:nvSpPr>
        <p:spPr>
          <a:xfrm>
            <a:off x="6172200" y="1401104"/>
            <a:ext cx="563419" cy="563419"/>
          </a:xfrm>
          <a:prstGeom prst="ellipse">
            <a:avLst/>
          </a:prstGeom>
          <a:solidFill>
            <a:srgbClr val="672A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rial Black" panose="020B0A04020102020204" pitchFamily="34" charset="0"/>
              </a:rPr>
              <a:t>B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743848" y="1451980"/>
            <a:ext cx="46017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672A7A"/>
                </a:solidFill>
                <a:latin typeface="Arial Black" panose="020B0A04020102020204" pitchFamily="34" charset="0"/>
              </a:rPr>
              <a:t>Usage Tips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318978" y="5534561"/>
            <a:ext cx="11589488" cy="107721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hangingPunct="0"/>
            <a:r>
              <a:rPr lang="en-US" sz="1600" b="1" dirty="0"/>
              <a:t>Which variant has more actions per user?</a:t>
            </a:r>
          </a:p>
          <a:p>
            <a:pPr marL="171450" indent="-171450" algn="l" eaLnBrk="0" hangingPunct="0">
              <a:buFont typeface="Arial" pitchFamily="34" charset="0"/>
              <a:buChar char="•"/>
            </a:pPr>
            <a:r>
              <a:rPr lang="en-US" sz="1600" dirty="0"/>
              <a:t>Raise your left hand if you think A Wins (left, “getting started”)</a:t>
            </a:r>
          </a:p>
          <a:p>
            <a:pPr marL="171450" indent="-171450" algn="l" eaLnBrk="0" hangingPunct="0">
              <a:buFont typeface="Arial" pitchFamily="34" charset="0"/>
              <a:buChar char="•"/>
            </a:pPr>
            <a:r>
              <a:rPr lang="en-US" sz="1600" dirty="0"/>
              <a:t>Raise your right hand if you think B Wins (right, “usage tips”)</a:t>
            </a:r>
          </a:p>
          <a:p>
            <a:pPr marL="171450" indent="-171450" algn="l" eaLnBrk="0" hangingPunct="0">
              <a:buFont typeface="Arial" pitchFamily="34" charset="0"/>
              <a:buChar char="•"/>
            </a:pPr>
            <a:r>
              <a:rPr lang="en-US" sz="1600" dirty="0"/>
              <a:t>Don’t raise your hand if they are the about the same</a:t>
            </a:r>
          </a:p>
        </p:txBody>
      </p:sp>
    </p:spTree>
    <p:extLst>
      <p:ext uri="{BB962C8B-B14F-4D97-AF65-F5344CB8AC3E}">
        <p14:creationId xmlns:p14="http://schemas.microsoft.com/office/powerpoint/2010/main" val="1092972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2" descr="OneNot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194" y="312536"/>
            <a:ext cx="3014843" cy="1221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0465" y="312536"/>
            <a:ext cx="6282743" cy="969509"/>
          </a:xfrm>
          <a:solidFill>
            <a:srgbClr val="672A7A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Welcome Email</a:t>
            </a:r>
          </a:p>
        </p:txBody>
      </p:sp>
      <p:pic>
        <p:nvPicPr>
          <p:cNvPr id="24" name="picture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0851" y="2276176"/>
            <a:ext cx="2389154" cy="2918242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28" name="Oval 27"/>
          <p:cNvSpPr/>
          <p:nvPr/>
        </p:nvSpPr>
        <p:spPr>
          <a:xfrm>
            <a:off x="6172200" y="1401104"/>
            <a:ext cx="563419" cy="563419"/>
          </a:xfrm>
          <a:prstGeom prst="ellipse">
            <a:avLst/>
          </a:prstGeom>
          <a:solidFill>
            <a:srgbClr val="672A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rial Black" panose="020B0A04020102020204" pitchFamily="34" charset="0"/>
              </a:rPr>
              <a:t>B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743848" y="1451980"/>
            <a:ext cx="46017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672A7A"/>
                </a:solidFill>
                <a:latin typeface="Arial Black" panose="020B0A04020102020204" pitchFamily="34" charset="0"/>
              </a:rPr>
              <a:t>Usage Tips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318978" y="5534561"/>
            <a:ext cx="11589488" cy="107721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hangingPunct="0"/>
            <a:r>
              <a:rPr lang="en-US" sz="1600" b="1" dirty="0"/>
              <a:t>Which variant has more actions per user?</a:t>
            </a:r>
          </a:p>
          <a:p>
            <a:pPr marL="171450" indent="-171450" algn="l" eaLnBrk="0" hangingPunct="0">
              <a:buFont typeface="Arial" pitchFamily="34" charset="0"/>
              <a:buChar char="•"/>
            </a:pPr>
            <a:r>
              <a:rPr lang="en-US" sz="1600" dirty="0"/>
              <a:t>Raise your left hand if you think A Wins (left, “getting started”)</a:t>
            </a:r>
          </a:p>
          <a:p>
            <a:pPr marL="171450" indent="-171450" algn="l" eaLnBrk="0" hangingPunct="0">
              <a:buFont typeface="Arial" pitchFamily="34" charset="0"/>
              <a:buChar char="•"/>
            </a:pPr>
            <a:r>
              <a:rPr lang="en-US" sz="1600" b="1" dirty="0"/>
              <a:t>Raise your right hand if you think B Wins (right, “usage tips”)</a:t>
            </a:r>
          </a:p>
          <a:p>
            <a:pPr marL="171450" indent="-171450" algn="l" eaLnBrk="0" hangingPunct="0">
              <a:buFont typeface="Arial" pitchFamily="34" charset="0"/>
              <a:buChar char="•"/>
            </a:pPr>
            <a:r>
              <a:rPr lang="en-US" sz="1600" dirty="0"/>
              <a:t>Don’t raise your hand if they are the about the same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35659" y="2956712"/>
            <a:ext cx="36876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672A7A"/>
                </a:solidFill>
                <a:latin typeface="Arial Black" panose="020B0A04020102020204" pitchFamily="34" charset="0"/>
              </a:rPr>
              <a:t>WINNER IS</a:t>
            </a:r>
          </a:p>
        </p:txBody>
      </p:sp>
      <p:sp>
        <p:nvSpPr>
          <p:cNvPr id="13" name="Oval 12"/>
          <p:cNvSpPr/>
          <p:nvPr/>
        </p:nvSpPr>
        <p:spPr>
          <a:xfrm>
            <a:off x="4823280" y="2908629"/>
            <a:ext cx="890452" cy="867095"/>
          </a:xfrm>
          <a:prstGeom prst="ellipse">
            <a:avLst/>
          </a:prstGeom>
          <a:solidFill>
            <a:srgbClr val="672A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Arial Black" panose="020B0A04020102020204" pitchFamily="34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169022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Situations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Dealing with data in an </a:t>
            </a:r>
            <a:r>
              <a:rPr lang="en-US"/>
              <a:t>API world</a:t>
            </a:r>
          </a:p>
          <a:p>
            <a:r>
              <a:rPr lang="en-US"/>
              <a:t>Doing </a:t>
            </a:r>
            <a:r>
              <a:rPr lang="en-US" i="1"/>
              <a:t>analysis</a:t>
            </a:r>
            <a:r>
              <a:rPr lang="en-US"/>
              <a:t> on data in an API world</a:t>
            </a:r>
            <a:endParaRPr lang="en-US" dirty="0"/>
          </a:p>
          <a:p>
            <a:r>
              <a:rPr lang="en-US" dirty="0"/>
              <a:t>Dealing with data applications requiring data in a certain format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106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WSDOT Mountain Conditions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1" y="2057400"/>
            <a:ext cx="3287806" cy="4038600"/>
          </a:xfrm>
        </p:spPr>
        <p:txBody>
          <a:bodyPr/>
          <a:lstStyle/>
          <a:p>
            <a:r>
              <a:rPr lang="en-US" dirty="0"/>
              <a:t>WSDOT provides periodic updates on 15 mountain passes.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453" y="1640476"/>
            <a:ext cx="6536751" cy="4821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403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WSDOT Mountain Conditions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1" y="2057400"/>
            <a:ext cx="3287806" cy="4038600"/>
          </a:xfrm>
        </p:spPr>
        <p:txBody>
          <a:bodyPr/>
          <a:lstStyle/>
          <a:p>
            <a:r>
              <a:rPr lang="en-US" dirty="0"/>
              <a:t>API-driven, publicly-accessible API.</a:t>
            </a:r>
          </a:p>
          <a:p>
            <a:r>
              <a:rPr lang="en-US" dirty="0"/>
              <a:t>You can try it out, too: </a:t>
            </a:r>
            <a:r>
              <a:rPr lang="en-US" sz="2000" dirty="0">
                <a:hlinkClick r:id="rId2"/>
              </a:rPr>
              <a:t>http</a:t>
            </a:r>
            <a:r>
              <a:rPr lang="en-US" sz="2000">
                <a:hlinkClick r:id="rId2"/>
              </a:rPr>
              <a:t>://bit.ly/wsdot-api-call</a:t>
            </a:r>
            <a:endParaRPr lang="en-US" sz="2000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1453" y="1640476"/>
            <a:ext cx="6536751" cy="4821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065627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2010</TotalTime>
  <Words>1709</Words>
  <Application>Microsoft Office PowerPoint</Application>
  <PresentationFormat>Widescreen</PresentationFormat>
  <Paragraphs>224</Paragraphs>
  <Slides>49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7" baseType="lpstr">
      <vt:lpstr>宋体</vt:lpstr>
      <vt:lpstr>Arial</vt:lpstr>
      <vt:lpstr>Arial Black</vt:lpstr>
      <vt:lpstr>Calibri</vt:lpstr>
      <vt:lpstr>Corbel</vt:lpstr>
      <vt:lpstr>Courier New</vt:lpstr>
      <vt:lpstr>Segoe UI Light</vt:lpstr>
      <vt:lpstr>Basis</vt:lpstr>
      <vt:lpstr>Square pegs in round holes</vt:lpstr>
      <vt:lpstr>Welcome!</vt:lpstr>
      <vt:lpstr>About Me</vt:lpstr>
      <vt:lpstr>PowerPoint Presentation</vt:lpstr>
      <vt:lpstr>Welcome Email</vt:lpstr>
      <vt:lpstr>Welcome Email</vt:lpstr>
      <vt:lpstr>Three Situations</vt:lpstr>
      <vt:lpstr>Example: WSDOT Mountain Conditions</vt:lpstr>
      <vt:lpstr>Example: WSDOT Mountain Conditions</vt:lpstr>
      <vt:lpstr>Example: WSDOT Mountain Conditions</vt:lpstr>
      <vt:lpstr>Example: WSDOT Mountain Conditions</vt:lpstr>
      <vt:lpstr>Things To Think About</vt:lpstr>
      <vt:lpstr>Lesson 1 – Data Standards</vt:lpstr>
      <vt:lpstr>Lesson 1 – Data Standards</vt:lpstr>
      <vt:lpstr>Lesson 1 – Data Standards</vt:lpstr>
      <vt:lpstr>Obligatory Comic Relief</vt:lpstr>
      <vt:lpstr>The Square Peg and the Round Hole</vt:lpstr>
      <vt:lpstr>The Square Peg and the Round Hole</vt:lpstr>
      <vt:lpstr>Exercise 1 – WSDOT -&gt; R</vt:lpstr>
      <vt:lpstr>Example 1 – WSDOT -&gt; R</vt:lpstr>
      <vt:lpstr>Example 1 – WSDOT -&gt; R</vt:lpstr>
      <vt:lpstr>But – how to analyze?</vt:lpstr>
      <vt:lpstr>How To Resolve?</vt:lpstr>
      <vt:lpstr>How To Resolve?</vt:lpstr>
      <vt:lpstr>Thoughts?</vt:lpstr>
      <vt:lpstr>The Square Peg and the Round Hole</vt:lpstr>
      <vt:lpstr>The Square Peg and the Round Hole</vt:lpstr>
      <vt:lpstr>Lesson 2 – Polling</vt:lpstr>
      <vt:lpstr>Lesson 2 – Polling Considerations</vt:lpstr>
      <vt:lpstr>Exercise 2 - Polling</vt:lpstr>
      <vt:lpstr>Exercise 2 - Polling</vt:lpstr>
      <vt:lpstr>Exercise 2 - Polling</vt:lpstr>
      <vt:lpstr>Great – you have data. Now what?</vt:lpstr>
      <vt:lpstr>Great – you have data. Now what?</vt:lpstr>
      <vt:lpstr>Great – you have data. Now what?</vt:lpstr>
      <vt:lpstr>Great – you have data. Now what?</vt:lpstr>
      <vt:lpstr>The Square Peg and the Round Hole</vt:lpstr>
      <vt:lpstr>The Square Peg and the Round Hole</vt:lpstr>
      <vt:lpstr>Lesson 3: Views and Data Pipelines</vt:lpstr>
      <vt:lpstr>Lesson 3: Views and Data Pipelines</vt:lpstr>
      <vt:lpstr>Views or Pipelines?</vt:lpstr>
      <vt:lpstr>Data Pipelines in MSFT: Avocado</vt:lpstr>
      <vt:lpstr>Data Pipelines in MSFT: Avocado</vt:lpstr>
      <vt:lpstr>Data Pipelines in MSFT: Avocado</vt:lpstr>
      <vt:lpstr>Exercise 3 – Building a Data Pipeline</vt:lpstr>
      <vt:lpstr>Exercise 3 – Building a Data Pipeline</vt:lpstr>
      <vt:lpstr>Exercise 3 – Building a Data Pipeline</vt:lpstr>
      <vt:lpstr>Final Thoughts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Square pegs in round holes</dc:title>
  <dc:creator>Paul Raff</dc:creator>
  <cp:lastModifiedBy>Paul Raff</cp:lastModifiedBy>
  <cp:revision>37</cp:revision>
  <dcterms:created xsi:type="dcterms:W3CDTF">2016-01-30T15:23:46Z</dcterms:created>
  <dcterms:modified xsi:type="dcterms:W3CDTF">2016-02-05T17:59:54Z</dcterms:modified>
</cp:coreProperties>
</file>