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74" r:id="rId3"/>
    <p:sldId id="272" r:id="rId4"/>
    <p:sldId id="298" r:id="rId5"/>
    <p:sldId id="299" r:id="rId6"/>
    <p:sldId id="300" r:id="rId7"/>
    <p:sldId id="301" r:id="rId8"/>
    <p:sldId id="258" r:id="rId9"/>
    <p:sldId id="297" r:id="rId10"/>
    <p:sldId id="257" r:id="rId11"/>
    <p:sldId id="279" r:id="rId12"/>
    <p:sldId id="280" r:id="rId13"/>
    <p:sldId id="278" r:id="rId14"/>
    <p:sldId id="285" r:id="rId15"/>
    <p:sldId id="286" r:id="rId16"/>
    <p:sldId id="287" r:id="rId17"/>
    <p:sldId id="288" r:id="rId18"/>
    <p:sldId id="289" r:id="rId19"/>
    <p:sldId id="290" r:id="rId20"/>
    <p:sldId id="291" r:id="rId21"/>
    <p:sldId id="281" r:id="rId22"/>
    <p:sldId id="282" r:id="rId23"/>
    <p:sldId id="283" r:id="rId24"/>
    <p:sldId id="284" r:id="rId25"/>
    <p:sldId id="296" r:id="rId26"/>
    <p:sldId id="276" r:id="rId27"/>
    <p:sldId id="292" r:id="rId28"/>
    <p:sldId id="293" r:id="rId29"/>
    <p:sldId id="294" r:id="rId30"/>
    <p:sldId id="295" r:id="rId31"/>
    <p:sldId id="302" r:id="rId32"/>
    <p:sldId id="264" r:id="rId33"/>
    <p:sldId id="260" r:id="rId34"/>
    <p:sldId id="262" r:id="rId35"/>
    <p:sldId id="271" r:id="rId36"/>
    <p:sldId id="26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64A60"/>
    <a:srgbClr val="70AD47"/>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39" autoAdjust="0"/>
    <p:restoredTop sz="94660"/>
  </p:normalViewPr>
  <p:slideViewPr>
    <p:cSldViewPr snapToGrid="0">
      <p:cViewPr varScale="1">
        <p:scale>
          <a:sx n="91" d="100"/>
          <a:sy n="91" d="100"/>
        </p:scale>
        <p:origin x="4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E4FAE-DCE5-4BC0-BFC6-7E96DC645F6F}" type="datetimeFigureOut">
              <a:rPr lang="en-US" smtClean="0"/>
              <a:t>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AA63D-145B-42FD-AD49-17B0CC997C16}" type="slidenum">
              <a:rPr lang="en-US" smtClean="0"/>
              <a:t>‹#›</a:t>
            </a:fld>
            <a:endParaRPr lang="en-US"/>
          </a:p>
        </p:txBody>
      </p:sp>
    </p:spTree>
    <p:extLst>
      <p:ext uri="{BB962C8B-B14F-4D97-AF65-F5344CB8AC3E}">
        <p14:creationId xmlns:p14="http://schemas.microsoft.com/office/powerpoint/2010/main" val="460886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1" baseline="0" dirty="0" smtClean="0"/>
              <a:t>&lt;&lt;NEXT&gt;&gt; </a:t>
            </a:r>
            <a:r>
              <a:rPr lang="en-US" sz="1200" b="1" u="none" strike="noStrike" kern="1200" dirty="0" smtClean="0">
                <a:solidFill>
                  <a:schemeClr val="tx1"/>
                </a:solidFill>
                <a:effectLst/>
                <a:latin typeface="+mn-lt"/>
                <a:ea typeface="+mn-ea"/>
                <a:cs typeface="+mn-cs"/>
              </a:rPr>
              <a:t>Example 2</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pPr/>
              <a:t>1/6/2016 9:16 PM</a:t>
            </a:fld>
            <a:endParaRPr lang="en-US"/>
          </a:p>
        </p:txBody>
      </p:sp>
      <p:sp>
        <p:nvSpPr>
          <p:cNvPr id="7" name="Slide Number Placeholder 6"/>
          <p:cNvSpPr>
            <a:spLocks noGrp="1"/>
          </p:cNvSpPr>
          <p:nvPr>
            <p:ph type="sldNum" sz="quarter" idx="13"/>
          </p:nvPr>
        </p:nvSpPr>
        <p:spPr>
          <a:xfrm>
            <a:off x="3884613" y="8685213"/>
            <a:ext cx="2971800" cy="457200"/>
          </a:xfrm>
          <a:prstGeom prst="rect">
            <a:avLst/>
          </a:prstGeom>
        </p:spPr>
        <p:txBody>
          <a:bodyPr/>
          <a:lstStyle/>
          <a:p>
            <a:fld id="{EC87E0CF-87F6-4B58-B8B8-DCAB2DAAF3CA}" type="slidenum">
              <a:rPr lang="en-US" smtClean="0"/>
              <a:pPr/>
              <a:t>5</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019610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b="1" baseline="0" dirty="0" smtClean="0"/>
              <a:t>&lt;&lt;NEXT&gt;&gt; </a:t>
            </a:r>
            <a:r>
              <a:rPr lang="en-US" sz="1200" b="1" u="none" strike="noStrike" kern="1200" dirty="0" smtClean="0">
                <a:solidFill>
                  <a:schemeClr val="tx1"/>
                </a:solidFill>
                <a:effectLst/>
                <a:latin typeface="+mn-lt"/>
                <a:ea typeface="+mn-ea"/>
                <a:cs typeface="+mn-cs"/>
              </a:rPr>
              <a:t>Example</a:t>
            </a:r>
            <a:r>
              <a:rPr lang="en-US" sz="1200" b="1" u="none" strike="noStrike" kern="1200" baseline="0" dirty="0" smtClean="0">
                <a:solidFill>
                  <a:schemeClr val="tx1"/>
                </a:solidFill>
                <a:effectLst/>
                <a:latin typeface="+mn-lt"/>
                <a:ea typeface="+mn-ea"/>
                <a:cs typeface="+mn-cs"/>
              </a:rPr>
              <a:t> 2 Results</a:t>
            </a:r>
            <a:endParaRPr lang="en-US" dirty="0"/>
          </a:p>
        </p:txBody>
      </p:sp>
      <p:sp>
        <p:nvSpPr>
          <p:cNvPr id="4" name="Slide Number Placeholder 3"/>
          <p:cNvSpPr>
            <a:spLocks noGrp="1"/>
          </p:cNvSpPr>
          <p:nvPr>
            <p:ph type="sldNum" sz="quarter" idx="10"/>
          </p:nvPr>
        </p:nvSpPr>
        <p:spPr/>
        <p:txBody>
          <a:bodyPr/>
          <a:lstStyle/>
          <a:p>
            <a:fld id="{DDAAF207-2870-4738-8D97-8E84FC13540E}" type="slidenum">
              <a:rPr lang="en-US" smtClean="0"/>
              <a:t>6</a:t>
            </a:fld>
            <a:endParaRPr lang="en-US"/>
          </a:p>
        </p:txBody>
      </p:sp>
    </p:spTree>
    <p:extLst>
      <p:ext uri="{BB962C8B-B14F-4D97-AF65-F5344CB8AC3E}">
        <p14:creationId xmlns:p14="http://schemas.microsoft.com/office/powerpoint/2010/main" val="3434994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Surprisingly, the Getting Started version did not show significant improvement over the Control.</a:t>
            </a:r>
          </a:p>
          <a:p>
            <a:r>
              <a:rPr lang="en-US" dirty="0" smtClean="0"/>
              <a:t>The Usage Tips</a:t>
            </a:r>
            <a:r>
              <a:rPr lang="en-US" baseline="0" dirty="0" smtClean="0"/>
              <a:t> version, </a:t>
            </a:r>
            <a:r>
              <a:rPr lang="en-US" dirty="0" smtClean="0"/>
              <a:t>on the other hand, showed stat-sig lift of key metrics (e.g., actions and activity length) compared to the Control.</a:t>
            </a:r>
          </a:p>
          <a:p>
            <a:r>
              <a:rPr lang="en-US" dirty="0" smtClean="0"/>
              <a:t>These were unexpected results! </a:t>
            </a:r>
          </a:p>
          <a:p>
            <a:r>
              <a:rPr lang="en-US" dirty="0" smtClean="0"/>
              <a:t>The key takeaway is that controlled experimentation often uncovers insights that are not shown through other less rigorous approaches (e.g., before and after).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b="1" baseline="0" dirty="0" smtClean="0"/>
              <a:t>&lt;&lt;NEXT&gt;&gt; </a:t>
            </a:r>
            <a:r>
              <a:rPr lang="en-US" sz="1200" b="1" u="none" strike="noStrike" kern="1200" dirty="0" smtClean="0">
                <a:solidFill>
                  <a:schemeClr val="tx1"/>
                </a:solidFill>
                <a:effectLst/>
                <a:latin typeface="+mn-lt"/>
                <a:ea typeface="+mn-ea"/>
                <a:cs typeface="+mn-cs"/>
              </a:rPr>
              <a:t>Example 3</a:t>
            </a:r>
            <a:endParaRPr lang="en-US" dirty="0"/>
          </a:p>
        </p:txBody>
      </p:sp>
      <p:sp>
        <p:nvSpPr>
          <p:cNvPr id="4" name="Slide Number Placeholder 3"/>
          <p:cNvSpPr>
            <a:spLocks noGrp="1"/>
          </p:cNvSpPr>
          <p:nvPr>
            <p:ph type="sldNum" sz="quarter" idx="10"/>
          </p:nvPr>
        </p:nvSpPr>
        <p:spPr/>
        <p:txBody>
          <a:bodyPr/>
          <a:lstStyle/>
          <a:p>
            <a:fld id="{DDAAF207-2870-4738-8D97-8E84FC13540E}" type="slidenum">
              <a:rPr lang="en-US" smtClean="0"/>
              <a:t>7</a:t>
            </a:fld>
            <a:endParaRPr lang="en-US"/>
          </a:p>
        </p:txBody>
      </p:sp>
    </p:spTree>
    <p:extLst>
      <p:ext uri="{BB962C8B-B14F-4D97-AF65-F5344CB8AC3E}">
        <p14:creationId xmlns:p14="http://schemas.microsoft.com/office/powerpoint/2010/main" val="1294104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76BE2C-208A-4064-9F2F-68E0166AD7C2}"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01DA6-3C27-4140-ABB0-C69698A33FF6}" type="slidenum">
              <a:rPr lang="en-US" smtClean="0"/>
              <a:t>‹#›</a:t>
            </a:fld>
            <a:endParaRPr lang="en-US"/>
          </a:p>
        </p:txBody>
      </p:sp>
    </p:spTree>
    <p:extLst>
      <p:ext uri="{BB962C8B-B14F-4D97-AF65-F5344CB8AC3E}">
        <p14:creationId xmlns:p14="http://schemas.microsoft.com/office/powerpoint/2010/main" val="2642255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76BE2C-208A-4064-9F2F-68E0166AD7C2}"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01DA6-3C27-4140-ABB0-C69698A33FF6}" type="slidenum">
              <a:rPr lang="en-US" smtClean="0"/>
              <a:t>‹#›</a:t>
            </a:fld>
            <a:endParaRPr lang="en-US"/>
          </a:p>
        </p:txBody>
      </p:sp>
    </p:spTree>
    <p:extLst>
      <p:ext uri="{BB962C8B-B14F-4D97-AF65-F5344CB8AC3E}">
        <p14:creationId xmlns:p14="http://schemas.microsoft.com/office/powerpoint/2010/main" val="1213371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76BE2C-208A-4064-9F2F-68E0166AD7C2}"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01DA6-3C27-4140-ABB0-C69698A33FF6}" type="slidenum">
              <a:rPr lang="en-US" smtClean="0"/>
              <a:t>‹#›</a:t>
            </a:fld>
            <a:endParaRPr lang="en-US"/>
          </a:p>
        </p:txBody>
      </p:sp>
    </p:spTree>
    <p:extLst>
      <p:ext uri="{BB962C8B-B14F-4D97-AF65-F5344CB8AC3E}">
        <p14:creationId xmlns:p14="http://schemas.microsoft.com/office/powerpoint/2010/main" val="2771003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Color 1 Layout">
    <p:bg>
      <p:bgPr>
        <a:solidFill>
          <a:srgbClr val="25639D"/>
        </a:solidFill>
        <a:effectLst/>
      </p:bgPr>
    </p:bg>
    <p:spTree>
      <p:nvGrpSpPr>
        <p:cNvPr id="1" name=""/>
        <p:cNvGrpSpPr/>
        <p:nvPr/>
      </p:nvGrpSpPr>
      <p:grpSpPr>
        <a:xfrm>
          <a:off x="0" y="0"/>
          <a:ext cx="0" cy="0"/>
          <a:chOff x="0" y="0"/>
          <a:chExt cx="0" cy="0"/>
        </a:xfrm>
      </p:grpSpPr>
      <p:sp>
        <p:nvSpPr>
          <p:cNvPr id="2" name="Rectangle 1"/>
          <p:cNvSpPr/>
          <p:nvPr userDrawn="1"/>
        </p:nvSpPr>
        <p:spPr>
          <a:xfrm>
            <a:off x="0" y="6307669"/>
            <a:ext cx="12192000" cy="5522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512897" y="1768476"/>
            <a:ext cx="11231365"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897" y="3219165"/>
            <a:ext cx="7515594"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pic>
        <p:nvPicPr>
          <p:cNvPr id="5" name="Picture 4" descr="http://www.microsoft.com/global/enterprise/publishingimages/article/Ask-The-Experts-Enterprise-Unified-Communication-trends/MSFT_logo_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13133" y="6156584"/>
            <a:ext cx="2322816" cy="854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6320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76BE2C-208A-4064-9F2F-68E0166AD7C2}"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01DA6-3C27-4140-ABB0-C69698A33FF6}" type="slidenum">
              <a:rPr lang="en-US" smtClean="0"/>
              <a:t>‹#›</a:t>
            </a:fld>
            <a:endParaRPr lang="en-US"/>
          </a:p>
        </p:txBody>
      </p:sp>
    </p:spTree>
    <p:extLst>
      <p:ext uri="{BB962C8B-B14F-4D97-AF65-F5344CB8AC3E}">
        <p14:creationId xmlns:p14="http://schemas.microsoft.com/office/powerpoint/2010/main" val="285583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76BE2C-208A-4064-9F2F-68E0166AD7C2}"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01DA6-3C27-4140-ABB0-C69698A33FF6}" type="slidenum">
              <a:rPr lang="en-US" smtClean="0"/>
              <a:t>‹#›</a:t>
            </a:fld>
            <a:endParaRPr lang="en-US"/>
          </a:p>
        </p:txBody>
      </p:sp>
    </p:spTree>
    <p:extLst>
      <p:ext uri="{BB962C8B-B14F-4D97-AF65-F5344CB8AC3E}">
        <p14:creationId xmlns:p14="http://schemas.microsoft.com/office/powerpoint/2010/main" val="3703428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76BE2C-208A-4064-9F2F-68E0166AD7C2}" type="datetimeFigureOut">
              <a:rPr lang="en-US" smtClean="0"/>
              <a:t>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01DA6-3C27-4140-ABB0-C69698A33FF6}" type="slidenum">
              <a:rPr lang="en-US" smtClean="0"/>
              <a:t>‹#›</a:t>
            </a:fld>
            <a:endParaRPr lang="en-US"/>
          </a:p>
        </p:txBody>
      </p:sp>
    </p:spTree>
    <p:extLst>
      <p:ext uri="{BB962C8B-B14F-4D97-AF65-F5344CB8AC3E}">
        <p14:creationId xmlns:p14="http://schemas.microsoft.com/office/powerpoint/2010/main" val="145485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76BE2C-208A-4064-9F2F-68E0166AD7C2}" type="datetimeFigureOut">
              <a:rPr lang="en-US" smtClean="0"/>
              <a:t>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401DA6-3C27-4140-ABB0-C69698A33FF6}" type="slidenum">
              <a:rPr lang="en-US" smtClean="0"/>
              <a:t>‹#›</a:t>
            </a:fld>
            <a:endParaRPr lang="en-US"/>
          </a:p>
        </p:txBody>
      </p:sp>
    </p:spTree>
    <p:extLst>
      <p:ext uri="{BB962C8B-B14F-4D97-AF65-F5344CB8AC3E}">
        <p14:creationId xmlns:p14="http://schemas.microsoft.com/office/powerpoint/2010/main" val="356413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76BE2C-208A-4064-9F2F-68E0166AD7C2}" type="datetimeFigureOut">
              <a:rPr lang="en-US" smtClean="0"/>
              <a:t>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401DA6-3C27-4140-ABB0-C69698A33FF6}" type="slidenum">
              <a:rPr lang="en-US" smtClean="0"/>
              <a:t>‹#›</a:t>
            </a:fld>
            <a:endParaRPr lang="en-US"/>
          </a:p>
        </p:txBody>
      </p:sp>
    </p:spTree>
    <p:extLst>
      <p:ext uri="{BB962C8B-B14F-4D97-AF65-F5344CB8AC3E}">
        <p14:creationId xmlns:p14="http://schemas.microsoft.com/office/powerpoint/2010/main" val="3643883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6BE2C-208A-4064-9F2F-68E0166AD7C2}" type="datetimeFigureOut">
              <a:rPr lang="en-US" smtClean="0"/>
              <a:t>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401DA6-3C27-4140-ABB0-C69698A33FF6}" type="slidenum">
              <a:rPr lang="en-US" smtClean="0"/>
              <a:t>‹#›</a:t>
            </a:fld>
            <a:endParaRPr lang="en-US"/>
          </a:p>
        </p:txBody>
      </p:sp>
    </p:spTree>
    <p:extLst>
      <p:ext uri="{BB962C8B-B14F-4D97-AF65-F5344CB8AC3E}">
        <p14:creationId xmlns:p14="http://schemas.microsoft.com/office/powerpoint/2010/main" val="106427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76BE2C-208A-4064-9F2F-68E0166AD7C2}" type="datetimeFigureOut">
              <a:rPr lang="en-US" smtClean="0"/>
              <a:t>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01DA6-3C27-4140-ABB0-C69698A33FF6}" type="slidenum">
              <a:rPr lang="en-US" smtClean="0"/>
              <a:t>‹#›</a:t>
            </a:fld>
            <a:endParaRPr lang="en-US"/>
          </a:p>
        </p:txBody>
      </p:sp>
    </p:spTree>
    <p:extLst>
      <p:ext uri="{BB962C8B-B14F-4D97-AF65-F5344CB8AC3E}">
        <p14:creationId xmlns:p14="http://schemas.microsoft.com/office/powerpoint/2010/main" val="3000997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76BE2C-208A-4064-9F2F-68E0166AD7C2}" type="datetimeFigureOut">
              <a:rPr lang="en-US" smtClean="0"/>
              <a:t>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01DA6-3C27-4140-ABB0-C69698A33FF6}" type="slidenum">
              <a:rPr lang="en-US" smtClean="0"/>
              <a:t>‹#›</a:t>
            </a:fld>
            <a:endParaRPr lang="en-US"/>
          </a:p>
        </p:txBody>
      </p:sp>
    </p:spTree>
    <p:extLst>
      <p:ext uri="{BB962C8B-B14F-4D97-AF65-F5344CB8AC3E}">
        <p14:creationId xmlns:p14="http://schemas.microsoft.com/office/powerpoint/2010/main" val="3245672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6BE2C-208A-4064-9F2F-68E0166AD7C2}" type="datetimeFigureOut">
              <a:rPr lang="en-US" smtClean="0"/>
              <a:t>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01DA6-3C27-4140-ABB0-C69698A33FF6}" type="slidenum">
              <a:rPr lang="en-US" smtClean="0"/>
              <a:t>‹#›</a:t>
            </a:fld>
            <a:endParaRPr lang="en-US"/>
          </a:p>
        </p:txBody>
      </p:sp>
    </p:spTree>
    <p:extLst>
      <p:ext uri="{BB962C8B-B14F-4D97-AF65-F5344CB8AC3E}">
        <p14:creationId xmlns:p14="http://schemas.microsoft.com/office/powerpoint/2010/main" val="2275598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xp-platform.com/"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creativecommons.org/licenses/by-nc/3.0/legalcod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drewconway.com/zia/2013/3/26/the-data-science-venn-diagra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amazon.com/Analyzing-Analyzers-Introspective-Survey-Scientists-ebook/dp/B00DBHTE56/ref=sr_1_1_twi_kin_2?ie=UTF8&amp;qid=1451149431&amp;sr=8-1&amp;keywords=analyzing+the+analyzers" TargetMode="External"/><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Preparing Mathematicians for Big Data Careers</a:t>
            </a:r>
            <a:br>
              <a:rPr lang="en-US" dirty="0" smtClean="0"/>
            </a:br>
            <a:r>
              <a:rPr lang="en-US" sz="2800" b="1" dirty="0" smtClean="0"/>
              <a:t>An Insider’s Perspective</a:t>
            </a:r>
            <a:endParaRPr lang="en-US" b="1" dirty="0"/>
          </a:p>
        </p:txBody>
      </p:sp>
      <p:sp>
        <p:nvSpPr>
          <p:cNvPr id="3" name="Subtitle 2"/>
          <p:cNvSpPr>
            <a:spLocks noGrp="1"/>
          </p:cNvSpPr>
          <p:nvPr>
            <p:ph type="subTitle" idx="1"/>
          </p:nvPr>
        </p:nvSpPr>
        <p:spPr/>
        <p:txBody>
          <a:bodyPr>
            <a:normAutofit lnSpcReduction="10000"/>
          </a:bodyPr>
          <a:lstStyle/>
          <a:p>
            <a:r>
              <a:rPr lang="en-US" dirty="0" smtClean="0"/>
              <a:t>Paul Raff</a:t>
            </a:r>
          </a:p>
          <a:p>
            <a:r>
              <a:rPr lang="en-US" dirty="0" smtClean="0"/>
              <a:t>Principal Data Scientist, Microsoft</a:t>
            </a:r>
          </a:p>
          <a:p>
            <a:r>
              <a:rPr lang="en-US" dirty="0" smtClean="0"/>
              <a:t>Presentation to </a:t>
            </a:r>
            <a:r>
              <a:rPr lang="en-US" smtClean="0"/>
              <a:t>the </a:t>
            </a:r>
            <a:r>
              <a:rPr lang="en-US" smtClean="0"/>
              <a:t>AMS Special Session on </a:t>
            </a:r>
            <a:r>
              <a:rPr lang="en-US" i="1" smtClean="0"/>
              <a:t>Big Demand for Big Data</a:t>
            </a:r>
            <a:endParaRPr lang="en-US" i="1" dirty="0" smtClean="0"/>
          </a:p>
          <a:p>
            <a:r>
              <a:rPr lang="en-US" dirty="0" smtClean="0"/>
              <a:t>January 7, 2016</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1097644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solidFill>
            <a:schemeClr val="accent6">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dirty="0" smtClean="0">
                <a:solidFill>
                  <a:schemeClr val="tx1"/>
                </a:solidFill>
              </a:rPr>
              <a:t>Machine</a:t>
            </a:r>
          </a:p>
          <a:p>
            <a:pPr algn="ctr"/>
            <a:r>
              <a:rPr lang="en-US" sz="1600" dirty="0" smtClean="0">
                <a:solidFill>
                  <a:schemeClr val="tx1"/>
                </a:solidFill>
              </a:rPr>
              <a:t>Learning</a:t>
            </a:r>
          </a:p>
          <a:p>
            <a:pPr algn="ctr"/>
            <a:r>
              <a:rPr lang="en-US" sz="1600" dirty="0" smtClean="0">
                <a:solidFill>
                  <a:schemeClr val="tx1"/>
                </a:solidFill>
              </a:rPr>
              <a:t>Scientist</a:t>
            </a:r>
            <a:endParaRPr lang="en-US" sz="1600" dirty="0">
              <a:solidFill>
                <a:schemeClr val="tx1"/>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Traditional</a:t>
            </a:r>
          </a:p>
          <a:p>
            <a:pPr algn="ctr"/>
            <a:r>
              <a:rPr lang="en-US" sz="1600" dirty="0" smtClean="0">
                <a:solidFill>
                  <a:schemeClr val="tx1"/>
                </a:solidFill>
              </a:rPr>
              <a:t>Researcher</a:t>
            </a:r>
            <a:endParaRPr lang="en-US" sz="1600" dirty="0">
              <a:solidFill>
                <a:schemeClr val="tx1"/>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solidFill>
            <a:srgbClr val="00206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Danger</a:t>
            </a:r>
          </a:p>
          <a:p>
            <a:pPr algn="ctr"/>
            <a:r>
              <a:rPr lang="en-US" sz="1600" dirty="0" smtClean="0">
                <a:solidFill>
                  <a:schemeClr val="tx1"/>
                </a:solidFill>
              </a:rPr>
              <a:t>Zone!</a:t>
            </a:r>
            <a:endParaRPr lang="en-US" sz="1600" dirty="0">
              <a:solidFill>
                <a:schemeClr val="tx1"/>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solidFill>
            <a:srgbClr val="E64A6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Computer Science</a:t>
            </a:r>
          </a:p>
          <a:p>
            <a:pPr algn="ctr"/>
            <a:r>
              <a:rPr lang="en-US" sz="2400" dirty="0" smtClean="0">
                <a:solidFill>
                  <a:schemeClr val="tx1"/>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solidFill>
            <a:srgbClr val="70AD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Mathematics/</a:t>
            </a:r>
          </a:p>
          <a:p>
            <a:pPr algn="ctr"/>
            <a:r>
              <a:rPr lang="en-US" sz="2400" dirty="0" smtClean="0">
                <a:solidFill>
                  <a:schemeClr val="tx1"/>
                </a:solidFill>
              </a:rPr>
              <a:t>Statistics</a:t>
            </a:r>
          </a:p>
          <a:p>
            <a:pPr algn="ctr"/>
            <a:r>
              <a:rPr lang="en-US" sz="2400" dirty="0" smtClean="0">
                <a:solidFill>
                  <a:schemeClr val="tx1"/>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Data</a:t>
            </a:r>
          </a:p>
          <a:p>
            <a:pPr algn="ctr"/>
            <a:r>
              <a:rPr lang="en-US" sz="2000" b="1" dirty="0" smtClean="0">
                <a:solidFill>
                  <a:schemeClr val="tx1"/>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Substantive Expertise</a:t>
            </a:r>
          </a:p>
          <a:p>
            <a:pPr algn="ctr"/>
            <a:r>
              <a:rPr lang="en-US" sz="2400" dirty="0" smtClean="0">
                <a:solidFill>
                  <a:schemeClr val="tx1"/>
                </a:solidFill>
              </a:rPr>
              <a:t>Domain Knowledge</a:t>
            </a:r>
            <a:endParaRPr lang="en-US" sz="2400" dirty="0">
              <a:solidFill>
                <a:schemeClr val="tx1"/>
              </a:solidFill>
            </a:endParaRPr>
          </a:p>
        </p:txBody>
      </p:sp>
      <p:sp>
        <p:nvSpPr>
          <p:cNvPr id="14" name="TextBox 13"/>
          <p:cNvSpPr txBox="1"/>
          <p:nvPr/>
        </p:nvSpPr>
        <p:spPr>
          <a:xfrm>
            <a:off x="0" y="1"/>
            <a:ext cx="4217670" cy="4801314"/>
          </a:xfrm>
          <a:prstGeom prst="rect">
            <a:avLst/>
          </a:prstGeom>
          <a:noFill/>
        </p:spPr>
        <p:txBody>
          <a:bodyPr wrap="square" rtlCol="0">
            <a:spAutoFit/>
          </a:bodyPr>
          <a:lstStyle/>
          <a:p>
            <a:pPr algn="ctr"/>
            <a:r>
              <a:rPr lang="en-US" sz="3600" dirty="0" smtClean="0"/>
              <a:t>The Data Science Venn Diagram</a:t>
            </a:r>
          </a:p>
          <a:p>
            <a:endParaRPr lang="en-US" dirty="0"/>
          </a:p>
          <a:p>
            <a:r>
              <a:rPr lang="en-US" sz="2400" dirty="0" smtClean="0"/>
              <a:t>Understanding the Data Science Venn Diagram can help faculty better prepare their students for careers in data </a:t>
            </a:r>
            <a:r>
              <a:rPr lang="en-US" sz="2400" smtClean="0"/>
              <a:t>science.</a:t>
            </a:r>
          </a:p>
          <a:p>
            <a:endParaRPr lang="en-US" sz="2400"/>
          </a:p>
          <a:p>
            <a:r>
              <a:rPr lang="en-US" sz="2400" smtClean="0"/>
              <a:t>Let’s go through the venn diagram piece by piece and discuss how this can shape and inform.  </a:t>
            </a:r>
            <a:endParaRPr lang="en-US" sz="2400" dirty="0" smtClean="0"/>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2641967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solidFill>
            <a:schemeClr val="accent6">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dirty="0" smtClean="0">
                <a:solidFill>
                  <a:schemeClr val="tx1"/>
                </a:solidFill>
              </a:rPr>
              <a:t>Machine</a:t>
            </a:r>
          </a:p>
          <a:p>
            <a:pPr algn="ctr"/>
            <a:r>
              <a:rPr lang="en-US" sz="1600" dirty="0" smtClean="0">
                <a:solidFill>
                  <a:schemeClr val="tx1"/>
                </a:solidFill>
              </a:rPr>
              <a:t>Learning</a:t>
            </a:r>
          </a:p>
          <a:p>
            <a:pPr algn="ctr"/>
            <a:r>
              <a:rPr lang="en-US" sz="1600" dirty="0" smtClean="0">
                <a:solidFill>
                  <a:schemeClr val="tx1"/>
                </a:solidFill>
              </a:rPr>
              <a:t>Scientist</a:t>
            </a:r>
            <a:endParaRPr lang="en-US" sz="1600" dirty="0">
              <a:solidFill>
                <a:schemeClr val="tx1"/>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Traditional</a:t>
            </a:r>
          </a:p>
          <a:p>
            <a:pPr algn="ctr"/>
            <a:r>
              <a:rPr lang="en-US" sz="1600" dirty="0" smtClean="0">
                <a:solidFill>
                  <a:schemeClr val="tx1"/>
                </a:solidFill>
              </a:rPr>
              <a:t>Researcher</a:t>
            </a:r>
            <a:endParaRPr lang="en-US" sz="1600" dirty="0">
              <a:solidFill>
                <a:schemeClr val="tx1"/>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Danger</a:t>
            </a:r>
          </a:p>
          <a:p>
            <a:pPr algn="ctr"/>
            <a:r>
              <a:rPr lang="en-US" sz="1600" i="1" dirty="0" smtClean="0">
                <a:solidFill>
                  <a:schemeClr val="bg1">
                    <a:lumMod val="85000"/>
                  </a:schemeClr>
                </a:solidFill>
              </a:rPr>
              <a:t>Zone!</a:t>
            </a:r>
            <a:endParaRPr lang="en-US" sz="1600" i="1" dirty="0">
              <a:solidFill>
                <a:schemeClr val="bg1">
                  <a:lumMod val="85000"/>
                </a:schemeClr>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Computer Science</a:t>
            </a:r>
          </a:p>
          <a:p>
            <a:pPr algn="ctr"/>
            <a:r>
              <a:rPr lang="en-US" sz="2400" i="1" dirty="0" smtClean="0">
                <a:solidFill>
                  <a:schemeClr val="bg1">
                    <a:lumMod val="85000"/>
                  </a:schemeClr>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solidFill>
            <a:srgbClr val="70AD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Mathematics/</a:t>
            </a:r>
          </a:p>
          <a:p>
            <a:pPr algn="ctr"/>
            <a:r>
              <a:rPr lang="en-US" sz="2400" dirty="0" smtClean="0">
                <a:solidFill>
                  <a:schemeClr val="tx1"/>
                </a:solidFill>
              </a:rPr>
              <a:t>Statistics</a:t>
            </a:r>
          </a:p>
          <a:p>
            <a:pPr algn="ctr"/>
            <a:r>
              <a:rPr lang="en-US" sz="2400" dirty="0" smtClean="0">
                <a:solidFill>
                  <a:schemeClr val="tx1"/>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Data</a:t>
            </a:r>
          </a:p>
          <a:p>
            <a:pPr algn="ctr"/>
            <a:r>
              <a:rPr lang="en-US" sz="2000" b="1" dirty="0" smtClean="0">
                <a:solidFill>
                  <a:schemeClr val="tx1"/>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Substantive Expertise</a:t>
            </a:r>
          </a:p>
          <a:p>
            <a:pPr algn="ctr"/>
            <a:r>
              <a:rPr lang="en-US" sz="2400" i="1" dirty="0" smtClean="0">
                <a:solidFill>
                  <a:schemeClr val="bg1">
                    <a:lumMod val="85000"/>
                  </a:schemeClr>
                </a:solidFill>
              </a:rPr>
              <a:t>Domain Knowledge</a:t>
            </a:r>
            <a:endParaRPr lang="en-US" sz="2400" i="1" dirty="0">
              <a:solidFill>
                <a:schemeClr val="bg1">
                  <a:lumMod val="85000"/>
                </a:schemeClr>
              </a:solidFill>
            </a:endParaRP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
        <p:nvSpPr>
          <p:cNvPr id="16" name="TextBox 15"/>
          <p:cNvSpPr txBox="1"/>
          <p:nvPr/>
        </p:nvSpPr>
        <p:spPr>
          <a:xfrm>
            <a:off x="0" y="1"/>
            <a:ext cx="4217670" cy="2215991"/>
          </a:xfrm>
          <a:prstGeom prst="rect">
            <a:avLst/>
          </a:prstGeom>
          <a:noFill/>
        </p:spPr>
        <p:txBody>
          <a:bodyPr wrap="square" rtlCol="0">
            <a:spAutoFit/>
          </a:bodyPr>
          <a:lstStyle/>
          <a:p>
            <a:pPr algn="ctr"/>
            <a:r>
              <a:rPr lang="en-US" sz="3600" dirty="0" smtClean="0"/>
              <a:t>The Data Science Venn Diagram</a:t>
            </a:r>
          </a:p>
          <a:p>
            <a:endParaRPr lang="en-US" dirty="0"/>
          </a:p>
          <a:p>
            <a:r>
              <a:rPr lang="en-US" sz="2400" smtClean="0"/>
              <a:t>Here’s your primary sphere of influence as educators.</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2635469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solidFill>
            <a:schemeClr val="accent6">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dirty="0" smtClean="0">
                <a:solidFill>
                  <a:schemeClr val="tx1"/>
                </a:solidFill>
              </a:rPr>
              <a:t>Machine</a:t>
            </a:r>
          </a:p>
          <a:p>
            <a:pPr algn="ctr"/>
            <a:r>
              <a:rPr lang="en-US" sz="1600" dirty="0" smtClean="0">
                <a:solidFill>
                  <a:schemeClr val="tx1"/>
                </a:solidFill>
              </a:rPr>
              <a:t>Learning</a:t>
            </a:r>
          </a:p>
          <a:p>
            <a:pPr algn="ctr"/>
            <a:r>
              <a:rPr lang="en-US" sz="1600" dirty="0" smtClean="0">
                <a:solidFill>
                  <a:schemeClr val="tx1"/>
                </a:solidFill>
              </a:rPr>
              <a:t>Scientist</a:t>
            </a:r>
            <a:endParaRPr lang="en-US" sz="1600" dirty="0">
              <a:solidFill>
                <a:schemeClr val="tx1"/>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Traditional</a:t>
            </a:r>
          </a:p>
          <a:p>
            <a:pPr algn="ctr"/>
            <a:r>
              <a:rPr lang="en-US" sz="1600" dirty="0" smtClean="0">
                <a:solidFill>
                  <a:schemeClr val="tx1"/>
                </a:solidFill>
              </a:rPr>
              <a:t>Researcher</a:t>
            </a:r>
            <a:endParaRPr lang="en-US" sz="1600" dirty="0">
              <a:solidFill>
                <a:schemeClr val="tx1"/>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Danger</a:t>
            </a:r>
          </a:p>
          <a:p>
            <a:pPr algn="ctr"/>
            <a:r>
              <a:rPr lang="en-US" sz="1600" i="1" dirty="0" smtClean="0">
                <a:solidFill>
                  <a:schemeClr val="bg1">
                    <a:lumMod val="85000"/>
                  </a:schemeClr>
                </a:solidFill>
              </a:rPr>
              <a:t>Zone!</a:t>
            </a:r>
            <a:endParaRPr lang="en-US" sz="1600" i="1" dirty="0">
              <a:solidFill>
                <a:schemeClr val="bg1">
                  <a:lumMod val="85000"/>
                </a:schemeClr>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Computer Science</a:t>
            </a:r>
          </a:p>
          <a:p>
            <a:pPr algn="ctr"/>
            <a:r>
              <a:rPr lang="en-US" sz="2400" i="1" dirty="0" smtClean="0">
                <a:solidFill>
                  <a:schemeClr val="bg1">
                    <a:lumMod val="85000"/>
                  </a:schemeClr>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solidFill>
            <a:srgbClr val="70AD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Mathematics/</a:t>
            </a:r>
          </a:p>
          <a:p>
            <a:pPr algn="ctr"/>
            <a:r>
              <a:rPr lang="en-US" sz="2400" dirty="0" smtClean="0">
                <a:solidFill>
                  <a:schemeClr val="tx1"/>
                </a:solidFill>
              </a:rPr>
              <a:t>Statistics</a:t>
            </a:r>
          </a:p>
          <a:p>
            <a:pPr algn="ctr"/>
            <a:r>
              <a:rPr lang="en-US" sz="2400" dirty="0" smtClean="0">
                <a:solidFill>
                  <a:schemeClr val="tx1"/>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Data</a:t>
            </a:r>
          </a:p>
          <a:p>
            <a:pPr algn="ctr"/>
            <a:r>
              <a:rPr lang="en-US" sz="2000" b="1" dirty="0" smtClean="0">
                <a:solidFill>
                  <a:schemeClr val="tx1"/>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Substantive Expertise</a:t>
            </a:r>
          </a:p>
          <a:p>
            <a:pPr algn="ctr"/>
            <a:r>
              <a:rPr lang="en-US" sz="2400" i="1" dirty="0" smtClean="0">
                <a:solidFill>
                  <a:schemeClr val="bg1">
                    <a:lumMod val="85000"/>
                  </a:schemeClr>
                </a:solidFill>
              </a:rPr>
              <a:t>Domain Knowledge</a:t>
            </a:r>
            <a:endParaRPr lang="en-US" sz="2400" i="1" dirty="0">
              <a:solidFill>
                <a:schemeClr val="bg1">
                  <a:lumMod val="85000"/>
                </a:schemeClr>
              </a:solidFill>
            </a:endParaRP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
        <p:nvSpPr>
          <p:cNvPr id="2" name="&quot;No&quot; Symbol 1"/>
          <p:cNvSpPr/>
          <p:nvPr/>
        </p:nvSpPr>
        <p:spPr>
          <a:xfrm>
            <a:off x="6791672" y="3128009"/>
            <a:ext cx="731520" cy="731520"/>
          </a:xfrm>
          <a:prstGeom prst="noSmoking">
            <a:avLst>
              <a:gd name="adj" fmla="val 657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0" y="1"/>
            <a:ext cx="4217670" cy="4062651"/>
          </a:xfrm>
          <a:prstGeom prst="rect">
            <a:avLst/>
          </a:prstGeom>
          <a:noFill/>
        </p:spPr>
        <p:txBody>
          <a:bodyPr wrap="square" rtlCol="0">
            <a:spAutoFit/>
          </a:bodyPr>
          <a:lstStyle/>
          <a:p>
            <a:pPr algn="ctr"/>
            <a:r>
              <a:rPr lang="en-US" sz="3600" dirty="0" smtClean="0"/>
              <a:t>The Data Science Venn Diagram</a:t>
            </a:r>
          </a:p>
          <a:p>
            <a:endParaRPr lang="en-US" dirty="0"/>
          </a:p>
          <a:p>
            <a:r>
              <a:rPr lang="en-US" sz="2400" smtClean="0"/>
              <a:t>Here’s your primary sphere of influence as educators.</a:t>
            </a:r>
          </a:p>
          <a:p>
            <a:endParaRPr lang="en-US" sz="2400"/>
          </a:p>
          <a:p>
            <a:r>
              <a:rPr lang="en-US" sz="2400" smtClean="0"/>
              <a:t>Great work! There’s no risk of being in the Danger Zone </a:t>
            </a:r>
            <a:r>
              <a:rPr lang="en-US" sz="2400" b="1" i="1" smtClean="0"/>
              <a:t>as long as the math/stats fundamentals are retained</a:t>
            </a:r>
            <a:r>
              <a:rPr lang="en-US" sz="2400" smtClean="0"/>
              <a:t>. </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1850034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i="1" dirty="0" smtClean="0">
                <a:solidFill>
                  <a:schemeClr val="bg1">
                    <a:lumMod val="85000"/>
                  </a:schemeClr>
                </a:solidFill>
              </a:rPr>
              <a:t>Machine</a:t>
            </a:r>
          </a:p>
          <a:p>
            <a:pPr algn="ctr"/>
            <a:r>
              <a:rPr lang="en-US" sz="1600" i="1" dirty="0" smtClean="0">
                <a:solidFill>
                  <a:schemeClr val="bg1">
                    <a:lumMod val="85000"/>
                  </a:schemeClr>
                </a:solidFill>
              </a:rPr>
              <a:t>Learning</a:t>
            </a:r>
          </a:p>
          <a:p>
            <a:pPr algn="ctr"/>
            <a:r>
              <a:rPr lang="en-US" sz="1600" i="1" dirty="0" smtClean="0">
                <a:solidFill>
                  <a:schemeClr val="bg1">
                    <a:lumMod val="85000"/>
                  </a:schemeClr>
                </a:solidFill>
              </a:rPr>
              <a:t>Scientist</a:t>
            </a:r>
            <a:endParaRPr lang="en-US" sz="1600" i="1" dirty="0">
              <a:solidFill>
                <a:schemeClr val="bg1">
                  <a:lumMod val="85000"/>
                </a:schemeClr>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Traditional</a:t>
            </a:r>
          </a:p>
          <a:p>
            <a:pPr algn="ctr"/>
            <a:r>
              <a:rPr lang="en-US" sz="1600" i="1" dirty="0" smtClean="0">
                <a:solidFill>
                  <a:schemeClr val="bg1">
                    <a:lumMod val="85000"/>
                  </a:schemeClr>
                </a:solidFill>
              </a:rPr>
              <a:t>Researcher</a:t>
            </a:r>
            <a:endParaRPr lang="en-US" sz="1600" i="1" dirty="0">
              <a:solidFill>
                <a:schemeClr val="bg1">
                  <a:lumMod val="85000"/>
                </a:schemeClr>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Danger</a:t>
            </a:r>
          </a:p>
          <a:p>
            <a:pPr algn="ctr"/>
            <a:r>
              <a:rPr lang="en-US" sz="1600" i="1" dirty="0" smtClean="0">
                <a:solidFill>
                  <a:schemeClr val="bg1">
                    <a:lumMod val="85000"/>
                  </a:schemeClr>
                </a:solidFill>
              </a:rPr>
              <a:t>Zone!</a:t>
            </a:r>
            <a:endParaRPr lang="en-US" sz="1600" i="1" dirty="0">
              <a:solidFill>
                <a:schemeClr val="bg1">
                  <a:lumMod val="85000"/>
                </a:schemeClr>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solidFill>
            <a:srgbClr val="E64A6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Computer Science</a:t>
            </a:r>
          </a:p>
          <a:p>
            <a:pPr algn="ctr"/>
            <a:r>
              <a:rPr lang="en-US" sz="2400" b="1" dirty="0" smtClean="0">
                <a:solidFill>
                  <a:schemeClr val="tx1"/>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solidFill>
            <a:srgbClr val="70AD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Mathematics/</a:t>
            </a:r>
          </a:p>
          <a:p>
            <a:pPr algn="ctr"/>
            <a:r>
              <a:rPr lang="en-US" sz="2400" b="1" dirty="0" smtClean="0">
                <a:solidFill>
                  <a:schemeClr val="tx1"/>
                </a:solidFill>
              </a:rPr>
              <a:t>Statistics</a:t>
            </a:r>
          </a:p>
          <a:p>
            <a:pPr algn="ctr"/>
            <a:r>
              <a:rPr lang="en-US" sz="2400" b="1" dirty="0" smtClean="0">
                <a:solidFill>
                  <a:schemeClr val="tx1"/>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bg1">
                    <a:lumMod val="85000"/>
                  </a:schemeClr>
                </a:solidFill>
              </a:rPr>
              <a:t>Data</a:t>
            </a:r>
          </a:p>
          <a:p>
            <a:pPr algn="ctr"/>
            <a:r>
              <a:rPr lang="en-US" sz="2000" b="1" i="1" dirty="0" smtClean="0">
                <a:solidFill>
                  <a:schemeClr val="bg1">
                    <a:lumMod val="85000"/>
                  </a:schemeClr>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Substantive Expertise</a:t>
            </a:r>
          </a:p>
          <a:p>
            <a:pPr algn="ctr"/>
            <a:r>
              <a:rPr lang="en-US" sz="2400" i="1" dirty="0" smtClean="0">
                <a:solidFill>
                  <a:schemeClr val="bg1">
                    <a:lumMod val="85000"/>
                  </a:schemeClr>
                </a:solidFill>
              </a:rPr>
              <a:t>Domain Knowledge</a:t>
            </a:r>
            <a:endParaRPr lang="en-US" sz="2400" i="1" dirty="0">
              <a:solidFill>
                <a:schemeClr val="bg1">
                  <a:lumMod val="85000"/>
                </a:schemeClr>
              </a:solidFill>
            </a:endParaRP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
        <p:nvSpPr>
          <p:cNvPr id="16" name="TextBox 15"/>
          <p:cNvSpPr txBox="1"/>
          <p:nvPr/>
        </p:nvSpPr>
        <p:spPr>
          <a:xfrm>
            <a:off x="0" y="1"/>
            <a:ext cx="4217670" cy="3323987"/>
          </a:xfrm>
          <a:prstGeom prst="rect">
            <a:avLst/>
          </a:prstGeom>
          <a:noFill/>
        </p:spPr>
        <p:txBody>
          <a:bodyPr wrap="square" rtlCol="0">
            <a:spAutoFit/>
          </a:bodyPr>
          <a:lstStyle/>
          <a:p>
            <a:pPr algn="ctr"/>
            <a:r>
              <a:rPr lang="en-US" sz="3600" dirty="0" smtClean="0"/>
              <a:t>The Data Science Venn Diagram</a:t>
            </a:r>
          </a:p>
          <a:p>
            <a:endParaRPr lang="en-US" dirty="0"/>
          </a:p>
          <a:p>
            <a:r>
              <a:rPr lang="en-US" sz="2400" smtClean="0"/>
              <a:t>Now, let’s focus on these two portions of the venn diagram. </a:t>
            </a:r>
          </a:p>
          <a:p>
            <a:endParaRPr lang="en-US" sz="2400"/>
          </a:p>
          <a:p>
            <a:r>
              <a:rPr lang="en-US" sz="2400" smtClean="0"/>
              <a:t>They are equally-sized, and that is appropriate. </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2898201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i="1" dirty="0" smtClean="0">
                <a:solidFill>
                  <a:schemeClr val="bg1">
                    <a:lumMod val="85000"/>
                  </a:schemeClr>
                </a:solidFill>
              </a:rPr>
              <a:t>Machine</a:t>
            </a:r>
          </a:p>
          <a:p>
            <a:pPr algn="ctr"/>
            <a:r>
              <a:rPr lang="en-US" sz="1600" i="1" dirty="0" smtClean="0">
                <a:solidFill>
                  <a:schemeClr val="bg1">
                    <a:lumMod val="85000"/>
                  </a:schemeClr>
                </a:solidFill>
              </a:rPr>
              <a:t>Learning</a:t>
            </a:r>
          </a:p>
          <a:p>
            <a:pPr algn="ctr"/>
            <a:r>
              <a:rPr lang="en-US" sz="1600" i="1" dirty="0" smtClean="0">
                <a:solidFill>
                  <a:schemeClr val="bg1">
                    <a:lumMod val="85000"/>
                  </a:schemeClr>
                </a:solidFill>
              </a:rPr>
              <a:t>Scientist</a:t>
            </a:r>
            <a:endParaRPr lang="en-US" sz="1600" i="1" dirty="0">
              <a:solidFill>
                <a:schemeClr val="bg1">
                  <a:lumMod val="85000"/>
                </a:schemeClr>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Traditional</a:t>
            </a:r>
          </a:p>
          <a:p>
            <a:pPr algn="ctr"/>
            <a:r>
              <a:rPr lang="en-US" sz="1600" i="1" dirty="0" smtClean="0">
                <a:solidFill>
                  <a:schemeClr val="bg1">
                    <a:lumMod val="85000"/>
                  </a:schemeClr>
                </a:solidFill>
              </a:rPr>
              <a:t>Researcher</a:t>
            </a:r>
            <a:endParaRPr lang="en-US" sz="1600" i="1" dirty="0">
              <a:solidFill>
                <a:schemeClr val="bg1">
                  <a:lumMod val="85000"/>
                </a:schemeClr>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Danger</a:t>
            </a:r>
          </a:p>
          <a:p>
            <a:pPr algn="ctr"/>
            <a:r>
              <a:rPr lang="en-US" sz="1600" i="1" dirty="0" smtClean="0">
                <a:solidFill>
                  <a:schemeClr val="bg1">
                    <a:lumMod val="85000"/>
                  </a:schemeClr>
                </a:solidFill>
              </a:rPr>
              <a:t>Zone!</a:t>
            </a:r>
            <a:endParaRPr lang="en-US" sz="1600" i="1" dirty="0">
              <a:solidFill>
                <a:schemeClr val="bg1">
                  <a:lumMod val="85000"/>
                </a:schemeClr>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solidFill>
            <a:srgbClr val="E64A6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Computer Science</a:t>
            </a:r>
          </a:p>
          <a:p>
            <a:pPr algn="ctr"/>
            <a:r>
              <a:rPr lang="en-US" sz="2400" b="1" dirty="0" smtClean="0">
                <a:solidFill>
                  <a:schemeClr val="tx1"/>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solidFill>
            <a:srgbClr val="70AD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Mathematics/</a:t>
            </a:r>
          </a:p>
          <a:p>
            <a:pPr algn="ctr"/>
            <a:r>
              <a:rPr lang="en-US" sz="2400" b="1" dirty="0" smtClean="0">
                <a:solidFill>
                  <a:schemeClr val="tx1"/>
                </a:solidFill>
              </a:rPr>
              <a:t>Statistics</a:t>
            </a:r>
          </a:p>
          <a:p>
            <a:pPr algn="ctr"/>
            <a:r>
              <a:rPr lang="en-US" sz="2400" b="1" dirty="0" smtClean="0">
                <a:solidFill>
                  <a:schemeClr val="tx1"/>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bg1">
                    <a:lumMod val="85000"/>
                  </a:schemeClr>
                </a:solidFill>
              </a:rPr>
              <a:t>Data</a:t>
            </a:r>
          </a:p>
          <a:p>
            <a:pPr algn="ctr"/>
            <a:r>
              <a:rPr lang="en-US" sz="2000" b="1" i="1" dirty="0" smtClean="0">
                <a:solidFill>
                  <a:schemeClr val="bg1">
                    <a:lumMod val="85000"/>
                  </a:schemeClr>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Substantive Expertise</a:t>
            </a:r>
          </a:p>
          <a:p>
            <a:pPr algn="ctr"/>
            <a:r>
              <a:rPr lang="en-US" sz="2400" i="1" dirty="0" smtClean="0">
                <a:solidFill>
                  <a:schemeClr val="bg1">
                    <a:lumMod val="85000"/>
                  </a:schemeClr>
                </a:solidFill>
              </a:rPr>
              <a:t>Domain Knowledge</a:t>
            </a:r>
            <a:endParaRPr lang="en-US" sz="2400" i="1" dirty="0">
              <a:solidFill>
                <a:schemeClr val="bg1">
                  <a:lumMod val="85000"/>
                </a:schemeClr>
              </a:solidFill>
            </a:endParaRP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
        <p:nvSpPr>
          <p:cNvPr id="16" name="TextBox 15"/>
          <p:cNvSpPr txBox="1"/>
          <p:nvPr/>
        </p:nvSpPr>
        <p:spPr>
          <a:xfrm>
            <a:off x="0" y="1"/>
            <a:ext cx="4217670" cy="5539978"/>
          </a:xfrm>
          <a:prstGeom prst="rect">
            <a:avLst/>
          </a:prstGeom>
          <a:noFill/>
        </p:spPr>
        <p:txBody>
          <a:bodyPr wrap="square" rtlCol="0">
            <a:spAutoFit/>
          </a:bodyPr>
          <a:lstStyle/>
          <a:p>
            <a:pPr algn="ctr"/>
            <a:r>
              <a:rPr lang="en-US" sz="3600" dirty="0" smtClean="0"/>
              <a:t>The Data Science Venn Diagram</a:t>
            </a:r>
          </a:p>
          <a:p>
            <a:endParaRPr lang="en-US" dirty="0"/>
          </a:p>
          <a:p>
            <a:r>
              <a:rPr lang="en-US" sz="2400" smtClean="0"/>
              <a:t>Now, let’s focus on these two portions of the venn diagram. </a:t>
            </a:r>
          </a:p>
          <a:p>
            <a:endParaRPr lang="en-US" sz="2400"/>
          </a:p>
          <a:p>
            <a:r>
              <a:rPr lang="en-US" sz="2400" smtClean="0"/>
              <a:t>They are equally-sized, and that is appropriate. </a:t>
            </a:r>
          </a:p>
          <a:p>
            <a:endParaRPr lang="en-US" sz="2400"/>
          </a:p>
          <a:p>
            <a:r>
              <a:rPr lang="en-US" sz="2400" b="1" i="1" smtClean="0"/>
              <a:t>Strive to continuously incorporate computer programming more and more into your math/stats curriculum. </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2883478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3398" y="6176963"/>
            <a:ext cx="458152" cy="458152"/>
          </a:xfrm>
          <a:prstGeom prst="rect">
            <a:avLst/>
          </a:prstGeom>
        </p:spPr>
      </p:pic>
      <p:sp>
        <p:nvSpPr>
          <p:cNvPr id="2" name="Title 1"/>
          <p:cNvSpPr>
            <a:spLocks noGrp="1"/>
          </p:cNvSpPr>
          <p:nvPr>
            <p:ph type="title"/>
          </p:nvPr>
        </p:nvSpPr>
        <p:spPr/>
        <p:txBody>
          <a:bodyPr/>
          <a:lstStyle/>
          <a:p>
            <a:r>
              <a:rPr lang="en-US" smtClean="0"/>
              <a:t>Example 1 – Solving Empirically</a:t>
            </a:r>
            <a:endParaRPr lang="en-US"/>
          </a:p>
        </p:txBody>
      </p:sp>
      <p:sp>
        <p:nvSpPr>
          <p:cNvPr id="3" name="Content Placeholder 2"/>
          <p:cNvSpPr>
            <a:spLocks noGrp="1"/>
          </p:cNvSpPr>
          <p:nvPr>
            <p:ph idx="1"/>
          </p:nvPr>
        </p:nvSpPr>
        <p:spPr/>
        <p:txBody>
          <a:bodyPr/>
          <a:lstStyle/>
          <a:p>
            <a:r>
              <a:rPr lang="en-US" smtClean="0"/>
              <a:t>Particularly in initial probability courses, most problems have a path to an empirically-found solution via computer programming means. </a:t>
            </a:r>
          </a:p>
          <a:p>
            <a:r>
              <a:rPr lang="en-US" smtClean="0"/>
              <a:t>Ant-on-a-square problem: </a:t>
            </a:r>
            <a:endParaRPr lang="en-US"/>
          </a:p>
        </p:txBody>
      </p:sp>
      <p:sp>
        <p:nvSpPr>
          <p:cNvPr id="4" name="Rectangle 3"/>
          <p:cNvSpPr/>
          <p:nvPr/>
        </p:nvSpPr>
        <p:spPr>
          <a:xfrm>
            <a:off x="4781550" y="3753803"/>
            <a:ext cx="2628900" cy="2423160"/>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5-Point Star 4"/>
          <p:cNvSpPr/>
          <p:nvPr/>
        </p:nvSpPr>
        <p:spPr>
          <a:xfrm>
            <a:off x="7267575" y="3607436"/>
            <a:ext cx="285750" cy="27432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3070150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3398" y="3295651"/>
            <a:ext cx="458152" cy="458152"/>
          </a:xfrm>
          <a:prstGeom prst="rect">
            <a:avLst/>
          </a:prstGeom>
        </p:spPr>
      </p:pic>
      <p:sp>
        <p:nvSpPr>
          <p:cNvPr id="2" name="Title 1"/>
          <p:cNvSpPr>
            <a:spLocks noGrp="1"/>
          </p:cNvSpPr>
          <p:nvPr>
            <p:ph type="title"/>
          </p:nvPr>
        </p:nvSpPr>
        <p:spPr/>
        <p:txBody>
          <a:bodyPr/>
          <a:lstStyle/>
          <a:p>
            <a:r>
              <a:rPr lang="en-US" smtClean="0"/>
              <a:t>Example 1 – Solving Empirically</a:t>
            </a:r>
            <a:endParaRPr lang="en-US"/>
          </a:p>
        </p:txBody>
      </p:sp>
      <p:sp>
        <p:nvSpPr>
          <p:cNvPr id="3" name="Content Placeholder 2"/>
          <p:cNvSpPr>
            <a:spLocks noGrp="1"/>
          </p:cNvSpPr>
          <p:nvPr>
            <p:ph idx="1"/>
          </p:nvPr>
        </p:nvSpPr>
        <p:spPr/>
        <p:txBody>
          <a:bodyPr/>
          <a:lstStyle/>
          <a:p>
            <a:r>
              <a:rPr lang="en-US" smtClean="0"/>
              <a:t>Particularly in initial probability courses, most problems have a path to an empirically-found solution via computer programming means. </a:t>
            </a:r>
          </a:p>
          <a:p>
            <a:r>
              <a:rPr lang="en-US" smtClean="0"/>
              <a:t>Ant-on-a-square problem: </a:t>
            </a:r>
            <a:endParaRPr lang="en-US"/>
          </a:p>
        </p:txBody>
      </p:sp>
      <p:sp>
        <p:nvSpPr>
          <p:cNvPr id="4" name="Rectangle 3"/>
          <p:cNvSpPr/>
          <p:nvPr/>
        </p:nvSpPr>
        <p:spPr>
          <a:xfrm>
            <a:off x="4781550" y="3753803"/>
            <a:ext cx="2628900" cy="2423160"/>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5-Point Star 4"/>
          <p:cNvSpPr/>
          <p:nvPr/>
        </p:nvSpPr>
        <p:spPr>
          <a:xfrm>
            <a:off x="7267575" y="3607436"/>
            <a:ext cx="285750" cy="27432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1065459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3398" y="6176963"/>
            <a:ext cx="458152" cy="458152"/>
          </a:xfrm>
          <a:prstGeom prst="rect">
            <a:avLst/>
          </a:prstGeom>
        </p:spPr>
      </p:pic>
      <p:sp>
        <p:nvSpPr>
          <p:cNvPr id="2" name="Title 1"/>
          <p:cNvSpPr>
            <a:spLocks noGrp="1"/>
          </p:cNvSpPr>
          <p:nvPr>
            <p:ph type="title"/>
          </p:nvPr>
        </p:nvSpPr>
        <p:spPr/>
        <p:txBody>
          <a:bodyPr/>
          <a:lstStyle/>
          <a:p>
            <a:r>
              <a:rPr lang="en-US" smtClean="0"/>
              <a:t>Example 1 – Solving Empirically</a:t>
            </a:r>
            <a:endParaRPr lang="en-US"/>
          </a:p>
        </p:txBody>
      </p:sp>
      <p:sp>
        <p:nvSpPr>
          <p:cNvPr id="3" name="Content Placeholder 2"/>
          <p:cNvSpPr>
            <a:spLocks noGrp="1"/>
          </p:cNvSpPr>
          <p:nvPr>
            <p:ph idx="1"/>
          </p:nvPr>
        </p:nvSpPr>
        <p:spPr/>
        <p:txBody>
          <a:bodyPr/>
          <a:lstStyle/>
          <a:p>
            <a:r>
              <a:rPr lang="en-US" smtClean="0"/>
              <a:t>Particularly in initial probability courses, most problems have a path to an empirically-found solution via computer programming means. </a:t>
            </a:r>
          </a:p>
          <a:p>
            <a:r>
              <a:rPr lang="en-US" smtClean="0"/>
              <a:t>Ant-on-a-square problem: </a:t>
            </a:r>
            <a:endParaRPr lang="en-US"/>
          </a:p>
        </p:txBody>
      </p:sp>
      <p:sp>
        <p:nvSpPr>
          <p:cNvPr id="4" name="Rectangle 3"/>
          <p:cNvSpPr/>
          <p:nvPr/>
        </p:nvSpPr>
        <p:spPr>
          <a:xfrm>
            <a:off x="4781550" y="3753803"/>
            <a:ext cx="2628900" cy="2423160"/>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5-Point Star 4"/>
          <p:cNvSpPr/>
          <p:nvPr/>
        </p:nvSpPr>
        <p:spPr>
          <a:xfrm>
            <a:off x="7267575" y="3607436"/>
            <a:ext cx="285750" cy="27432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261577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0450" y="6176963"/>
            <a:ext cx="458152" cy="458152"/>
          </a:xfrm>
          <a:prstGeom prst="rect">
            <a:avLst/>
          </a:prstGeom>
        </p:spPr>
      </p:pic>
      <p:sp>
        <p:nvSpPr>
          <p:cNvPr id="2" name="Title 1"/>
          <p:cNvSpPr>
            <a:spLocks noGrp="1"/>
          </p:cNvSpPr>
          <p:nvPr>
            <p:ph type="title"/>
          </p:nvPr>
        </p:nvSpPr>
        <p:spPr/>
        <p:txBody>
          <a:bodyPr/>
          <a:lstStyle/>
          <a:p>
            <a:r>
              <a:rPr lang="en-US" smtClean="0"/>
              <a:t>Example 1 – Solving Empirically</a:t>
            </a:r>
            <a:endParaRPr lang="en-US"/>
          </a:p>
        </p:txBody>
      </p:sp>
      <p:sp>
        <p:nvSpPr>
          <p:cNvPr id="3" name="Content Placeholder 2"/>
          <p:cNvSpPr>
            <a:spLocks noGrp="1"/>
          </p:cNvSpPr>
          <p:nvPr>
            <p:ph idx="1"/>
          </p:nvPr>
        </p:nvSpPr>
        <p:spPr/>
        <p:txBody>
          <a:bodyPr/>
          <a:lstStyle/>
          <a:p>
            <a:r>
              <a:rPr lang="en-US" smtClean="0"/>
              <a:t>Particularly in initial probability courses, most problems have a path to an empirically-found solution via computer programming means. </a:t>
            </a:r>
          </a:p>
          <a:p>
            <a:r>
              <a:rPr lang="en-US" smtClean="0"/>
              <a:t>Ant-on-a-square problem: </a:t>
            </a:r>
            <a:endParaRPr lang="en-US"/>
          </a:p>
        </p:txBody>
      </p:sp>
      <p:sp>
        <p:nvSpPr>
          <p:cNvPr id="4" name="Rectangle 3"/>
          <p:cNvSpPr/>
          <p:nvPr/>
        </p:nvSpPr>
        <p:spPr>
          <a:xfrm>
            <a:off x="4781550" y="3753803"/>
            <a:ext cx="2628900" cy="2423160"/>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5-Point Star 4"/>
          <p:cNvSpPr/>
          <p:nvPr/>
        </p:nvSpPr>
        <p:spPr>
          <a:xfrm>
            <a:off x="7267575" y="3607436"/>
            <a:ext cx="285750" cy="27432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1108841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325" y="3286444"/>
            <a:ext cx="458152" cy="458152"/>
          </a:xfrm>
          <a:prstGeom prst="rect">
            <a:avLst/>
          </a:prstGeom>
        </p:spPr>
      </p:pic>
      <p:sp>
        <p:nvSpPr>
          <p:cNvPr id="2" name="Title 1"/>
          <p:cNvSpPr>
            <a:spLocks noGrp="1"/>
          </p:cNvSpPr>
          <p:nvPr>
            <p:ph type="title"/>
          </p:nvPr>
        </p:nvSpPr>
        <p:spPr/>
        <p:txBody>
          <a:bodyPr/>
          <a:lstStyle/>
          <a:p>
            <a:r>
              <a:rPr lang="en-US" smtClean="0"/>
              <a:t>Example 1 – Solving Empirically</a:t>
            </a:r>
            <a:endParaRPr lang="en-US"/>
          </a:p>
        </p:txBody>
      </p:sp>
      <p:sp>
        <p:nvSpPr>
          <p:cNvPr id="3" name="Content Placeholder 2"/>
          <p:cNvSpPr>
            <a:spLocks noGrp="1"/>
          </p:cNvSpPr>
          <p:nvPr>
            <p:ph idx="1"/>
          </p:nvPr>
        </p:nvSpPr>
        <p:spPr/>
        <p:txBody>
          <a:bodyPr/>
          <a:lstStyle/>
          <a:p>
            <a:r>
              <a:rPr lang="en-US" smtClean="0"/>
              <a:t>Particularly in initial probability courses, most problems have a path to an empirically-found solution via computer programming means. </a:t>
            </a:r>
          </a:p>
          <a:p>
            <a:r>
              <a:rPr lang="en-US" smtClean="0"/>
              <a:t>Ant-on-a-square problem: </a:t>
            </a:r>
            <a:endParaRPr lang="en-US"/>
          </a:p>
        </p:txBody>
      </p:sp>
      <p:sp>
        <p:nvSpPr>
          <p:cNvPr id="4" name="Rectangle 3"/>
          <p:cNvSpPr/>
          <p:nvPr/>
        </p:nvSpPr>
        <p:spPr>
          <a:xfrm>
            <a:off x="4781550" y="3753803"/>
            <a:ext cx="2628900" cy="2423160"/>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5-Point Star 4"/>
          <p:cNvSpPr/>
          <p:nvPr/>
        </p:nvSpPr>
        <p:spPr>
          <a:xfrm>
            <a:off x="7267575" y="3607436"/>
            <a:ext cx="285750" cy="27432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70543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About Me</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772648"/>
              </p:ext>
            </p:extLst>
          </p:nvPr>
        </p:nvGraphicFramePr>
        <p:xfrm>
          <a:off x="838200" y="1825625"/>
          <a:ext cx="10515600" cy="4389120"/>
        </p:xfrm>
        <a:graphic>
          <a:graphicData uri="http://schemas.openxmlformats.org/drawingml/2006/table">
            <a:tbl>
              <a:tblPr firstRow="1" bandRow="1">
                <a:tableStyleId>{5940675A-B579-460E-94D1-54222C63F5DA}</a:tableStyleId>
              </a:tblPr>
              <a:tblGrid>
                <a:gridCol w="1158766">
                  <a:extLst>
                    <a:ext uri="{9D8B030D-6E8A-4147-A177-3AD203B41FA5}">
                      <a16:colId xmlns:a16="http://schemas.microsoft.com/office/drawing/2014/main" val="3656039042"/>
                    </a:ext>
                  </a:extLst>
                </a:gridCol>
                <a:gridCol w="9356834">
                  <a:extLst>
                    <a:ext uri="{9D8B030D-6E8A-4147-A177-3AD203B41FA5}">
                      <a16:colId xmlns:a16="http://schemas.microsoft.com/office/drawing/2014/main" val="3589188304"/>
                    </a:ext>
                  </a:extLst>
                </a:gridCol>
              </a:tblGrid>
              <a:tr h="370840">
                <a:tc>
                  <a:txBody>
                    <a:bodyPr/>
                    <a:lstStyle/>
                    <a:p>
                      <a:endParaRPr lang="en-US" sz="66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dirty="0" smtClean="0"/>
                        <a:t>2004 – BS</a:t>
                      </a:r>
                      <a:r>
                        <a:rPr lang="en-US" sz="2400" baseline="0" dirty="0" smtClean="0"/>
                        <a:t> Mathematics, BS Computer Science</a:t>
                      </a:r>
                      <a:endParaRPr lang="en-US" sz="2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3556566"/>
                  </a:ext>
                </a:extLst>
              </a:tr>
              <a:tr h="370840">
                <a:tc>
                  <a:txBody>
                    <a:bodyPr/>
                    <a:lstStyle/>
                    <a:p>
                      <a:endParaRPr lang="en-US" sz="66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dirty="0" smtClean="0"/>
                        <a:t>2009 – PhD Mathematics</a:t>
                      </a:r>
                      <a:endParaRPr lang="en-US" sz="2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76386876"/>
                  </a:ext>
                </a:extLst>
              </a:tr>
              <a:tr h="370840">
                <a:tc>
                  <a:txBody>
                    <a:bodyPr/>
                    <a:lstStyle/>
                    <a:p>
                      <a:endParaRPr lang="en-US" sz="66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smtClean="0"/>
                        <a:t>2010 – Applied Researcher, Supply Chain Research</a:t>
                      </a:r>
                      <a:endParaRPr lang="en-US" sz="2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05162749"/>
                  </a:ext>
                </a:extLst>
              </a:tr>
              <a:tr h="370840">
                <a:tc>
                  <a:txBody>
                    <a:bodyPr/>
                    <a:lstStyle/>
                    <a:p>
                      <a:endParaRPr lang="en-US" sz="66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dirty="0" smtClean="0"/>
                        <a:t>2012 – Principal Data</a:t>
                      </a:r>
                      <a:r>
                        <a:rPr lang="en-US" sz="2400" baseline="0" dirty="0" smtClean="0"/>
                        <a:t> Scientist, Analysis and Experimentation</a:t>
                      </a:r>
                      <a:endParaRPr lang="en-US" sz="2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6027610"/>
                  </a:ext>
                </a:extLst>
              </a:tr>
            </a:tbl>
          </a:graphicData>
        </a:graphic>
      </p:graphicFrame>
      <p:pic>
        <p:nvPicPr>
          <p:cNvPr id="5" name="Picture 4"/>
          <p:cNvPicPr>
            <a:picLocks noChangeAspect="1"/>
          </p:cNvPicPr>
          <p:nvPr/>
        </p:nvPicPr>
        <p:blipFill>
          <a:blip r:embed="rId2"/>
          <a:stretch>
            <a:fillRect/>
          </a:stretch>
        </p:blipFill>
        <p:spPr>
          <a:xfrm>
            <a:off x="993158" y="5298199"/>
            <a:ext cx="743512" cy="724228"/>
          </a:xfrm>
          <a:prstGeom prst="rect">
            <a:avLst/>
          </a:prstGeom>
        </p:spPr>
      </p:pic>
      <p:pic>
        <p:nvPicPr>
          <p:cNvPr id="6" name="Picture 5"/>
          <p:cNvPicPr>
            <a:picLocks noChangeAspect="1"/>
          </p:cNvPicPr>
          <p:nvPr/>
        </p:nvPicPr>
        <p:blipFill>
          <a:blip r:embed="rId3"/>
          <a:stretch>
            <a:fillRect/>
          </a:stretch>
        </p:blipFill>
        <p:spPr>
          <a:xfrm>
            <a:off x="858114" y="4156513"/>
            <a:ext cx="1013599" cy="804370"/>
          </a:xfrm>
          <a:prstGeom prst="rect">
            <a:avLst/>
          </a:prstGeom>
        </p:spPr>
      </p:pic>
      <p:pic>
        <p:nvPicPr>
          <p:cNvPr id="7" name="Picture 6"/>
          <p:cNvPicPr>
            <a:picLocks noChangeAspect="1"/>
          </p:cNvPicPr>
          <p:nvPr/>
        </p:nvPicPr>
        <p:blipFill>
          <a:blip r:embed="rId4"/>
          <a:stretch>
            <a:fillRect/>
          </a:stretch>
        </p:blipFill>
        <p:spPr>
          <a:xfrm>
            <a:off x="957040" y="3048164"/>
            <a:ext cx="914673" cy="77103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7393" y="1890636"/>
            <a:ext cx="853966" cy="853966"/>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4158669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 – Solving Empirically</a:t>
            </a:r>
            <a:endParaRPr lang="en-US"/>
          </a:p>
        </p:txBody>
      </p:sp>
      <p:sp>
        <p:nvSpPr>
          <p:cNvPr id="3" name="Content Placeholder 2"/>
          <p:cNvSpPr>
            <a:spLocks noGrp="1"/>
          </p:cNvSpPr>
          <p:nvPr>
            <p:ph idx="1"/>
          </p:nvPr>
        </p:nvSpPr>
        <p:spPr/>
        <p:txBody>
          <a:bodyPr/>
          <a:lstStyle/>
          <a:p>
            <a:r>
              <a:rPr lang="en-US" smtClean="0"/>
              <a:t>Simulate!</a:t>
            </a:r>
          </a:p>
          <a:p>
            <a:r>
              <a:rPr lang="en-US" smtClean="0"/>
              <a:t>Any language you want, but concisely in R:</a:t>
            </a:r>
          </a:p>
          <a:p>
            <a:pPr marL="0" indent="0" algn="ctr">
              <a:buNone/>
            </a:pPr>
            <a:r>
              <a:rPr lang="en-US" b="1">
                <a:latin typeface="Consolas" panose="020B0609020204030204" pitchFamily="49" charset="0"/>
              </a:rPr>
              <a:t>trials &lt;- 2*(rnbinom(10000, 1, 0.5)+1</a:t>
            </a:r>
            <a:r>
              <a:rPr lang="en-US" b="1" smtClean="0">
                <a:latin typeface="Consolas" panose="020B0609020204030204" pitchFamily="49" charset="0"/>
              </a:rPr>
              <a:t>)</a:t>
            </a:r>
          </a:p>
          <a:p>
            <a:r>
              <a:rPr lang="en-US" smtClean="0"/>
              <a:t>Leads naturally to the conversation of uncertainty</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3421578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 – Learning via Brute Force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When proofs lend themselves to enumeration, have the computer do the enumerating. </a:t>
                </a:r>
                <a:endParaRPr lang="en-US" dirty="0" smtClean="0"/>
              </a:p>
              <a:p>
                <a:r>
                  <a:rPr lang="en-US" dirty="0" smtClean="0"/>
                  <a:t>Useful example: Ramsey </a:t>
                </a:r>
                <a:r>
                  <a:rPr lang="en-US" smtClean="0"/>
                  <a:t>numbers.</a:t>
                </a:r>
              </a:p>
              <a:p>
                <a:pPr lvl="1"/>
                <a:r>
                  <a:rPr lang="en-US" smtClean="0"/>
                  <a:t>We know (and students should prove in the appropriate course) that </a:t>
                </a:r>
                <a14:m>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3,3</m:t>
                        </m:r>
                      </m:e>
                    </m:d>
                    <m:r>
                      <a:rPr lang="en-US" b="0" i="1" smtClean="0">
                        <a:latin typeface="Cambria Math" panose="02040503050406030204" pitchFamily="18" charset="0"/>
                      </a:rPr>
                      <m:t>=6</m:t>
                    </m:r>
                  </m:oMath>
                </a14:m>
                <a:r>
                  <a:rPr lang="en-US" dirty="0" smtClean="0"/>
                  <a:t>.</a:t>
                </a:r>
              </a:p>
              <a:p>
                <a:pPr lvl="1"/>
                <a:r>
                  <a:rPr lang="en-US" smtClean="0"/>
                  <a:t>Have </a:t>
                </a:r>
                <a:r>
                  <a:rPr lang="en-US" dirty="0" smtClean="0"/>
                  <a:t>students demonstrate via a computer program by enumerating all 2-colorings of the complete graph on </a:t>
                </a:r>
                <a:r>
                  <a:rPr lang="en-US" smtClean="0"/>
                  <a:t>6 vertices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6</m:t>
                        </m:r>
                      </m:sub>
                    </m:sSub>
                  </m:oMath>
                </a14:m>
                <a:r>
                  <a:rPr lang="en-US" smtClean="0"/>
                  <a:t>).</a:t>
                </a:r>
                <a:endParaRPr lang="en-US" dirty="0" smtClean="0"/>
              </a:p>
              <a:p>
                <a:pPr lvl="1"/>
                <a:r>
                  <a:rPr lang="en-US" dirty="0" smtClean="0"/>
                  <a:t>Incorporate randomness: given a random 2-coloring of a complete graph on </a:t>
                </a:r>
                <a:r>
                  <a:rPr lang="en-US" smtClean="0"/>
                  <a:t>5 vertices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5</m:t>
                        </m:r>
                      </m:sub>
                    </m:sSub>
                  </m:oMath>
                </a14:m>
                <a:r>
                  <a:rPr lang="en-US" smtClean="0"/>
                  <a:t>), </a:t>
                </a:r>
                <a:r>
                  <a:rPr lang="en-US" dirty="0" smtClean="0"/>
                  <a:t>what’s the probability it has a monochromatic subgraph?</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928"/>
                </a:stretch>
              </a:blipFill>
            </p:spPr>
            <p:txBody>
              <a:bodyPr/>
              <a:lstStyle/>
              <a:p>
                <a:r>
                  <a:rPr lang="en-US">
                    <a:noFill/>
                  </a:rPr>
                  <a:t> </a:t>
                </a:r>
              </a:p>
            </p:txBody>
          </p:sp>
        </mc:Fallback>
      </mc:AlternateContent>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4032132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2 – Learning via Brute Force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Take a look at the </a:t>
                </a:r>
                <a:r>
                  <a:rPr lang="en-US" smtClean="0"/>
                  <a:t>code provided (see Appendix) and </a:t>
                </a:r>
                <a:r>
                  <a:rPr lang="en-US" dirty="0" smtClean="0"/>
                  <a:t>note that there are two ways you can Randomize:</a:t>
                </a:r>
              </a:p>
              <a:p>
                <a:pPr lvl="1"/>
                <a:r>
                  <a:rPr lang="en-US" b="1" dirty="0" smtClean="0">
                    <a:latin typeface="Consolas" panose="020B0609020204030204" pitchFamily="49" charset="0"/>
                  </a:rPr>
                  <a:t>Randomize(Random rand)</a:t>
                </a:r>
                <a:r>
                  <a:rPr lang="en-US" dirty="0" smtClean="0"/>
                  <a:t> – utilizes randomness function given to it.</a:t>
                </a:r>
              </a:p>
              <a:p>
                <a:pPr lvl="1"/>
                <a:r>
                  <a:rPr lang="en-US" b="1" dirty="0" smtClean="0">
                    <a:latin typeface="Consolas" panose="020B0609020204030204" pitchFamily="49" charset="0"/>
                  </a:rPr>
                  <a:t>Randomize()</a:t>
                </a:r>
                <a:r>
                  <a:rPr lang="en-US" dirty="0" smtClean="0"/>
                  <a:t> – instantiates a new Random object to utilize. </a:t>
                </a:r>
              </a:p>
              <a:p>
                <a:r>
                  <a:rPr lang="en-US" dirty="0" smtClean="0"/>
                  <a:t>However, when you utilize these two, you get much different results in terms of the frequency in not getting </a:t>
                </a:r>
                <a:r>
                  <a:rPr lang="en-US" smtClean="0"/>
                  <a:t>a clique in a 2-coloring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5</m:t>
                        </m:r>
                      </m:sub>
                    </m:sSub>
                  </m:oMath>
                </a14:m>
                <a:r>
                  <a:rPr lang="en-US"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496291" y="4322953"/>
            <a:ext cx="3469840" cy="2232226"/>
          </a:xfrm>
          <a:prstGeom prst="rect">
            <a:avLst/>
          </a:prstGeom>
        </p:spPr>
      </p:pic>
      <p:pic>
        <p:nvPicPr>
          <p:cNvPr id="5" name="Picture 4"/>
          <p:cNvPicPr>
            <a:picLocks noChangeAspect="1"/>
          </p:cNvPicPr>
          <p:nvPr/>
        </p:nvPicPr>
        <p:blipFill>
          <a:blip r:embed="rId4"/>
          <a:stretch>
            <a:fillRect/>
          </a:stretch>
        </p:blipFill>
        <p:spPr>
          <a:xfrm>
            <a:off x="6422605" y="4322953"/>
            <a:ext cx="3474720" cy="2235366"/>
          </a:xfrm>
          <a:prstGeom prst="rect">
            <a:avLst/>
          </a:prstGeom>
        </p:spPr>
      </p:pic>
      <p:sp>
        <p:nvSpPr>
          <p:cNvPr id="6" name="TextBox 5"/>
          <p:cNvSpPr txBox="1"/>
          <p:nvPr/>
        </p:nvSpPr>
        <p:spPr>
          <a:xfrm>
            <a:off x="1649622" y="6562098"/>
            <a:ext cx="3411511" cy="307777"/>
          </a:xfrm>
          <a:prstGeom prst="rect">
            <a:avLst/>
          </a:prstGeom>
          <a:noFill/>
        </p:spPr>
        <p:txBody>
          <a:bodyPr wrap="none" rtlCol="0">
            <a:spAutoFit/>
          </a:bodyPr>
          <a:lstStyle/>
          <a:p>
            <a:r>
              <a:rPr lang="en-US" sz="1400" dirty="0" smtClean="0"/>
              <a:t>Using common random function throughout</a:t>
            </a:r>
            <a:endParaRPr lang="en-US" sz="1400" dirty="0"/>
          </a:p>
        </p:txBody>
      </p:sp>
      <p:sp>
        <p:nvSpPr>
          <p:cNvPr id="7" name="TextBox 6"/>
          <p:cNvSpPr txBox="1"/>
          <p:nvPr/>
        </p:nvSpPr>
        <p:spPr>
          <a:xfrm>
            <a:off x="6899848" y="6551204"/>
            <a:ext cx="2876493" cy="307777"/>
          </a:xfrm>
          <a:prstGeom prst="rect">
            <a:avLst/>
          </a:prstGeom>
          <a:noFill/>
        </p:spPr>
        <p:txBody>
          <a:bodyPr wrap="none" rtlCol="0">
            <a:spAutoFit/>
          </a:bodyPr>
          <a:lstStyle/>
          <a:p>
            <a:r>
              <a:rPr lang="en-US" sz="1400" dirty="0" smtClean="0"/>
              <a:t>Using new random function each call</a:t>
            </a:r>
            <a:endParaRPr lang="en-US" sz="1400" dirty="0"/>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354598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2 – Learning via Brute Force</a:t>
            </a:r>
            <a:r>
              <a:rPr lang="en-US" dirty="0" smtClean="0"/>
              <a:t/>
            </a:r>
            <a:br>
              <a:rPr lang="en-US" dirty="0" smtClean="0"/>
            </a:br>
            <a:r>
              <a:rPr lang="en-US" sz="1800" b="1" dirty="0" smtClean="0"/>
              <a:t>What’s Going On?</a:t>
            </a:r>
            <a:endParaRPr lang="en-US" b="1" dirty="0"/>
          </a:p>
        </p:txBody>
      </p:sp>
      <p:sp>
        <p:nvSpPr>
          <p:cNvPr id="3" name="Content Placeholder 2"/>
          <p:cNvSpPr>
            <a:spLocks noGrp="1"/>
          </p:cNvSpPr>
          <p:nvPr>
            <p:ph idx="1"/>
          </p:nvPr>
        </p:nvSpPr>
        <p:spPr/>
        <p:txBody>
          <a:bodyPr/>
          <a:lstStyle/>
          <a:p>
            <a:r>
              <a:rPr lang="en-US" smtClean="0"/>
              <a:t>This is now a data science exercise!</a:t>
            </a:r>
          </a:p>
          <a:p>
            <a:r>
              <a:rPr lang="en-US" smtClean="0"/>
              <a:t>The good data scientist can not only identify which of the two scenariois abnormal against expectation, but can also explain </a:t>
            </a:r>
            <a:r>
              <a:rPr lang="en-US" b="1" i="1" smtClean="0"/>
              <a:t>why</a:t>
            </a:r>
            <a:r>
              <a:rPr lang="en-US" smtClean="0"/>
              <a:t> the observed phenomenon is occurring. </a:t>
            </a:r>
          </a:p>
          <a:p>
            <a:pPr lvl="1"/>
            <a:r>
              <a:rPr lang="en-US" smtClean="0"/>
              <a:t>Hint</a:t>
            </a:r>
            <a:endParaRPr lang="en-US" dirty="0"/>
          </a:p>
        </p:txBody>
      </p:sp>
      <p:pic>
        <p:nvPicPr>
          <p:cNvPr id="4" name="Picture 3"/>
          <p:cNvPicPr>
            <a:picLocks noChangeAspect="1"/>
          </p:cNvPicPr>
          <p:nvPr/>
        </p:nvPicPr>
        <p:blipFill>
          <a:blip r:embed="rId2"/>
          <a:stretch>
            <a:fillRect/>
          </a:stretch>
        </p:blipFill>
        <p:spPr>
          <a:xfrm>
            <a:off x="1496291" y="4322953"/>
            <a:ext cx="3469840" cy="2232226"/>
          </a:xfrm>
          <a:prstGeom prst="rect">
            <a:avLst/>
          </a:prstGeom>
        </p:spPr>
      </p:pic>
      <p:pic>
        <p:nvPicPr>
          <p:cNvPr id="5" name="Picture 4"/>
          <p:cNvPicPr>
            <a:picLocks noChangeAspect="1"/>
          </p:cNvPicPr>
          <p:nvPr/>
        </p:nvPicPr>
        <p:blipFill>
          <a:blip r:embed="rId3"/>
          <a:stretch>
            <a:fillRect/>
          </a:stretch>
        </p:blipFill>
        <p:spPr>
          <a:xfrm>
            <a:off x="6422605" y="4322953"/>
            <a:ext cx="3474720" cy="223536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394348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i="1" dirty="0" smtClean="0">
                <a:solidFill>
                  <a:schemeClr val="bg1">
                    <a:lumMod val="85000"/>
                  </a:schemeClr>
                </a:solidFill>
              </a:rPr>
              <a:t>Machine</a:t>
            </a:r>
          </a:p>
          <a:p>
            <a:pPr algn="ctr"/>
            <a:r>
              <a:rPr lang="en-US" sz="1600" i="1" dirty="0" smtClean="0">
                <a:solidFill>
                  <a:schemeClr val="bg1">
                    <a:lumMod val="85000"/>
                  </a:schemeClr>
                </a:solidFill>
              </a:rPr>
              <a:t>Learning</a:t>
            </a:r>
          </a:p>
          <a:p>
            <a:pPr algn="ctr"/>
            <a:r>
              <a:rPr lang="en-US" sz="1600" i="1" dirty="0" smtClean="0">
                <a:solidFill>
                  <a:schemeClr val="bg1">
                    <a:lumMod val="85000"/>
                  </a:schemeClr>
                </a:solidFill>
              </a:rPr>
              <a:t>Scientist</a:t>
            </a:r>
            <a:endParaRPr lang="en-US" sz="1600" i="1" dirty="0">
              <a:solidFill>
                <a:schemeClr val="bg1">
                  <a:lumMod val="85000"/>
                </a:schemeClr>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Traditional</a:t>
            </a:r>
          </a:p>
          <a:p>
            <a:pPr algn="ctr"/>
            <a:r>
              <a:rPr lang="en-US" sz="1600" i="1" dirty="0" smtClean="0">
                <a:solidFill>
                  <a:schemeClr val="bg1">
                    <a:lumMod val="85000"/>
                  </a:schemeClr>
                </a:solidFill>
              </a:rPr>
              <a:t>Researcher</a:t>
            </a:r>
            <a:endParaRPr lang="en-US" sz="1600" i="1" dirty="0">
              <a:solidFill>
                <a:schemeClr val="bg1">
                  <a:lumMod val="85000"/>
                </a:schemeClr>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Danger</a:t>
            </a:r>
          </a:p>
          <a:p>
            <a:pPr algn="ctr"/>
            <a:r>
              <a:rPr lang="en-US" sz="1600" i="1" dirty="0" smtClean="0">
                <a:solidFill>
                  <a:schemeClr val="bg1">
                    <a:lumMod val="85000"/>
                  </a:schemeClr>
                </a:solidFill>
              </a:rPr>
              <a:t>Zone!</a:t>
            </a:r>
            <a:endParaRPr lang="en-US" sz="1600" i="1" dirty="0">
              <a:solidFill>
                <a:schemeClr val="bg1">
                  <a:lumMod val="85000"/>
                </a:schemeClr>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Computer Science</a:t>
            </a:r>
          </a:p>
          <a:p>
            <a:pPr algn="ctr"/>
            <a:r>
              <a:rPr lang="en-US" sz="2400" i="1" dirty="0" smtClean="0">
                <a:solidFill>
                  <a:schemeClr val="bg1">
                    <a:lumMod val="85000"/>
                  </a:schemeClr>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Mathematics/</a:t>
            </a:r>
          </a:p>
          <a:p>
            <a:pPr algn="ctr"/>
            <a:r>
              <a:rPr lang="en-US" sz="2400" i="1" dirty="0" smtClean="0">
                <a:solidFill>
                  <a:schemeClr val="bg1">
                    <a:lumMod val="85000"/>
                  </a:schemeClr>
                </a:solidFill>
              </a:rPr>
              <a:t>Statistics</a:t>
            </a:r>
          </a:p>
          <a:p>
            <a:pPr algn="ctr"/>
            <a:r>
              <a:rPr lang="en-US" sz="2400" i="1" dirty="0" smtClean="0">
                <a:solidFill>
                  <a:schemeClr val="bg1">
                    <a:lumMod val="85000"/>
                  </a:schemeClr>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bg1">
                    <a:lumMod val="85000"/>
                  </a:schemeClr>
                </a:solidFill>
              </a:rPr>
              <a:t>Data</a:t>
            </a:r>
          </a:p>
          <a:p>
            <a:pPr algn="ctr"/>
            <a:r>
              <a:rPr lang="en-US" sz="2000" b="1" i="1" dirty="0" smtClean="0">
                <a:solidFill>
                  <a:schemeClr val="bg1">
                    <a:lumMod val="85000"/>
                  </a:schemeClr>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Substantive Expertise</a:t>
            </a:r>
          </a:p>
          <a:p>
            <a:pPr algn="ctr"/>
            <a:r>
              <a:rPr lang="en-US" sz="2400" dirty="0" smtClean="0">
                <a:solidFill>
                  <a:schemeClr val="tx1"/>
                </a:solidFill>
              </a:rPr>
              <a:t>Domain Knowledge</a:t>
            </a:r>
            <a:endParaRPr lang="en-US" sz="2400" dirty="0">
              <a:solidFill>
                <a:schemeClr val="tx1"/>
              </a:solidFill>
            </a:endParaRP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
        <p:nvSpPr>
          <p:cNvPr id="16" name="TextBox 15"/>
          <p:cNvSpPr txBox="1"/>
          <p:nvPr/>
        </p:nvSpPr>
        <p:spPr>
          <a:xfrm>
            <a:off x="0" y="1"/>
            <a:ext cx="4217670" cy="5170646"/>
          </a:xfrm>
          <a:prstGeom prst="rect">
            <a:avLst/>
          </a:prstGeom>
          <a:noFill/>
        </p:spPr>
        <p:txBody>
          <a:bodyPr wrap="square" rtlCol="0">
            <a:spAutoFit/>
          </a:bodyPr>
          <a:lstStyle/>
          <a:p>
            <a:pPr algn="ctr"/>
            <a:r>
              <a:rPr lang="en-US" sz="3600" dirty="0" smtClean="0"/>
              <a:t>The Data Science </a:t>
            </a:r>
            <a:r>
              <a:rPr lang="en-US" sz="3600" smtClean="0"/>
              <a:t>Venn Diagram</a:t>
            </a:r>
            <a:endParaRPr lang="en-US"/>
          </a:p>
          <a:p>
            <a:endParaRPr lang="en-US" smtClean="0"/>
          </a:p>
          <a:p>
            <a:r>
              <a:rPr lang="en-US" sz="2400" smtClean="0"/>
              <a:t>This will likely be the greatest challenge to affect as an educator. </a:t>
            </a:r>
          </a:p>
          <a:p>
            <a:endParaRPr lang="en-US" sz="2400"/>
          </a:p>
          <a:p>
            <a:r>
              <a:rPr lang="en-US" sz="2400" smtClean="0"/>
              <a:t>Nothing comes close to actual on-the-job experience.</a:t>
            </a:r>
          </a:p>
          <a:p>
            <a:endParaRPr lang="en-US" sz="2400"/>
          </a:p>
          <a:p>
            <a:r>
              <a:rPr lang="en-US" sz="2400" smtClean="0"/>
              <a:t>Emphasize internships over traditional summer research opportunities. </a:t>
            </a:r>
            <a:endParaRPr lang="en-US" sz="2400" dirty="0" smtClean="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1359727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i="1" dirty="0" smtClean="0">
                <a:solidFill>
                  <a:schemeClr val="bg1">
                    <a:lumMod val="85000"/>
                  </a:schemeClr>
                </a:solidFill>
              </a:rPr>
              <a:t>Machine</a:t>
            </a:r>
          </a:p>
          <a:p>
            <a:pPr algn="ctr"/>
            <a:r>
              <a:rPr lang="en-US" sz="1600" i="1" dirty="0" smtClean="0">
                <a:solidFill>
                  <a:schemeClr val="bg1">
                    <a:lumMod val="85000"/>
                  </a:schemeClr>
                </a:solidFill>
              </a:rPr>
              <a:t>Learning</a:t>
            </a:r>
          </a:p>
          <a:p>
            <a:pPr algn="ctr"/>
            <a:r>
              <a:rPr lang="en-US" sz="1600" i="1" dirty="0" smtClean="0">
                <a:solidFill>
                  <a:schemeClr val="bg1">
                    <a:lumMod val="85000"/>
                  </a:schemeClr>
                </a:solidFill>
              </a:rPr>
              <a:t>Scientist</a:t>
            </a:r>
            <a:endParaRPr lang="en-US" sz="1600" i="1" dirty="0">
              <a:solidFill>
                <a:schemeClr val="bg1">
                  <a:lumMod val="85000"/>
                </a:schemeClr>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Traditional</a:t>
            </a:r>
          </a:p>
          <a:p>
            <a:pPr algn="ctr"/>
            <a:r>
              <a:rPr lang="en-US" sz="1600" i="1" dirty="0" smtClean="0">
                <a:solidFill>
                  <a:schemeClr val="bg1">
                    <a:lumMod val="85000"/>
                  </a:schemeClr>
                </a:solidFill>
              </a:rPr>
              <a:t>Researcher</a:t>
            </a:r>
            <a:endParaRPr lang="en-US" sz="1600" i="1" dirty="0">
              <a:solidFill>
                <a:schemeClr val="bg1">
                  <a:lumMod val="85000"/>
                </a:schemeClr>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Danger</a:t>
            </a:r>
          </a:p>
          <a:p>
            <a:pPr algn="ctr"/>
            <a:r>
              <a:rPr lang="en-US" sz="1600" i="1" dirty="0" smtClean="0">
                <a:solidFill>
                  <a:schemeClr val="bg1">
                    <a:lumMod val="85000"/>
                  </a:schemeClr>
                </a:solidFill>
              </a:rPr>
              <a:t>Zone!</a:t>
            </a:r>
            <a:endParaRPr lang="en-US" sz="1600" i="1" dirty="0">
              <a:solidFill>
                <a:schemeClr val="bg1">
                  <a:lumMod val="85000"/>
                </a:schemeClr>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Computer Science</a:t>
            </a:r>
          </a:p>
          <a:p>
            <a:pPr algn="ctr"/>
            <a:r>
              <a:rPr lang="en-US" sz="2400" i="1" dirty="0" smtClean="0">
                <a:solidFill>
                  <a:schemeClr val="bg1">
                    <a:lumMod val="85000"/>
                  </a:schemeClr>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Mathematics/</a:t>
            </a:r>
          </a:p>
          <a:p>
            <a:pPr algn="ctr"/>
            <a:r>
              <a:rPr lang="en-US" sz="2400" i="1" dirty="0" smtClean="0">
                <a:solidFill>
                  <a:schemeClr val="bg1">
                    <a:lumMod val="85000"/>
                  </a:schemeClr>
                </a:solidFill>
              </a:rPr>
              <a:t>Statistics</a:t>
            </a:r>
          </a:p>
          <a:p>
            <a:pPr algn="ctr"/>
            <a:r>
              <a:rPr lang="en-US" sz="2400" i="1" dirty="0" smtClean="0">
                <a:solidFill>
                  <a:schemeClr val="bg1">
                    <a:lumMod val="85000"/>
                  </a:schemeClr>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bg1">
                    <a:lumMod val="85000"/>
                  </a:schemeClr>
                </a:solidFill>
              </a:rPr>
              <a:t>Data</a:t>
            </a:r>
          </a:p>
          <a:p>
            <a:pPr algn="ctr"/>
            <a:r>
              <a:rPr lang="en-US" sz="2000" b="1" i="1" dirty="0" smtClean="0">
                <a:solidFill>
                  <a:schemeClr val="bg1">
                    <a:lumMod val="85000"/>
                  </a:schemeClr>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Substantive Expertise</a:t>
            </a:r>
          </a:p>
          <a:p>
            <a:pPr algn="ctr"/>
            <a:r>
              <a:rPr lang="en-US" sz="2400" dirty="0" smtClean="0">
                <a:solidFill>
                  <a:schemeClr val="tx1"/>
                </a:solidFill>
              </a:rPr>
              <a:t>Domain Knowledge</a:t>
            </a:r>
            <a:endParaRPr lang="en-US" sz="2400" dirty="0">
              <a:solidFill>
                <a:schemeClr val="tx1"/>
              </a:solidFill>
            </a:endParaRP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
        <p:nvSpPr>
          <p:cNvPr id="16" name="TextBox 15"/>
          <p:cNvSpPr txBox="1"/>
          <p:nvPr/>
        </p:nvSpPr>
        <p:spPr>
          <a:xfrm>
            <a:off x="0" y="1"/>
            <a:ext cx="4217670" cy="2954655"/>
          </a:xfrm>
          <a:prstGeom prst="rect">
            <a:avLst/>
          </a:prstGeom>
          <a:noFill/>
        </p:spPr>
        <p:txBody>
          <a:bodyPr wrap="square" rtlCol="0">
            <a:spAutoFit/>
          </a:bodyPr>
          <a:lstStyle/>
          <a:p>
            <a:pPr algn="ctr"/>
            <a:r>
              <a:rPr lang="en-US" sz="3600" dirty="0" smtClean="0"/>
              <a:t>The Data Science </a:t>
            </a:r>
            <a:r>
              <a:rPr lang="en-US" sz="3600" smtClean="0"/>
              <a:t>Venn Diagram</a:t>
            </a:r>
            <a:endParaRPr lang="en-US"/>
          </a:p>
          <a:p>
            <a:endParaRPr lang="en-US" smtClean="0"/>
          </a:p>
          <a:p>
            <a:r>
              <a:rPr lang="en-US" sz="2400" smtClean="0"/>
              <a:t>Additionally, graduate school is in some senses a mandatory pre-requisite for data science careers. </a:t>
            </a:r>
            <a:endParaRPr lang="en-US" sz="2400" dirty="0" smtClean="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3390784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solidFill>
            <a:schemeClr val="accent6">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dirty="0" smtClean="0">
                <a:solidFill>
                  <a:schemeClr val="tx1"/>
                </a:solidFill>
              </a:rPr>
              <a:t>Machine</a:t>
            </a:r>
          </a:p>
          <a:p>
            <a:pPr algn="ctr"/>
            <a:r>
              <a:rPr lang="en-US" sz="1600" dirty="0" smtClean="0">
                <a:solidFill>
                  <a:schemeClr val="tx1"/>
                </a:solidFill>
              </a:rPr>
              <a:t>Learning</a:t>
            </a:r>
          </a:p>
          <a:p>
            <a:pPr algn="ctr"/>
            <a:r>
              <a:rPr lang="en-US" sz="1600" dirty="0" smtClean="0">
                <a:solidFill>
                  <a:schemeClr val="tx1"/>
                </a:solidFill>
              </a:rPr>
              <a:t>Scientist</a:t>
            </a:r>
            <a:endParaRPr lang="en-US" sz="1600" dirty="0">
              <a:solidFill>
                <a:schemeClr val="tx1"/>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Traditional</a:t>
            </a:r>
          </a:p>
          <a:p>
            <a:pPr algn="ctr"/>
            <a:r>
              <a:rPr lang="en-US" sz="1600" dirty="0" smtClean="0">
                <a:solidFill>
                  <a:schemeClr val="tx1"/>
                </a:solidFill>
              </a:rPr>
              <a:t>Researcher</a:t>
            </a:r>
            <a:endParaRPr lang="en-US" sz="1600" dirty="0">
              <a:solidFill>
                <a:schemeClr val="tx1"/>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Danger</a:t>
            </a:r>
          </a:p>
          <a:p>
            <a:pPr algn="ctr"/>
            <a:r>
              <a:rPr lang="en-US" sz="1600" i="1" dirty="0" smtClean="0">
                <a:solidFill>
                  <a:schemeClr val="bg1">
                    <a:lumMod val="85000"/>
                  </a:schemeClr>
                </a:solidFill>
              </a:rPr>
              <a:t>Zone!</a:t>
            </a:r>
            <a:endParaRPr lang="en-US" sz="1600" i="1" dirty="0">
              <a:solidFill>
                <a:schemeClr val="bg1">
                  <a:lumMod val="85000"/>
                </a:schemeClr>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Computer Science</a:t>
            </a:r>
          </a:p>
          <a:p>
            <a:pPr algn="ctr"/>
            <a:r>
              <a:rPr lang="en-US" sz="2400" i="1" dirty="0" smtClean="0">
                <a:solidFill>
                  <a:schemeClr val="bg1">
                    <a:lumMod val="85000"/>
                  </a:schemeClr>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Mathematics/</a:t>
            </a:r>
          </a:p>
          <a:p>
            <a:pPr algn="ctr"/>
            <a:r>
              <a:rPr lang="en-US" sz="2400" i="1" dirty="0" smtClean="0">
                <a:solidFill>
                  <a:schemeClr val="bg1">
                    <a:lumMod val="85000"/>
                  </a:schemeClr>
                </a:solidFill>
              </a:rPr>
              <a:t>Statistics</a:t>
            </a:r>
          </a:p>
          <a:p>
            <a:pPr algn="ctr"/>
            <a:r>
              <a:rPr lang="en-US" sz="2400" i="1" dirty="0" smtClean="0">
                <a:solidFill>
                  <a:schemeClr val="bg1">
                    <a:lumMod val="85000"/>
                  </a:schemeClr>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Data</a:t>
            </a:r>
          </a:p>
          <a:p>
            <a:pPr algn="ctr"/>
            <a:r>
              <a:rPr lang="en-US" sz="2000" b="1" dirty="0" smtClean="0">
                <a:solidFill>
                  <a:schemeClr val="tx1"/>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Substantive Expertise</a:t>
            </a:r>
          </a:p>
          <a:p>
            <a:pPr algn="ctr"/>
            <a:r>
              <a:rPr lang="en-US" sz="2400" i="1" dirty="0" smtClean="0">
                <a:solidFill>
                  <a:schemeClr val="bg1">
                    <a:lumMod val="85000"/>
                  </a:schemeClr>
                </a:solidFill>
              </a:rPr>
              <a:t>Domain Knowledge</a:t>
            </a:r>
            <a:endParaRPr lang="en-US" sz="2400" i="1" dirty="0">
              <a:solidFill>
                <a:schemeClr val="bg1">
                  <a:lumMod val="85000"/>
                </a:schemeClr>
              </a:solidFill>
            </a:endParaRP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
        <p:nvSpPr>
          <p:cNvPr id="17" name="TextBox 16"/>
          <p:cNvSpPr txBox="1"/>
          <p:nvPr/>
        </p:nvSpPr>
        <p:spPr>
          <a:xfrm>
            <a:off x="0" y="1"/>
            <a:ext cx="4217670" cy="4431983"/>
          </a:xfrm>
          <a:prstGeom prst="rect">
            <a:avLst/>
          </a:prstGeom>
          <a:noFill/>
        </p:spPr>
        <p:txBody>
          <a:bodyPr wrap="square" rtlCol="0">
            <a:spAutoFit/>
          </a:bodyPr>
          <a:lstStyle/>
          <a:p>
            <a:pPr algn="ctr"/>
            <a:r>
              <a:rPr lang="en-US" sz="3600" smtClean="0"/>
              <a:t>The Biggest Challenge</a:t>
            </a:r>
            <a:endParaRPr lang="en-US"/>
          </a:p>
          <a:p>
            <a:endParaRPr lang="en-US" smtClean="0"/>
          </a:p>
          <a:p>
            <a:r>
              <a:rPr lang="en-US" sz="2400" smtClean="0"/>
              <a:t>There are three great career opportunities here – which one is the best for any particular student?</a:t>
            </a:r>
          </a:p>
          <a:p>
            <a:endParaRPr lang="en-US" sz="2400"/>
          </a:p>
          <a:p>
            <a:r>
              <a:rPr lang="en-US" sz="2400" smtClean="0"/>
              <a:t>Always a difficult question, but there are two specific situations you should be cognizant of.</a:t>
            </a:r>
            <a:endParaRPr lang="en-US" sz="2400" dirty="0" smtClean="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4113578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solidFill>
            <a:schemeClr val="accent6">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dirty="0" smtClean="0">
                <a:solidFill>
                  <a:schemeClr val="tx1"/>
                </a:solidFill>
              </a:rPr>
              <a:t>Machine</a:t>
            </a:r>
          </a:p>
          <a:p>
            <a:pPr algn="ctr"/>
            <a:r>
              <a:rPr lang="en-US" sz="1600" dirty="0" smtClean="0">
                <a:solidFill>
                  <a:schemeClr val="tx1"/>
                </a:solidFill>
              </a:rPr>
              <a:t>Learning</a:t>
            </a:r>
          </a:p>
          <a:p>
            <a:pPr algn="ctr"/>
            <a:r>
              <a:rPr lang="en-US" sz="1600" dirty="0" smtClean="0">
                <a:solidFill>
                  <a:schemeClr val="tx1"/>
                </a:solidFill>
              </a:rPr>
              <a:t>Scientist</a:t>
            </a:r>
            <a:endParaRPr lang="en-US" sz="1600" dirty="0">
              <a:solidFill>
                <a:schemeClr val="tx1"/>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Traditional</a:t>
            </a:r>
          </a:p>
          <a:p>
            <a:pPr algn="ctr"/>
            <a:r>
              <a:rPr lang="en-US" sz="1600" dirty="0" smtClean="0">
                <a:solidFill>
                  <a:schemeClr val="tx1"/>
                </a:solidFill>
              </a:rPr>
              <a:t>Researcher</a:t>
            </a:r>
            <a:endParaRPr lang="en-US" sz="1600" dirty="0">
              <a:solidFill>
                <a:schemeClr val="tx1"/>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Danger</a:t>
            </a:r>
          </a:p>
          <a:p>
            <a:pPr algn="ctr"/>
            <a:r>
              <a:rPr lang="en-US" sz="1600" i="1" dirty="0" smtClean="0">
                <a:solidFill>
                  <a:schemeClr val="bg1">
                    <a:lumMod val="85000"/>
                  </a:schemeClr>
                </a:solidFill>
              </a:rPr>
              <a:t>Zone!</a:t>
            </a:r>
            <a:endParaRPr lang="en-US" sz="1600" i="1" dirty="0">
              <a:solidFill>
                <a:schemeClr val="bg1">
                  <a:lumMod val="85000"/>
                </a:schemeClr>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Computer Science</a:t>
            </a:r>
          </a:p>
          <a:p>
            <a:pPr algn="ctr"/>
            <a:r>
              <a:rPr lang="en-US" sz="2400" i="1" dirty="0" smtClean="0">
                <a:solidFill>
                  <a:schemeClr val="bg1">
                    <a:lumMod val="85000"/>
                  </a:schemeClr>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Mathematics/</a:t>
            </a:r>
          </a:p>
          <a:p>
            <a:pPr algn="ctr"/>
            <a:r>
              <a:rPr lang="en-US" sz="2400" i="1" dirty="0" smtClean="0">
                <a:solidFill>
                  <a:schemeClr val="bg1">
                    <a:lumMod val="85000"/>
                  </a:schemeClr>
                </a:solidFill>
              </a:rPr>
              <a:t>Statistics</a:t>
            </a:r>
          </a:p>
          <a:p>
            <a:pPr algn="ctr"/>
            <a:r>
              <a:rPr lang="en-US" sz="2400" i="1" dirty="0" smtClean="0">
                <a:solidFill>
                  <a:schemeClr val="bg1">
                    <a:lumMod val="85000"/>
                  </a:schemeClr>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Data</a:t>
            </a:r>
          </a:p>
          <a:p>
            <a:pPr algn="ctr"/>
            <a:r>
              <a:rPr lang="en-US" sz="2000" b="1" dirty="0" smtClean="0">
                <a:solidFill>
                  <a:schemeClr val="tx1"/>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Substantive Expertise</a:t>
            </a:r>
          </a:p>
          <a:p>
            <a:pPr algn="ctr"/>
            <a:r>
              <a:rPr lang="en-US" sz="2400" i="1" dirty="0" smtClean="0">
                <a:solidFill>
                  <a:schemeClr val="bg1">
                    <a:lumMod val="85000"/>
                  </a:schemeClr>
                </a:solidFill>
              </a:rPr>
              <a:t>Domain Knowledge</a:t>
            </a:r>
            <a:endParaRPr lang="en-US" sz="2400" i="1" dirty="0">
              <a:solidFill>
                <a:schemeClr val="bg1">
                  <a:lumMod val="85000"/>
                </a:schemeClr>
              </a:solidFill>
            </a:endParaRP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
        <p:nvSpPr>
          <p:cNvPr id="17" name="TextBox 16"/>
          <p:cNvSpPr txBox="1"/>
          <p:nvPr/>
        </p:nvSpPr>
        <p:spPr>
          <a:xfrm>
            <a:off x="0" y="1"/>
            <a:ext cx="4217670" cy="3323987"/>
          </a:xfrm>
          <a:prstGeom prst="rect">
            <a:avLst/>
          </a:prstGeom>
          <a:noFill/>
        </p:spPr>
        <p:txBody>
          <a:bodyPr wrap="square" rtlCol="0">
            <a:spAutoFit/>
          </a:bodyPr>
          <a:lstStyle/>
          <a:p>
            <a:pPr algn="ctr"/>
            <a:r>
              <a:rPr lang="en-US" sz="3600" smtClean="0"/>
              <a:t>The Biggest Challenge</a:t>
            </a:r>
            <a:endParaRPr lang="en-US"/>
          </a:p>
          <a:p>
            <a:endParaRPr lang="en-US" smtClean="0"/>
          </a:p>
          <a:p>
            <a:r>
              <a:rPr lang="en-US" sz="2400" smtClean="0"/>
              <a:t>The </a:t>
            </a:r>
            <a:r>
              <a:rPr lang="en-US" sz="2400" b="1" i="1" smtClean="0"/>
              <a:t>I’m looking for a data scientist but I actually want a software developer</a:t>
            </a:r>
            <a:r>
              <a:rPr lang="en-US" sz="2400" smtClean="0"/>
              <a:t> situation.</a:t>
            </a:r>
          </a:p>
          <a:p>
            <a:endParaRPr lang="en-US" sz="2400"/>
          </a:p>
          <a:p>
            <a:endParaRPr lang="en-US" sz="2400" dirty="0" smtClean="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3163471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solidFill>
            <a:schemeClr val="accent6">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dirty="0" smtClean="0">
                <a:solidFill>
                  <a:schemeClr val="tx1"/>
                </a:solidFill>
              </a:rPr>
              <a:t>Machine</a:t>
            </a:r>
          </a:p>
          <a:p>
            <a:pPr algn="ctr"/>
            <a:r>
              <a:rPr lang="en-US" sz="1600" dirty="0" smtClean="0">
                <a:solidFill>
                  <a:schemeClr val="tx1"/>
                </a:solidFill>
              </a:rPr>
              <a:t>Learning</a:t>
            </a:r>
          </a:p>
          <a:p>
            <a:pPr algn="ctr"/>
            <a:r>
              <a:rPr lang="en-US" sz="1600" dirty="0" smtClean="0">
                <a:solidFill>
                  <a:schemeClr val="tx1"/>
                </a:solidFill>
              </a:rPr>
              <a:t>Scientist</a:t>
            </a:r>
            <a:endParaRPr lang="en-US" sz="1600" dirty="0">
              <a:solidFill>
                <a:schemeClr val="tx1"/>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Traditional</a:t>
            </a:r>
          </a:p>
          <a:p>
            <a:pPr algn="ctr"/>
            <a:r>
              <a:rPr lang="en-US" sz="1600" dirty="0" smtClean="0">
                <a:solidFill>
                  <a:schemeClr val="tx1"/>
                </a:solidFill>
              </a:rPr>
              <a:t>Researcher</a:t>
            </a:r>
            <a:endParaRPr lang="en-US" sz="1600" dirty="0">
              <a:solidFill>
                <a:schemeClr val="tx1"/>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Danger</a:t>
            </a:r>
          </a:p>
          <a:p>
            <a:pPr algn="ctr"/>
            <a:r>
              <a:rPr lang="en-US" sz="1600" i="1" dirty="0" smtClean="0">
                <a:solidFill>
                  <a:schemeClr val="bg1">
                    <a:lumMod val="85000"/>
                  </a:schemeClr>
                </a:solidFill>
              </a:rPr>
              <a:t>Zone!</a:t>
            </a:r>
            <a:endParaRPr lang="en-US" sz="1600" i="1" dirty="0">
              <a:solidFill>
                <a:schemeClr val="bg1">
                  <a:lumMod val="85000"/>
                </a:schemeClr>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Computer Science</a:t>
            </a:r>
          </a:p>
          <a:p>
            <a:pPr algn="ctr"/>
            <a:r>
              <a:rPr lang="en-US" sz="2400" i="1" dirty="0" smtClean="0">
                <a:solidFill>
                  <a:schemeClr val="bg1">
                    <a:lumMod val="85000"/>
                  </a:schemeClr>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Mathematics/</a:t>
            </a:r>
          </a:p>
          <a:p>
            <a:pPr algn="ctr"/>
            <a:r>
              <a:rPr lang="en-US" sz="2400" i="1" dirty="0" smtClean="0">
                <a:solidFill>
                  <a:schemeClr val="bg1">
                    <a:lumMod val="85000"/>
                  </a:schemeClr>
                </a:solidFill>
              </a:rPr>
              <a:t>Statistics</a:t>
            </a:r>
          </a:p>
          <a:p>
            <a:pPr algn="ctr"/>
            <a:r>
              <a:rPr lang="en-US" sz="2400" i="1" dirty="0" smtClean="0">
                <a:solidFill>
                  <a:schemeClr val="bg1">
                    <a:lumMod val="85000"/>
                  </a:schemeClr>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Data</a:t>
            </a:r>
          </a:p>
          <a:p>
            <a:pPr algn="ctr"/>
            <a:r>
              <a:rPr lang="en-US" sz="2000" b="1" dirty="0" smtClean="0">
                <a:solidFill>
                  <a:schemeClr val="tx1"/>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Substantive Expertise</a:t>
            </a:r>
          </a:p>
          <a:p>
            <a:pPr algn="ctr"/>
            <a:r>
              <a:rPr lang="en-US" sz="2400" i="1" dirty="0" smtClean="0">
                <a:solidFill>
                  <a:schemeClr val="bg1">
                    <a:lumMod val="85000"/>
                  </a:schemeClr>
                </a:solidFill>
              </a:rPr>
              <a:t>Domain Knowledge</a:t>
            </a:r>
            <a:endParaRPr lang="en-US" sz="2400" i="1" dirty="0">
              <a:solidFill>
                <a:schemeClr val="bg1">
                  <a:lumMod val="85000"/>
                </a:schemeClr>
              </a:solidFill>
            </a:endParaRP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
        <p:nvSpPr>
          <p:cNvPr id="17" name="TextBox 16"/>
          <p:cNvSpPr txBox="1"/>
          <p:nvPr/>
        </p:nvSpPr>
        <p:spPr>
          <a:xfrm>
            <a:off x="0" y="1"/>
            <a:ext cx="4217670" cy="4801314"/>
          </a:xfrm>
          <a:prstGeom prst="rect">
            <a:avLst/>
          </a:prstGeom>
          <a:noFill/>
        </p:spPr>
        <p:txBody>
          <a:bodyPr wrap="square" rtlCol="0">
            <a:spAutoFit/>
          </a:bodyPr>
          <a:lstStyle/>
          <a:p>
            <a:pPr algn="ctr"/>
            <a:r>
              <a:rPr lang="en-US" sz="3600" smtClean="0"/>
              <a:t>The Biggest Challenge</a:t>
            </a:r>
            <a:endParaRPr lang="en-US"/>
          </a:p>
          <a:p>
            <a:endParaRPr lang="en-US" smtClean="0"/>
          </a:p>
          <a:p>
            <a:r>
              <a:rPr lang="en-US" sz="2400" smtClean="0"/>
              <a:t>The </a:t>
            </a:r>
            <a:r>
              <a:rPr lang="en-US" sz="2400" b="1" i="1" smtClean="0"/>
              <a:t>I’m looking for a data scientist but I actually want a software developer</a:t>
            </a:r>
            <a:r>
              <a:rPr lang="en-US" sz="2400" smtClean="0"/>
              <a:t> situation.</a:t>
            </a:r>
          </a:p>
          <a:p>
            <a:endParaRPr lang="en-US" sz="2400"/>
          </a:p>
          <a:p>
            <a:r>
              <a:rPr lang="en-US" sz="2400" smtClean="0"/>
              <a:t>This is primarily seen in teams that are firmly software development-focused looking for one data scientist to join their ranks. </a:t>
            </a:r>
            <a:endParaRPr lang="en-US" sz="2400" dirty="0" smtClean="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4055869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solidFill>
            <a:schemeClr val="accent6">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dirty="0" smtClean="0">
                <a:solidFill>
                  <a:schemeClr val="tx1"/>
                </a:solidFill>
              </a:rPr>
              <a:t>Machine</a:t>
            </a:r>
          </a:p>
          <a:p>
            <a:pPr algn="ctr"/>
            <a:r>
              <a:rPr lang="en-US" sz="1600" dirty="0" smtClean="0">
                <a:solidFill>
                  <a:schemeClr val="tx1"/>
                </a:solidFill>
              </a:rPr>
              <a:t>Learning</a:t>
            </a:r>
          </a:p>
          <a:p>
            <a:pPr algn="ctr"/>
            <a:r>
              <a:rPr lang="en-US" sz="1600" dirty="0" smtClean="0">
                <a:solidFill>
                  <a:schemeClr val="tx1"/>
                </a:solidFill>
              </a:rPr>
              <a:t>Scientist</a:t>
            </a:r>
            <a:endParaRPr lang="en-US" sz="1600" dirty="0">
              <a:solidFill>
                <a:schemeClr val="tx1"/>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Traditional</a:t>
            </a:r>
          </a:p>
          <a:p>
            <a:pPr algn="ctr"/>
            <a:r>
              <a:rPr lang="en-US" sz="1600" dirty="0" smtClean="0">
                <a:solidFill>
                  <a:schemeClr val="tx1"/>
                </a:solidFill>
              </a:rPr>
              <a:t>Researcher</a:t>
            </a:r>
            <a:endParaRPr lang="en-US" sz="1600" dirty="0">
              <a:solidFill>
                <a:schemeClr val="tx1"/>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Danger</a:t>
            </a:r>
          </a:p>
          <a:p>
            <a:pPr algn="ctr"/>
            <a:r>
              <a:rPr lang="en-US" sz="1600" i="1" dirty="0" smtClean="0">
                <a:solidFill>
                  <a:schemeClr val="bg1">
                    <a:lumMod val="85000"/>
                  </a:schemeClr>
                </a:solidFill>
              </a:rPr>
              <a:t>Zone!</a:t>
            </a:r>
            <a:endParaRPr lang="en-US" sz="1600" i="1" dirty="0">
              <a:solidFill>
                <a:schemeClr val="bg1">
                  <a:lumMod val="85000"/>
                </a:schemeClr>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Computer Science</a:t>
            </a:r>
          </a:p>
          <a:p>
            <a:pPr algn="ctr"/>
            <a:r>
              <a:rPr lang="en-US" sz="2400" i="1" dirty="0" smtClean="0">
                <a:solidFill>
                  <a:schemeClr val="bg1">
                    <a:lumMod val="85000"/>
                  </a:schemeClr>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Mathematics/</a:t>
            </a:r>
          </a:p>
          <a:p>
            <a:pPr algn="ctr"/>
            <a:r>
              <a:rPr lang="en-US" sz="2400" i="1" dirty="0" smtClean="0">
                <a:solidFill>
                  <a:schemeClr val="bg1">
                    <a:lumMod val="85000"/>
                  </a:schemeClr>
                </a:solidFill>
              </a:rPr>
              <a:t>Statistics</a:t>
            </a:r>
          </a:p>
          <a:p>
            <a:pPr algn="ctr"/>
            <a:r>
              <a:rPr lang="en-US" sz="2400" i="1" dirty="0" smtClean="0">
                <a:solidFill>
                  <a:schemeClr val="bg1">
                    <a:lumMod val="85000"/>
                  </a:schemeClr>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Data</a:t>
            </a:r>
          </a:p>
          <a:p>
            <a:pPr algn="ctr"/>
            <a:r>
              <a:rPr lang="en-US" sz="2000" b="1" dirty="0" smtClean="0">
                <a:solidFill>
                  <a:schemeClr val="tx1"/>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Substantive Expertise</a:t>
            </a:r>
          </a:p>
          <a:p>
            <a:pPr algn="ctr"/>
            <a:r>
              <a:rPr lang="en-US" sz="2400" i="1" dirty="0" smtClean="0">
                <a:solidFill>
                  <a:schemeClr val="bg1">
                    <a:lumMod val="85000"/>
                  </a:schemeClr>
                </a:solidFill>
              </a:rPr>
              <a:t>Domain Knowledge</a:t>
            </a:r>
            <a:endParaRPr lang="en-US" sz="2400" i="1" dirty="0">
              <a:solidFill>
                <a:schemeClr val="bg1">
                  <a:lumMod val="85000"/>
                </a:schemeClr>
              </a:solidFill>
            </a:endParaRP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
        <p:nvSpPr>
          <p:cNvPr id="17" name="TextBox 16"/>
          <p:cNvSpPr txBox="1"/>
          <p:nvPr/>
        </p:nvSpPr>
        <p:spPr>
          <a:xfrm>
            <a:off x="0" y="1"/>
            <a:ext cx="4217670" cy="4062651"/>
          </a:xfrm>
          <a:prstGeom prst="rect">
            <a:avLst/>
          </a:prstGeom>
          <a:noFill/>
        </p:spPr>
        <p:txBody>
          <a:bodyPr wrap="square" rtlCol="0">
            <a:spAutoFit/>
          </a:bodyPr>
          <a:lstStyle/>
          <a:p>
            <a:pPr algn="ctr"/>
            <a:r>
              <a:rPr lang="en-US" sz="3600" smtClean="0"/>
              <a:t>The Biggest Challenge</a:t>
            </a:r>
            <a:endParaRPr lang="en-US"/>
          </a:p>
          <a:p>
            <a:endParaRPr lang="en-US" smtClean="0"/>
          </a:p>
          <a:p>
            <a:r>
              <a:rPr lang="en-US" sz="2400" smtClean="0"/>
              <a:t>The </a:t>
            </a:r>
            <a:r>
              <a:rPr lang="en-US" sz="2400" b="1" i="1" smtClean="0"/>
              <a:t>data scientist v. machine learning scientist </a:t>
            </a:r>
            <a:r>
              <a:rPr lang="en-US" sz="2400" smtClean="0"/>
              <a:t>situation.</a:t>
            </a:r>
          </a:p>
          <a:p>
            <a:endParaRPr lang="en-US" sz="2400"/>
          </a:p>
          <a:p>
            <a:r>
              <a:rPr lang="en-US" sz="2400" smtClean="0"/>
              <a:t>It’s well-expressed in the venn diagram; data scientists are firmly focused on the business needs. </a:t>
            </a:r>
            <a:endParaRPr lang="en-US" sz="2400" dirty="0" smtClean="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149812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Team</a:t>
            </a:r>
            <a:endParaRPr lang="en-US" dirty="0"/>
          </a:p>
        </p:txBody>
      </p:sp>
      <p:sp>
        <p:nvSpPr>
          <p:cNvPr id="3" name="Content Placeholder 2"/>
          <p:cNvSpPr>
            <a:spLocks noGrp="1"/>
          </p:cNvSpPr>
          <p:nvPr>
            <p:ph idx="1"/>
          </p:nvPr>
        </p:nvSpPr>
        <p:spPr/>
        <p:txBody>
          <a:bodyPr/>
          <a:lstStyle/>
          <a:p>
            <a:r>
              <a:rPr lang="en-US" dirty="0" smtClean="0"/>
              <a:t>Microsoft’s Analysis and Experimentation Team</a:t>
            </a:r>
          </a:p>
          <a:p>
            <a:endParaRPr lang="en-US" dirty="0"/>
          </a:p>
          <a:p>
            <a:endParaRPr lang="en-US" dirty="0" smtClean="0"/>
          </a:p>
          <a:p>
            <a:endParaRPr lang="en-US" dirty="0"/>
          </a:p>
          <a:p>
            <a:endParaRPr lang="en-US" dirty="0" smtClean="0"/>
          </a:p>
          <a:p>
            <a:endParaRPr lang="en-US" dirty="0"/>
          </a:p>
          <a:p>
            <a:endParaRPr lang="en-US" dirty="0" smtClean="0"/>
          </a:p>
          <a:p>
            <a:pPr marL="0" indent="0" algn="ctr">
              <a:buNone/>
            </a:pPr>
            <a:r>
              <a:rPr lang="en-US" i="1" dirty="0" smtClean="0"/>
              <a:t>Accelerating innovation via trustworthy analysis and experimentation</a:t>
            </a:r>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2668905"/>
            <a:ext cx="2286000" cy="2228850"/>
          </a:xfrm>
          <a:prstGeom prst="rect">
            <a:avLst/>
          </a:prstGeom>
        </p:spPr>
      </p:pic>
      <p:sp>
        <p:nvSpPr>
          <p:cNvPr id="5" name="TextBox 4"/>
          <p:cNvSpPr txBox="1"/>
          <p:nvPr/>
        </p:nvSpPr>
        <p:spPr>
          <a:xfrm>
            <a:off x="4578725" y="6447235"/>
            <a:ext cx="3034549" cy="369332"/>
          </a:xfrm>
          <a:prstGeom prst="rect">
            <a:avLst/>
          </a:prstGeom>
          <a:noFill/>
        </p:spPr>
        <p:txBody>
          <a:bodyPr wrap="none" rtlCol="0">
            <a:spAutoFit/>
          </a:bodyPr>
          <a:lstStyle/>
          <a:p>
            <a:r>
              <a:rPr lang="en-US" smtClean="0">
                <a:hlinkClick r:id="rId3"/>
              </a:rPr>
              <a:t>http://www.exp-platform.com</a:t>
            </a:r>
            <a:endParaRPr lang="en-US" smtClean="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3053272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a:p>
        </p:txBody>
      </p:sp>
      <p:sp>
        <p:nvSpPr>
          <p:cNvPr id="3" name="Content Placeholder 2"/>
          <p:cNvSpPr>
            <a:spLocks noGrp="1"/>
          </p:cNvSpPr>
          <p:nvPr>
            <p:ph idx="1"/>
          </p:nvPr>
        </p:nvSpPr>
        <p:spPr/>
        <p:txBody>
          <a:bodyPr/>
          <a:lstStyle/>
          <a:p>
            <a:r>
              <a:rPr lang="en-US" smtClean="0"/>
              <a:t>When you’re assessing whether or not your students are on the right track for a career in data science, consult the venn diagram.</a:t>
            </a:r>
          </a:p>
          <a:p>
            <a:r>
              <a:rPr lang="en-US" smtClean="0"/>
              <a:t>Incorporate computer programming and engineering as much as possible in your curriculum.</a:t>
            </a:r>
          </a:p>
          <a:p>
            <a:pPr lvl="1"/>
            <a:r>
              <a:rPr lang="en-US" smtClean="0"/>
              <a:t>On top of required courses from the computer science/computer engineering department.</a:t>
            </a:r>
          </a:p>
          <a:p>
            <a:r>
              <a:rPr lang="en-US" smtClean="0"/>
              <a:t>Continue the push for graduate school when applicable, but realize that graduate school isn’t just for budding academic faculty anymore.</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3976779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You!</a:t>
            </a:r>
            <a:endParaRPr lang="en-US"/>
          </a:p>
        </p:txBody>
      </p:sp>
      <p:sp>
        <p:nvSpPr>
          <p:cNvPr id="3" name="Content Placeholder 2"/>
          <p:cNvSpPr>
            <a:spLocks noGrp="1"/>
          </p:cNvSpPr>
          <p:nvPr>
            <p:ph idx="1"/>
          </p:nvPr>
        </p:nvSpPr>
        <p:spPr/>
        <p:txBody>
          <a:bodyPr/>
          <a:lstStyle/>
          <a:p>
            <a:r>
              <a:rPr lang="en-US" smtClean="0"/>
              <a:t>Questions?</a:t>
            </a:r>
          </a:p>
          <a:p>
            <a:endParaRPr lang="en-US"/>
          </a:p>
          <a:p>
            <a:endParaRPr lang="en-US" smtClean="0"/>
          </a:p>
          <a:p>
            <a:endParaRPr lang="en-US"/>
          </a:p>
          <a:p>
            <a:endParaRPr lang="en-US" smtClean="0"/>
          </a:p>
          <a:p>
            <a:endParaRPr lang="en-US"/>
          </a:p>
          <a:p>
            <a:r>
              <a:rPr lang="en-US" smtClean="0"/>
              <a:t>Thanks to Drew Conway for making his venn diagram available via Creative Commons. </a:t>
            </a:r>
            <a:r>
              <a:rPr lang="en-US" smtClean="0">
                <a:hlinkClick r:id="rId2"/>
              </a:rPr>
              <a:t>License information</a:t>
            </a:r>
            <a:r>
              <a:rPr lang="en-US" smtClean="0"/>
              <a:t>.</a:t>
            </a:r>
            <a:endParaRPr lang="en-US"/>
          </a:p>
        </p:txBody>
      </p:sp>
    </p:spTree>
    <p:extLst>
      <p:ext uri="{BB962C8B-B14F-4D97-AF65-F5344CB8AC3E}">
        <p14:creationId xmlns:p14="http://schemas.microsoft.com/office/powerpoint/2010/main" val="1810996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Digression – </a:t>
            </a:r>
            <a:r>
              <a:rPr lang="en-US" dirty="0" err="1" smtClean="0"/>
              <a:t>Geeking</a:t>
            </a:r>
            <a:r>
              <a:rPr lang="en-US" dirty="0" smtClean="0"/>
              <a:t> out on Rand()</a:t>
            </a:r>
            <a:endParaRPr lang="en-US" dirty="0"/>
          </a:p>
        </p:txBody>
      </p:sp>
      <p:sp>
        <p:nvSpPr>
          <p:cNvPr id="3" name="Content Placeholder 2"/>
          <p:cNvSpPr>
            <a:spLocks noGrp="1"/>
          </p:cNvSpPr>
          <p:nvPr>
            <p:ph idx="1"/>
          </p:nvPr>
        </p:nvSpPr>
        <p:spPr/>
        <p:txBody>
          <a:bodyPr/>
          <a:lstStyle/>
          <a:p>
            <a:r>
              <a:rPr lang="en-US" dirty="0" smtClean="0"/>
              <a:t>A naïve implementation of this situation would use Rand() inside the randomize function, which results in very interesting behavior. </a:t>
            </a:r>
            <a:endParaRPr lang="en-US" dirty="0"/>
          </a:p>
        </p:txBody>
      </p:sp>
    </p:spTree>
    <p:extLst>
      <p:ext uri="{BB962C8B-B14F-4D97-AF65-F5344CB8AC3E}">
        <p14:creationId xmlns:p14="http://schemas.microsoft.com/office/powerpoint/2010/main" val="2471778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i="1" dirty="0" smtClean="0">
                <a:solidFill>
                  <a:schemeClr val="bg1">
                    <a:lumMod val="85000"/>
                  </a:schemeClr>
                </a:solidFill>
              </a:rPr>
              <a:t>Machine</a:t>
            </a:r>
          </a:p>
          <a:p>
            <a:pPr algn="ctr"/>
            <a:r>
              <a:rPr lang="en-US" sz="1600" i="1" dirty="0" smtClean="0">
                <a:solidFill>
                  <a:schemeClr val="bg1">
                    <a:lumMod val="85000"/>
                  </a:schemeClr>
                </a:solidFill>
              </a:rPr>
              <a:t>Learning</a:t>
            </a:r>
          </a:p>
          <a:p>
            <a:pPr algn="ctr"/>
            <a:r>
              <a:rPr lang="en-US" sz="1600" i="1" dirty="0" smtClean="0">
                <a:solidFill>
                  <a:schemeClr val="bg1">
                    <a:lumMod val="85000"/>
                  </a:schemeClr>
                </a:solidFill>
              </a:rPr>
              <a:t>Scientist</a:t>
            </a:r>
            <a:endParaRPr lang="en-US" sz="1600" i="1" dirty="0">
              <a:solidFill>
                <a:schemeClr val="bg1">
                  <a:lumMod val="85000"/>
                </a:schemeClr>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solidFill>
                  <a:schemeClr val="bg1">
                    <a:lumMod val="85000"/>
                  </a:schemeClr>
                </a:solidFill>
              </a:rPr>
              <a:t>Traditional</a:t>
            </a:r>
          </a:p>
          <a:p>
            <a:pPr algn="ctr"/>
            <a:r>
              <a:rPr lang="en-US" sz="1600" i="1" dirty="0" smtClean="0">
                <a:solidFill>
                  <a:schemeClr val="bg1">
                    <a:lumMod val="85000"/>
                  </a:schemeClr>
                </a:solidFill>
              </a:rPr>
              <a:t>Researcher</a:t>
            </a:r>
            <a:endParaRPr lang="en-US" sz="1600" i="1" dirty="0">
              <a:solidFill>
                <a:schemeClr val="bg1">
                  <a:lumMod val="85000"/>
                </a:schemeClr>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solidFill>
            <a:srgbClr val="00206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Danger</a:t>
            </a:r>
          </a:p>
          <a:p>
            <a:pPr algn="ctr"/>
            <a:r>
              <a:rPr lang="en-US" sz="1600" b="1" dirty="0" smtClean="0">
                <a:solidFill>
                  <a:schemeClr val="tx1"/>
                </a:solidFill>
              </a:rPr>
              <a:t>Zone!</a:t>
            </a:r>
            <a:endParaRPr lang="en-US" sz="1600" b="1" dirty="0">
              <a:solidFill>
                <a:schemeClr val="tx1"/>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solidFill>
            <a:srgbClr val="E64A6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Computer Science</a:t>
            </a:r>
          </a:p>
          <a:p>
            <a:pPr algn="ctr"/>
            <a:r>
              <a:rPr lang="en-US" sz="2400" b="1" dirty="0" smtClean="0">
                <a:solidFill>
                  <a:schemeClr val="tx1"/>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bg1">
                    <a:lumMod val="85000"/>
                  </a:schemeClr>
                </a:solidFill>
              </a:rPr>
              <a:t>Mathematics/</a:t>
            </a:r>
          </a:p>
          <a:p>
            <a:pPr algn="ctr"/>
            <a:r>
              <a:rPr lang="en-US" sz="2400" i="1" dirty="0" smtClean="0">
                <a:solidFill>
                  <a:schemeClr val="bg1">
                    <a:lumMod val="85000"/>
                  </a:schemeClr>
                </a:solidFill>
              </a:rPr>
              <a:t>Statistics</a:t>
            </a:r>
          </a:p>
          <a:p>
            <a:pPr algn="ctr"/>
            <a:r>
              <a:rPr lang="en-US" sz="2400" i="1" dirty="0" smtClean="0">
                <a:solidFill>
                  <a:schemeClr val="bg1">
                    <a:lumMod val="85000"/>
                  </a:schemeClr>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bg1">
                    <a:lumMod val="85000"/>
                  </a:schemeClr>
                </a:solidFill>
              </a:rPr>
              <a:t>Data</a:t>
            </a:r>
          </a:p>
          <a:p>
            <a:pPr algn="ctr"/>
            <a:r>
              <a:rPr lang="en-US" sz="2000" b="1" i="1" dirty="0" smtClean="0">
                <a:solidFill>
                  <a:schemeClr val="bg1">
                    <a:lumMod val="85000"/>
                  </a:schemeClr>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Substantive Expertise</a:t>
            </a:r>
          </a:p>
          <a:p>
            <a:pPr algn="ctr"/>
            <a:r>
              <a:rPr lang="en-US" sz="2400" b="1" dirty="0" smtClean="0">
                <a:solidFill>
                  <a:schemeClr val="tx1"/>
                </a:solidFill>
              </a:rPr>
              <a:t>Domain Knowledge</a:t>
            </a:r>
            <a:endParaRPr lang="en-US" sz="2400" b="1" dirty="0">
              <a:solidFill>
                <a:schemeClr val="tx1"/>
              </a:solidFill>
            </a:endParaRPr>
          </a:p>
        </p:txBody>
      </p:sp>
      <p:sp>
        <p:nvSpPr>
          <p:cNvPr id="14" name="TextBox 13"/>
          <p:cNvSpPr txBox="1"/>
          <p:nvPr/>
        </p:nvSpPr>
        <p:spPr>
          <a:xfrm>
            <a:off x="0" y="1"/>
            <a:ext cx="4037610" cy="2585323"/>
          </a:xfrm>
          <a:prstGeom prst="rect">
            <a:avLst/>
          </a:prstGeom>
          <a:noFill/>
        </p:spPr>
        <p:txBody>
          <a:bodyPr wrap="square" rtlCol="0">
            <a:spAutoFit/>
          </a:bodyPr>
          <a:lstStyle/>
          <a:p>
            <a:r>
              <a:rPr lang="en-US" dirty="0" smtClean="0"/>
              <a:t>The Data Science Venn Diagram</a:t>
            </a:r>
          </a:p>
          <a:p>
            <a:endParaRPr lang="en-US" dirty="0"/>
          </a:p>
          <a:p>
            <a:r>
              <a:rPr lang="en-US" dirty="0" smtClean="0"/>
              <a:t>Also, note what’s not available when you are lacking mathematics and statistics knowledge. This is important. When a student is choosing between a computer science major and a mathematics major, then that student should choose mathematics.  </a:t>
            </a: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Tree>
    <p:extLst>
      <p:ext uri="{BB962C8B-B14F-4D97-AF65-F5344CB8AC3E}">
        <p14:creationId xmlns:p14="http://schemas.microsoft.com/office/powerpoint/2010/main" val="3415180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p:cNvSpPr/>
          <p:nvPr/>
        </p:nvSpPr>
        <p:spPr>
          <a:xfrm>
            <a:off x="7620000" y="661986"/>
            <a:ext cx="1355765" cy="1724989"/>
          </a:xfrm>
          <a:custGeom>
            <a:avLst/>
            <a:gdLst>
              <a:gd name="connsiteX0" fmla="*/ 677883 w 1355765"/>
              <a:gd name="connsiteY0" fmla="*/ 0 h 1724989"/>
              <a:gd name="connsiteX1" fmla="*/ 686211 w 1355765"/>
              <a:gd name="connsiteY1" fmla="*/ 7569 h 1724989"/>
              <a:gd name="connsiteX2" fmla="*/ 1355765 w 1355765"/>
              <a:gd name="connsiteY2" fmla="*/ 1624015 h 1724989"/>
              <a:gd name="connsiteX3" fmla="*/ 1350667 w 1355765"/>
              <a:gd name="connsiteY3" fmla="*/ 1724989 h 1724989"/>
              <a:gd name="connsiteX4" fmla="*/ 1138592 w 1355765"/>
              <a:gd name="connsiteY4" fmla="*/ 1670458 h 1724989"/>
              <a:gd name="connsiteX5" fmla="*/ 677883 w 1355765"/>
              <a:gd name="connsiteY5" fmla="*/ 1624015 h 1724989"/>
              <a:gd name="connsiteX6" fmla="*/ 217174 w 1355765"/>
              <a:gd name="connsiteY6" fmla="*/ 1670458 h 1724989"/>
              <a:gd name="connsiteX7" fmla="*/ 5099 w 1355765"/>
              <a:gd name="connsiteY7" fmla="*/ 1724989 h 1724989"/>
              <a:gd name="connsiteX8" fmla="*/ 0 w 1355765"/>
              <a:gd name="connsiteY8" fmla="*/ 1624015 h 1724989"/>
              <a:gd name="connsiteX9" fmla="*/ 669554 w 1355765"/>
              <a:gd name="connsiteY9" fmla="*/ 7569 h 1724989"/>
              <a:gd name="connsiteX10" fmla="*/ 677883 w 1355765"/>
              <a:gd name="connsiteY10" fmla="*/ 0 h 172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765" h="1724989">
                <a:moveTo>
                  <a:pt x="677883" y="0"/>
                </a:moveTo>
                <a:lnTo>
                  <a:pt x="686211" y="7569"/>
                </a:lnTo>
                <a:cubicBezTo>
                  <a:pt x="1099896" y="421253"/>
                  <a:pt x="1355765" y="992753"/>
                  <a:pt x="1355765" y="1624015"/>
                </a:cubicBezTo>
                <a:lnTo>
                  <a:pt x="1350667" y="1724989"/>
                </a:lnTo>
                <a:lnTo>
                  <a:pt x="1138592" y="1670458"/>
                </a:lnTo>
                <a:cubicBezTo>
                  <a:pt x="989779" y="1640007"/>
                  <a:pt x="835699" y="1624015"/>
                  <a:pt x="677883" y="1624015"/>
                </a:cubicBezTo>
                <a:cubicBezTo>
                  <a:pt x="520068" y="1624015"/>
                  <a:pt x="365988" y="1640007"/>
                  <a:pt x="217174" y="1670458"/>
                </a:cubicBezTo>
                <a:lnTo>
                  <a:pt x="5099" y="1724989"/>
                </a:lnTo>
                <a:lnTo>
                  <a:pt x="0" y="1624015"/>
                </a:lnTo>
                <a:cubicBezTo>
                  <a:pt x="0" y="992753"/>
                  <a:pt x="255869" y="421253"/>
                  <a:pt x="669554" y="7569"/>
                </a:cubicBezTo>
                <a:lnTo>
                  <a:pt x="677883" y="0"/>
                </a:lnTo>
                <a:close/>
              </a:path>
            </a:pathLst>
          </a:custGeom>
          <a:solidFill>
            <a:schemeClr val="accent6">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dirty="0" smtClean="0">
                <a:solidFill>
                  <a:schemeClr val="tx1"/>
                </a:solidFill>
              </a:rPr>
              <a:t>Machine</a:t>
            </a:r>
          </a:p>
          <a:p>
            <a:pPr algn="ctr"/>
            <a:r>
              <a:rPr lang="en-US" sz="1600" dirty="0" smtClean="0">
                <a:solidFill>
                  <a:schemeClr val="tx1"/>
                </a:solidFill>
              </a:rPr>
              <a:t>Learning</a:t>
            </a:r>
          </a:p>
          <a:p>
            <a:pPr algn="ctr"/>
            <a:r>
              <a:rPr lang="en-US" sz="1600" dirty="0" smtClean="0">
                <a:solidFill>
                  <a:schemeClr val="tx1"/>
                </a:solidFill>
              </a:rPr>
              <a:t>Scientist</a:t>
            </a:r>
            <a:endParaRPr lang="en-US" sz="1600" dirty="0">
              <a:solidFill>
                <a:schemeClr val="tx1"/>
              </a:solidFill>
            </a:endParaRPr>
          </a:p>
        </p:txBody>
      </p:sp>
      <p:sp>
        <p:nvSpPr>
          <p:cNvPr id="12" name="Freeform 11"/>
          <p:cNvSpPr/>
          <p:nvPr/>
        </p:nvSpPr>
        <p:spPr>
          <a:xfrm>
            <a:off x="8297882" y="2386974"/>
            <a:ext cx="2280902" cy="2185026"/>
          </a:xfrm>
          <a:custGeom>
            <a:avLst/>
            <a:gdLst>
              <a:gd name="connsiteX0" fmla="*/ 672784 w 2280902"/>
              <a:gd name="connsiteY0" fmla="*/ 0 h 2185026"/>
              <a:gd name="connsiteX1" fmla="*/ 679786 w 2280902"/>
              <a:gd name="connsiteY1" fmla="*/ 1800 h 2185026"/>
              <a:gd name="connsiteX2" fmla="*/ 2274198 w 2280902"/>
              <a:gd name="connsiteY2" fmla="*/ 1951296 h 2185026"/>
              <a:gd name="connsiteX3" fmla="*/ 2280902 w 2280902"/>
              <a:gd name="connsiteY3" fmla="*/ 2084053 h 2185026"/>
              <a:gd name="connsiteX4" fmla="*/ 2068826 w 2280902"/>
              <a:gd name="connsiteY4" fmla="*/ 2138583 h 2185026"/>
              <a:gd name="connsiteX5" fmla="*/ 1608117 w 2280902"/>
              <a:gd name="connsiteY5" fmla="*/ 2185026 h 2185026"/>
              <a:gd name="connsiteX6" fmla="*/ 154009 w 2280902"/>
              <a:gd name="connsiteY6" fmla="*/ 1663015 h 2185026"/>
              <a:gd name="connsiteX7" fmla="*/ 0 w 2280902"/>
              <a:gd name="connsiteY7" fmla="*/ 1523042 h 2185026"/>
              <a:gd name="connsiteX8" fmla="*/ 8328 w 2280902"/>
              <a:gd name="connsiteY8" fmla="*/ 1515472 h 2185026"/>
              <a:gd name="connsiteX9" fmla="*/ 666080 w 2280902"/>
              <a:gd name="connsiteY9" fmla="*/ 132756 h 2185026"/>
              <a:gd name="connsiteX10" fmla="*/ 672784 w 2280902"/>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2" h="2185026">
                <a:moveTo>
                  <a:pt x="672784" y="0"/>
                </a:moveTo>
                <a:lnTo>
                  <a:pt x="679786" y="1800"/>
                </a:lnTo>
                <a:cubicBezTo>
                  <a:pt x="1538764" y="268970"/>
                  <a:pt x="2180545" y="1029112"/>
                  <a:pt x="2274198" y="1951296"/>
                </a:cubicBezTo>
                <a:lnTo>
                  <a:pt x="2280902" y="2084053"/>
                </a:lnTo>
                <a:lnTo>
                  <a:pt x="2068826" y="2138583"/>
                </a:lnTo>
                <a:cubicBezTo>
                  <a:pt x="1920013" y="2169034"/>
                  <a:pt x="1765933" y="2185026"/>
                  <a:pt x="1608117" y="2185026"/>
                </a:cubicBezTo>
                <a:cubicBezTo>
                  <a:pt x="1055763" y="2185026"/>
                  <a:pt x="549165" y="1989126"/>
                  <a:pt x="154009" y="1663015"/>
                </a:cubicBezTo>
                <a:lnTo>
                  <a:pt x="0" y="1523042"/>
                </a:lnTo>
                <a:lnTo>
                  <a:pt x="8328" y="1515472"/>
                </a:lnTo>
                <a:cubicBezTo>
                  <a:pt x="370302" y="1153498"/>
                  <a:pt x="611449" y="670697"/>
                  <a:pt x="666080" y="132756"/>
                </a:cubicBezTo>
                <a:lnTo>
                  <a:pt x="672784" y="0"/>
                </a:lnTo>
                <a:close/>
              </a:path>
            </a:pathLst>
          </a:cu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Traditional</a:t>
            </a:r>
          </a:p>
          <a:p>
            <a:pPr algn="ctr"/>
            <a:r>
              <a:rPr lang="en-US" sz="1600" dirty="0" smtClean="0">
                <a:solidFill>
                  <a:schemeClr val="tx1"/>
                </a:solidFill>
              </a:rPr>
              <a:t>Researcher</a:t>
            </a:r>
            <a:endParaRPr lang="en-US" sz="1600" dirty="0">
              <a:solidFill>
                <a:schemeClr val="tx1"/>
              </a:solidFill>
            </a:endParaRPr>
          </a:p>
        </p:txBody>
      </p:sp>
      <p:sp>
        <p:nvSpPr>
          <p:cNvPr id="11" name="Freeform 10"/>
          <p:cNvSpPr/>
          <p:nvPr/>
        </p:nvSpPr>
        <p:spPr>
          <a:xfrm>
            <a:off x="6016982" y="2386974"/>
            <a:ext cx="2280901" cy="2185026"/>
          </a:xfrm>
          <a:custGeom>
            <a:avLst/>
            <a:gdLst>
              <a:gd name="connsiteX0" fmla="*/ 1608117 w 2280901"/>
              <a:gd name="connsiteY0" fmla="*/ 0 h 2185026"/>
              <a:gd name="connsiteX1" fmla="*/ 1614820 w 2280901"/>
              <a:gd name="connsiteY1" fmla="*/ 132756 h 2185026"/>
              <a:gd name="connsiteX2" fmla="*/ 2272572 w 2280901"/>
              <a:gd name="connsiteY2" fmla="*/ 1515472 h 2185026"/>
              <a:gd name="connsiteX3" fmla="*/ 2280901 w 2280901"/>
              <a:gd name="connsiteY3" fmla="*/ 1523042 h 2185026"/>
              <a:gd name="connsiteX4" fmla="*/ 2126891 w 2280901"/>
              <a:gd name="connsiteY4" fmla="*/ 1663015 h 2185026"/>
              <a:gd name="connsiteX5" fmla="*/ 672783 w 2280901"/>
              <a:gd name="connsiteY5" fmla="*/ 2185026 h 2185026"/>
              <a:gd name="connsiteX6" fmla="*/ 212074 w 2280901"/>
              <a:gd name="connsiteY6" fmla="*/ 2138583 h 2185026"/>
              <a:gd name="connsiteX7" fmla="*/ 0 w 2280901"/>
              <a:gd name="connsiteY7" fmla="*/ 2084053 h 2185026"/>
              <a:gd name="connsiteX8" fmla="*/ 6703 w 2280901"/>
              <a:gd name="connsiteY8" fmla="*/ 1951296 h 2185026"/>
              <a:gd name="connsiteX9" fmla="*/ 1601115 w 2280901"/>
              <a:gd name="connsiteY9" fmla="*/ 1800 h 2185026"/>
              <a:gd name="connsiteX10" fmla="*/ 1608117 w 2280901"/>
              <a:gd name="connsiteY10" fmla="*/ 0 h 21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0901" h="2185026">
                <a:moveTo>
                  <a:pt x="1608117" y="0"/>
                </a:moveTo>
                <a:lnTo>
                  <a:pt x="1614820" y="132756"/>
                </a:lnTo>
                <a:cubicBezTo>
                  <a:pt x="1669451" y="670697"/>
                  <a:pt x="1910598" y="1153498"/>
                  <a:pt x="2272572" y="1515472"/>
                </a:cubicBezTo>
                <a:lnTo>
                  <a:pt x="2280901" y="1523042"/>
                </a:lnTo>
                <a:lnTo>
                  <a:pt x="2126891" y="1663015"/>
                </a:lnTo>
                <a:cubicBezTo>
                  <a:pt x="1731736" y="1989126"/>
                  <a:pt x="1225137" y="2185026"/>
                  <a:pt x="672783" y="2185026"/>
                </a:cubicBezTo>
                <a:cubicBezTo>
                  <a:pt x="514968" y="2185026"/>
                  <a:pt x="360887" y="2169034"/>
                  <a:pt x="212074" y="2138583"/>
                </a:cubicBezTo>
                <a:lnTo>
                  <a:pt x="0" y="2084053"/>
                </a:lnTo>
                <a:lnTo>
                  <a:pt x="6703" y="1951296"/>
                </a:lnTo>
                <a:cubicBezTo>
                  <a:pt x="100356" y="1029112"/>
                  <a:pt x="742137" y="268970"/>
                  <a:pt x="1601115" y="1800"/>
                </a:cubicBezTo>
                <a:lnTo>
                  <a:pt x="1608117" y="0"/>
                </a:lnTo>
                <a:close/>
              </a:path>
            </a:pathLst>
          </a:custGeom>
          <a:solidFill>
            <a:srgbClr val="00206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Danger</a:t>
            </a:r>
          </a:p>
          <a:p>
            <a:pPr algn="ctr"/>
            <a:r>
              <a:rPr lang="en-US" sz="1600" dirty="0" smtClean="0">
                <a:solidFill>
                  <a:schemeClr val="tx1"/>
                </a:solidFill>
              </a:rPr>
              <a:t>Zone!</a:t>
            </a:r>
            <a:endParaRPr lang="en-US" sz="1600" dirty="0">
              <a:solidFill>
                <a:schemeClr val="tx1"/>
              </a:solidFill>
            </a:endParaRPr>
          </a:p>
        </p:txBody>
      </p:sp>
      <p:sp>
        <p:nvSpPr>
          <p:cNvPr id="10" name="Freeform 9"/>
          <p:cNvSpPr/>
          <p:nvPr/>
        </p:nvSpPr>
        <p:spPr>
          <a:xfrm>
            <a:off x="4403764" y="1"/>
            <a:ext cx="3894118" cy="4471027"/>
          </a:xfrm>
          <a:custGeom>
            <a:avLst/>
            <a:gdLst>
              <a:gd name="connsiteX0" fmla="*/ 2286000 w 3894118"/>
              <a:gd name="connsiteY0" fmla="*/ 0 h 4471027"/>
              <a:gd name="connsiteX1" fmla="*/ 3740108 w 3894118"/>
              <a:gd name="connsiteY1" fmla="*/ 522011 h 4471027"/>
              <a:gd name="connsiteX2" fmla="*/ 3894118 w 3894118"/>
              <a:gd name="connsiteY2" fmla="*/ 661985 h 4471027"/>
              <a:gd name="connsiteX3" fmla="*/ 3885789 w 3894118"/>
              <a:gd name="connsiteY3" fmla="*/ 669554 h 4471027"/>
              <a:gd name="connsiteX4" fmla="*/ 3216235 w 3894118"/>
              <a:gd name="connsiteY4" fmla="*/ 2286000 h 4471027"/>
              <a:gd name="connsiteX5" fmla="*/ 3221334 w 3894118"/>
              <a:gd name="connsiteY5" fmla="*/ 2386974 h 4471027"/>
              <a:gd name="connsiteX6" fmla="*/ 3214332 w 3894118"/>
              <a:gd name="connsiteY6" fmla="*/ 2388774 h 4471027"/>
              <a:gd name="connsiteX7" fmla="*/ 1619920 w 3894118"/>
              <a:gd name="connsiteY7" fmla="*/ 4338270 h 4471027"/>
              <a:gd name="connsiteX8" fmla="*/ 1613217 w 3894118"/>
              <a:gd name="connsiteY8" fmla="*/ 4471027 h 4471027"/>
              <a:gd name="connsiteX9" fmla="*/ 1606214 w 3894118"/>
              <a:gd name="connsiteY9" fmla="*/ 4469226 h 4471027"/>
              <a:gd name="connsiteX10" fmla="*/ 0 w 3894118"/>
              <a:gd name="connsiteY10" fmla="*/ 2286000 h 4471027"/>
              <a:gd name="connsiteX11" fmla="*/ 2286000 w 3894118"/>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8" h="4471027">
                <a:moveTo>
                  <a:pt x="2286000" y="0"/>
                </a:moveTo>
                <a:cubicBezTo>
                  <a:pt x="2838354" y="0"/>
                  <a:pt x="3344953" y="195900"/>
                  <a:pt x="3740108" y="522011"/>
                </a:cubicBezTo>
                <a:lnTo>
                  <a:pt x="3894118" y="661985"/>
                </a:lnTo>
                <a:lnTo>
                  <a:pt x="3885789" y="669554"/>
                </a:lnTo>
                <a:cubicBezTo>
                  <a:pt x="3472104" y="1083238"/>
                  <a:pt x="3216235" y="1654738"/>
                  <a:pt x="3216235" y="2286000"/>
                </a:cubicBezTo>
                <a:lnTo>
                  <a:pt x="3221334" y="2386974"/>
                </a:lnTo>
                <a:lnTo>
                  <a:pt x="3214332" y="2388774"/>
                </a:lnTo>
                <a:cubicBezTo>
                  <a:pt x="2355354" y="2655944"/>
                  <a:pt x="1713573" y="3416086"/>
                  <a:pt x="1619920" y="4338270"/>
                </a:cubicBezTo>
                <a:lnTo>
                  <a:pt x="1613217" y="4471027"/>
                </a:lnTo>
                <a:lnTo>
                  <a:pt x="1606214" y="4469226"/>
                </a:lnTo>
                <a:cubicBezTo>
                  <a:pt x="675655" y="4179792"/>
                  <a:pt x="0" y="3311800"/>
                  <a:pt x="0" y="2286000"/>
                </a:cubicBezTo>
                <a:cubicBezTo>
                  <a:pt x="0" y="1023477"/>
                  <a:pt x="1023477" y="0"/>
                  <a:pt x="2286000" y="0"/>
                </a:cubicBezTo>
                <a:close/>
              </a:path>
            </a:pathLst>
          </a:custGeom>
          <a:solidFill>
            <a:srgbClr val="E64A6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Computer Science</a:t>
            </a:r>
          </a:p>
          <a:p>
            <a:pPr algn="ctr"/>
            <a:r>
              <a:rPr lang="en-US" sz="2400" dirty="0" smtClean="0">
                <a:solidFill>
                  <a:schemeClr val="tx1"/>
                </a:solidFill>
              </a:rPr>
              <a:t>Skills</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9" name="Freeform 8"/>
          <p:cNvSpPr/>
          <p:nvPr/>
        </p:nvSpPr>
        <p:spPr>
          <a:xfrm>
            <a:off x="8297883" y="1"/>
            <a:ext cx="3894117" cy="4471027"/>
          </a:xfrm>
          <a:custGeom>
            <a:avLst/>
            <a:gdLst>
              <a:gd name="connsiteX0" fmla="*/ 1608117 w 3894117"/>
              <a:gd name="connsiteY0" fmla="*/ 0 h 4471027"/>
              <a:gd name="connsiteX1" fmla="*/ 3894117 w 3894117"/>
              <a:gd name="connsiteY1" fmla="*/ 2286000 h 4471027"/>
              <a:gd name="connsiteX2" fmla="*/ 2287903 w 3894117"/>
              <a:gd name="connsiteY2" fmla="*/ 4469226 h 4471027"/>
              <a:gd name="connsiteX3" fmla="*/ 2280902 w 3894117"/>
              <a:gd name="connsiteY3" fmla="*/ 4471027 h 4471027"/>
              <a:gd name="connsiteX4" fmla="*/ 2274198 w 3894117"/>
              <a:gd name="connsiteY4" fmla="*/ 4338270 h 4471027"/>
              <a:gd name="connsiteX5" fmla="*/ 679786 w 3894117"/>
              <a:gd name="connsiteY5" fmla="*/ 2388774 h 4471027"/>
              <a:gd name="connsiteX6" fmla="*/ 672784 w 3894117"/>
              <a:gd name="connsiteY6" fmla="*/ 2386974 h 4471027"/>
              <a:gd name="connsiteX7" fmla="*/ 677882 w 3894117"/>
              <a:gd name="connsiteY7" fmla="*/ 2286000 h 4471027"/>
              <a:gd name="connsiteX8" fmla="*/ 8328 w 3894117"/>
              <a:gd name="connsiteY8" fmla="*/ 669554 h 4471027"/>
              <a:gd name="connsiteX9" fmla="*/ 0 w 3894117"/>
              <a:gd name="connsiteY9" fmla="*/ 661985 h 4471027"/>
              <a:gd name="connsiteX10" fmla="*/ 154009 w 3894117"/>
              <a:gd name="connsiteY10" fmla="*/ 522011 h 4471027"/>
              <a:gd name="connsiteX11" fmla="*/ 1608117 w 3894117"/>
              <a:gd name="connsiteY11" fmla="*/ 0 h 447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4117" h="4471027">
                <a:moveTo>
                  <a:pt x="1608117" y="0"/>
                </a:moveTo>
                <a:cubicBezTo>
                  <a:pt x="2870640" y="0"/>
                  <a:pt x="3894117" y="1023477"/>
                  <a:pt x="3894117" y="2286000"/>
                </a:cubicBezTo>
                <a:cubicBezTo>
                  <a:pt x="3894117" y="3311800"/>
                  <a:pt x="3218463" y="4179792"/>
                  <a:pt x="2287903" y="4469226"/>
                </a:cubicBezTo>
                <a:lnTo>
                  <a:pt x="2280902" y="4471027"/>
                </a:lnTo>
                <a:lnTo>
                  <a:pt x="2274198" y="4338270"/>
                </a:lnTo>
                <a:cubicBezTo>
                  <a:pt x="2180545" y="3416086"/>
                  <a:pt x="1538764" y="2655944"/>
                  <a:pt x="679786" y="2388774"/>
                </a:cubicBezTo>
                <a:lnTo>
                  <a:pt x="672784" y="2386974"/>
                </a:lnTo>
                <a:lnTo>
                  <a:pt x="677882" y="2286000"/>
                </a:lnTo>
                <a:cubicBezTo>
                  <a:pt x="677882" y="1654738"/>
                  <a:pt x="422013" y="1083238"/>
                  <a:pt x="8328" y="669554"/>
                </a:cubicBezTo>
                <a:lnTo>
                  <a:pt x="0" y="661985"/>
                </a:lnTo>
                <a:lnTo>
                  <a:pt x="154009" y="522011"/>
                </a:lnTo>
                <a:cubicBezTo>
                  <a:pt x="549165" y="195900"/>
                  <a:pt x="1055763" y="0"/>
                  <a:pt x="1608117" y="0"/>
                </a:cubicBezTo>
                <a:close/>
              </a:path>
            </a:pathLst>
          </a:custGeom>
          <a:solidFill>
            <a:srgbClr val="70AD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Mathematics/</a:t>
            </a:r>
          </a:p>
          <a:p>
            <a:pPr algn="ctr"/>
            <a:r>
              <a:rPr lang="en-US" sz="2400" dirty="0" smtClean="0">
                <a:solidFill>
                  <a:schemeClr val="tx1"/>
                </a:solidFill>
              </a:rPr>
              <a:t>Statistics</a:t>
            </a:r>
          </a:p>
          <a:p>
            <a:pPr algn="ctr"/>
            <a:r>
              <a:rPr lang="en-US" sz="2400" dirty="0" smtClean="0">
                <a:solidFill>
                  <a:schemeClr val="tx1"/>
                </a:solidFill>
              </a:rPr>
              <a:t>Knowledge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Freeform 7"/>
          <p:cNvSpPr/>
          <p:nvPr/>
        </p:nvSpPr>
        <p:spPr>
          <a:xfrm>
            <a:off x="7625098" y="2286000"/>
            <a:ext cx="1345568" cy="1624016"/>
          </a:xfrm>
          <a:custGeom>
            <a:avLst/>
            <a:gdLst>
              <a:gd name="connsiteX0" fmla="*/ 672784 w 1345568"/>
              <a:gd name="connsiteY0" fmla="*/ 0 h 1624016"/>
              <a:gd name="connsiteX1" fmla="*/ 1133493 w 1345568"/>
              <a:gd name="connsiteY1" fmla="*/ 46443 h 1624016"/>
              <a:gd name="connsiteX2" fmla="*/ 1345568 w 1345568"/>
              <a:gd name="connsiteY2" fmla="*/ 100974 h 1624016"/>
              <a:gd name="connsiteX3" fmla="*/ 1338864 w 1345568"/>
              <a:gd name="connsiteY3" fmla="*/ 233730 h 1624016"/>
              <a:gd name="connsiteX4" fmla="*/ 681112 w 1345568"/>
              <a:gd name="connsiteY4" fmla="*/ 1616446 h 1624016"/>
              <a:gd name="connsiteX5" fmla="*/ 672784 w 1345568"/>
              <a:gd name="connsiteY5" fmla="*/ 1624016 h 1624016"/>
              <a:gd name="connsiteX6" fmla="*/ 664455 w 1345568"/>
              <a:gd name="connsiteY6" fmla="*/ 1616446 h 1624016"/>
              <a:gd name="connsiteX7" fmla="*/ 6703 w 1345568"/>
              <a:gd name="connsiteY7" fmla="*/ 233730 h 1624016"/>
              <a:gd name="connsiteX8" fmla="*/ 0 w 1345568"/>
              <a:gd name="connsiteY8" fmla="*/ 100974 h 1624016"/>
              <a:gd name="connsiteX9" fmla="*/ 212075 w 1345568"/>
              <a:gd name="connsiteY9" fmla="*/ 46443 h 1624016"/>
              <a:gd name="connsiteX10" fmla="*/ 672784 w 1345568"/>
              <a:gd name="connsiteY10" fmla="*/ 0 h 162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5568" h="1624016">
                <a:moveTo>
                  <a:pt x="672784" y="0"/>
                </a:moveTo>
                <a:cubicBezTo>
                  <a:pt x="830600" y="0"/>
                  <a:pt x="984680" y="15992"/>
                  <a:pt x="1133493" y="46443"/>
                </a:cubicBezTo>
                <a:lnTo>
                  <a:pt x="1345568" y="100974"/>
                </a:lnTo>
                <a:lnTo>
                  <a:pt x="1338864" y="233730"/>
                </a:lnTo>
                <a:cubicBezTo>
                  <a:pt x="1284233" y="771671"/>
                  <a:pt x="1043086" y="1254472"/>
                  <a:pt x="681112" y="1616446"/>
                </a:cubicBezTo>
                <a:lnTo>
                  <a:pt x="672784" y="1624016"/>
                </a:lnTo>
                <a:lnTo>
                  <a:pt x="664455" y="1616446"/>
                </a:lnTo>
                <a:cubicBezTo>
                  <a:pt x="302481" y="1254472"/>
                  <a:pt x="61334" y="771671"/>
                  <a:pt x="6703" y="233730"/>
                </a:cubicBezTo>
                <a:lnTo>
                  <a:pt x="0" y="100974"/>
                </a:lnTo>
                <a:lnTo>
                  <a:pt x="212075" y="46443"/>
                </a:lnTo>
                <a:cubicBezTo>
                  <a:pt x="360889" y="15992"/>
                  <a:pt x="514969" y="0"/>
                  <a:pt x="672784" y="0"/>
                </a:cubicBez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Data</a:t>
            </a:r>
          </a:p>
          <a:p>
            <a:pPr algn="ctr"/>
            <a:r>
              <a:rPr lang="en-US" sz="2000" b="1" dirty="0" smtClean="0">
                <a:solidFill>
                  <a:schemeClr val="tx1"/>
                </a:solidFill>
              </a:rPr>
              <a:t>Scientist</a:t>
            </a:r>
          </a:p>
          <a:p>
            <a:pPr algn="ctr"/>
            <a:endParaRPr lang="en-US" dirty="0"/>
          </a:p>
          <a:p>
            <a:pPr algn="ctr"/>
            <a:endParaRPr lang="en-US" dirty="0"/>
          </a:p>
        </p:txBody>
      </p:sp>
      <p:sp>
        <p:nvSpPr>
          <p:cNvPr id="7" name="Freeform 6"/>
          <p:cNvSpPr/>
          <p:nvPr/>
        </p:nvSpPr>
        <p:spPr>
          <a:xfrm>
            <a:off x="6011882" y="3910016"/>
            <a:ext cx="4572000" cy="2947984"/>
          </a:xfrm>
          <a:custGeom>
            <a:avLst/>
            <a:gdLst>
              <a:gd name="connsiteX0" fmla="*/ 2286000 w 4572000"/>
              <a:gd name="connsiteY0" fmla="*/ 0 h 2947984"/>
              <a:gd name="connsiteX1" fmla="*/ 2440009 w 4572000"/>
              <a:gd name="connsiteY1" fmla="*/ 139973 h 2947984"/>
              <a:gd name="connsiteX2" fmla="*/ 3894117 w 4572000"/>
              <a:gd name="connsiteY2" fmla="*/ 661984 h 2947984"/>
              <a:gd name="connsiteX3" fmla="*/ 4354826 w 4572000"/>
              <a:gd name="connsiteY3" fmla="*/ 615541 h 2947984"/>
              <a:gd name="connsiteX4" fmla="*/ 4566902 w 4572000"/>
              <a:gd name="connsiteY4" fmla="*/ 561011 h 2947984"/>
              <a:gd name="connsiteX5" fmla="*/ 4572000 w 4572000"/>
              <a:gd name="connsiteY5" fmla="*/ 661984 h 2947984"/>
              <a:gd name="connsiteX6" fmla="*/ 2286000 w 4572000"/>
              <a:gd name="connsiteY6" fmla="*/ 2947984 h 2947984"/>
              <a:gd name="connsiteX7" fmla="*/ 0 w 4572000"/>
              <a:gd name="connsiteY7" fmla="*/ 661984 h 2947984"/>
              <a:gd name="connsiteX8" fmla="*/ 5099 w 4572000"/>
              <a:gd name="connsiteY8" fmla="*/ 561011 h 2947984"/>
              <a:gd name="connsiteX9" fmla="*/ 217173 w 4572000"/>
              <a:gd name="connsiteY9" fmla="*/ 615541 h 2947984"/>
              <a:gd name="connsiteX10" fmla="*/ 677882 w 4572000"/>
              <a:gd name="connsiteY10" fmla="*/ 661984 h 2947984"/>
              <a:gd name="connsiteX11" fmla="*/ 2131990 w 4572000"/>
              <a:gd name="connsiteY11" fmla="*/ 139973 h 2947984"/>
              <a:gd name="connsiteX12" fmla="*/ 2286000 w 4572000"/>
              <a:gd name="connsiteY12" fmla="*/ 0 h 2947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0" h="2947984">
                <a:moveTo>
                  <a:pt x="2286000" y="0"/>
                </a:moveTo>
                <a:lnTo>
                  <a:pt x="2440009" y="139973"/>
                </a:lnTo>
                <a:cubicBezTo>
                  <a:pt x="2835165" y="466084"/>
                  <a:pt x="3341763" y="661984"/>
                  <a:pt x="3894117" y="661984"/>
                </a:cubicBezTo>
                <a:cubicBezTo>
                  <a:pt x="4051933" y="661984"/>
                  <a:pt x="4206013" y="645992"/>
                  <a:pt x="4354826" y="615541"/>
                </a:cubicBezTo>
                <a:lnTo>
                  <a:pt x="4566902" y="561011"/>
                </a:lnTo>
                <a:lnTo>
                  <a:pt x="4572000" y="661984"/>
                </a:lnTo>
                <a:cubicBezTo>
                  <a:pt x="4572000" y="1924507"/>
                  <a:pt x="3548523" y="2947984"/>
                  <a:pt x="2286000" y="2947984"/>
                </a:cubicBezTo>
                <a:cubicBezTo>
                  <a:pt x="1023477" y="2947984"/>
                  <a:pt x="0" y="1924507"/>
                  <a:pt x="0" y="661984"/>
                </a:cubicBezTo>
                <a:lnTo>
                  <a:pt x="5099" y="561011"/>
                </a:lnTo>
                <a:lnTo>
                  <a:pt x="217173" y="615541"/>
                </a:lnTo>
                <a:cubicBezTo>
                  <a:pt x="365986" y="645992"/>
                  <a:pt x="520067" y="661984"/>
                  <a:pt x="677882" y="661984"/>
                </a:cubicBezTo>
                <a:cubicBezTo>
                  <a:pt x="1230236" y="661984"/>
                  <a:pt x="1736835" y="466084"/>
                  <a:pt x="2131990" y="139973"/>
                </a:cubicBezTo>
                <a:lnTo>
                  <a:pt x="2286000" y="0"/>
                </a:lnTo>
                <a:close/>
              </a:path>
            </a:pathLst>
          </a:cu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Substantive Expertise</a:t>
            </a:r>
          </a:p>
          <a:p>
            <a:pPr algn="ctr"/>
            <a:r>
              <a:rPr lang="en-US" sz="2400" dirty="0" smtClean="0">
                <a:solidFill>
                  <a:schemeClr val="tx1"/>
                </a:solidFill>
              </a:rPr>
              <a:t>Domain Knowledge</a:t>
            </a:r>
            <a:endParaRPr lang="en-US" sz="2400" dirty="0">
              <a:solidFill>
                <a:schemeClr val="tx1"/>
              </a:solidFill>
            </a:endParaRPr>
          </a:p>
        </p:txBody>
      </p:sp>
      <p:sp>
        <p:nvSpPr>
          <p:cNvPr id="14" name="TextBox 13"/>
          <p:cNvSpPr txBox="1"/>
          <p:nvPr/>
        </p:nvSpPr>
        <p:spPr>
          <a:xfrm>
            <a:off x="0" y="1"/>
            <a:ext cx="4037610" cy="1477328"/>
          </a:xfrm>
          <a:prstGeom prst="rect">
            <a:avLst/>
          </a:prstGeom>
          <a:noFill/>
        </p:spPr>
        <p:txBody>
          <a:bodyPr wrap="square" rtlCol="0">
            <a:spAutoFit/>
          </a:bodyPr>
          <a:lstStyle/>
          <a:p>
            <a:r>
              <a:rPr lang="en-US" dirty="0" smtClean="0"/>
              <a:t>The Data Science Venn Diagram</a:t>
            </a:r>
          </a:p>
          <a:p>
            <a:endParaRPr lang="en-US" dirty="0"/>
          </a:p>
          <a:p>
            <a:r>
              <a:rPr lang="en-US" dirty="0" smtClean="0"/>
              <a:t>Understanding the Data Science Venn Diagram can help faculty better prepare their students for careers in data science. </a:t>
            </a:r>
          </a:p>
        </p:txBody>
      </p:sp>
      <p:sp>
        <p:nvSpPr>
          <p:cNvPr id="15" name="TextBox 14"/>
          <p:cNvSpPr txBox="1"/>
          <p:nvPr/>
        </p:nvSpPr>
        <p:spPr>
          <a:xfrm>
            <a:off x="10215562" y="6550223"/>
            <a:ext cx="1976438" cy="307777"/>
          </a:xfrm>
          <a:prstGeom prst="rect">
            <a:avLst/>
          </a:prstGeom>
          <a:noFill/>
        </p:spPr>
        <p:txBody>
          <a:bodyPr wrap="none" rtlCol="0">
            <a:spAutoFit/>
          </a:bodyPr>
          <a:lstStyle/>
          <a:p>
            <a:r>
              <a:rPr lang="en-US" sz="1400" dirty="0" smtClean="0">
                <a:hlinkClick r:id="rId2"/>
              </a:rPr>
              <a:t>Thanks to Drew Conway </a:t>
            </a:r>
            <a:endParaRPr lang="en-US" sz="1400" dirty="0"/>
          </a:p>
        </p:txBody>
      </p:sp>
    </p:spTree>
    <p:extLst>
      <p:ext uri="{BB962C8B-B14F-4D97-AF65-F5344CB8AC3E}">
        <p14:creationId xmlns:p14="http://schemas.microsoft.com/office/powerpoint/2010/main" val="1885197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2903798" cy="4351338"/>
          </a:xfrm>
        </p:spPr>
      </p:pic>
      <p:sp>
        <p:nvSpPr>
          <p:cNvPr id="5" name="TextBox 4"/>
          <p:cNvSpPr txBox="1"/>
          <p:nvPr/>
        </p:nvSpPr>
        <p:spPr>
          <a:xfrm>
            <a:off x="4441371" y="1828800"/>
            <a:ext cx="6350072" cy="1754326"/>
          </a:xfrm>
          <a:prstGeom prst="rect">
            <a:avLst/>
          </a:prstGeom>
          <a:noFill/>
        </p:spPr>
        <p:txBody>
          <a:bodyPr wrap="none" rtlCol="0">
            <a:spAutoFit/>
          </a:bodyPr>
          <a:lstStyle/>
          <a:p>
            <a:r>
              <a:rPr lang="en-US" dirty="0" smtClean="0">
                <a:hlinkClick r:id="rId3"/>
              </a:rPr>
              <a:t>Analyzing the Analyzers</a:t>
            </a:r>
            <a:endParaRPr lang="en-US" dirty="0" smtClean="0"/>
          </a:p>
          <a:p>
            <a:r>
              <a:rPr lang="en-US" dirty="0" smtClean="0"/>
              <a:t>Useful summary of the different types of data scientists that exist.</a:t>
            </a:r>
          </a:p>
          <a:p>
            <a:pPr marL="285750" indent="-285750">
              <a:buFont typeface="Arial" panose="020B0604020202020204" pitchFamily="34" charset="0"/>
              <a:buChar char="•"/>
            </a:pPr>
            <a:r>
              <a:rPr lang="en-US" dirty="0" smtClean="0"/>
              <a:t>Data Businesspeople</a:t>
            </a:r>
          </a:p>
          <a:p>
            <a:pPr marL="285750" indent="-285750">
              <a:buFont typeface="Arial" panose="020B0604020202020204" pitchFamily="34" charset="0"/>
              <a:buChar char="•"/>
            </a:pPr>
            <a:r>
              <a:rPr lang="en-US" dirty="0" smtClean="0"/>
              <a:t>Data Creatives</a:t>
            </a:r>
          </a:p>
          <a:p>
            <a:pPr marL="285750" indent="-285750">
              <a:buFont typeface="Arial" panose="020B0604020202020204" pitchFamily="34" charset="0"/>
              <a:buChar char="•"/>
            </a:pPr>
            <a:r>
              <a:rPr lang="en-US" dirty="0" smtClean="0"/>
              <a:t>Data Developers</a:t>
            </a:r>
          </a:p>
          <a:p>
            <a:pPr marL="285750" indent="-285750">
              <a:buFont typeface="Arial" panose="020B0604020202020204" pitchFamily="34" charset="0"/>
              <a:buChar char="•"/>
            </a:pPr>
            <a:r>
              <a:rPr lang="en-US" dirty="0" smtClean="0"/>
              <a:t>Data Researchers</a:t>
            </a:r>
            <a:endParaRPr lang="en-US" dirty="0"/>
          </a:p>
        </p:txBody>
      </p:sp>
    </p:spTree>
    <p:extLst>
      <p:ext uri="{BB962C8B-B14F-4D97-AF65-F5344CB8AC3E}">
        <p14:creationId xmlns:p14="http://schemas.microsoft.com/office/powerpoint/2010/main" val="2172590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617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Good Morning Ice-breaker</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315478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4351" y="1494682"/>
            <a:ext cx="10613576" cy="2437590"/>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None/>
            </a:pPr>
            <a:r>
              <a:rPr lang="en-US" sz="8800" spc="-100" smtClean="0">
                <a:ln w="3175">
                  <a:noFill/>
                </a:ln>
                <a:gradFill>
                  <a:gsLst>
                    <a:gs pos="96667">
                      <a:srgbClr val="FFFFFF"/>
                    </a:gs>
                    <a:gs pos="90000">
                      <a:srgbClr val="FFFFFF"/>
                    </a:gs>
                  </a:gsLst>
                  <a:lin ang="5400000" scaled="0"/>
                </a:gradFill>
                <a:latin typeface="Segoe UI Light" panose="020B0502040204020203" pitchFamily="34" charset="0"/>
                <a:cs typeface="Segoe UI Light" panose="020B0502040204020203" pitchFamily="34" charset="0"/>
              </a:rPr>
              <a:t>OneNote </a:t>
            </a:r>
            <a:r>
              <a:rPr lang="en-US" sz="8800" spc="-100" dirty="0" smtClean="0">
                <a:ln w="3175">
                  <a:noFill/>
                </a:ln>
                <a:gradFill>
                  <a:gsLst>
                    <a:gs pos="96667">
                      <a:srgbClr val="FFFFFF"/>
                    </a:gs>
                    <a:gs pos="90000">
                      <a:srgbClr val="FFFFFF"/>
                    </a:gs>
                  </a:gsLst>
                  <a:lin ang="5400000" scaled="0"/>
                </a:gradFill>
                <a:latin typeface="Segoe UI Light" panose="020B0502040204020203" pitchFamily="34" charset="0"/>
                <a:cs typeface="Segoe UI Light" panose="020B0502040204020203" pitchFamily="34" charset="0"/>
              </a:rPr>
              <a:t>Welcome Email</a:t>
            </a:r>
          </a:p>
        </p:txBody>
      </p:sp>
    </p:spTree>
    <p:extLst>
      <p:ext uri="{BB962C8B-B14F-4D97-AF65-F5344CB8AC3E}">
        <p14:creationId xmlns:p14="http://schemas.microsoft.com/office/powerpoint/2010/main" val="2396787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2" descr="OneNot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735" y="161956"/>
            <a:ext cx="3271568" cy="13258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95371" y="161956"/>
            <a:ext cx="6737837" cy="1120089"/>
          </a:xfrm>
          <a:solidFill>
            <a:srgbClr val="672A7A"/>
          </a:solidFill>
        </p:spPr>
        <p:style>
          <a:lnRef idx="3">
            <a:schemeClr val="lt1"/>
          </a:lnRef>
          <a:fillRef idx="1">
            <a:schemeClr val="accent2"/>
          </a:fillRef>
          <a:effectRef idx="1">
            <a:schemeClr val="accent2"/>
          </a:effectRef>
          <a:fontRef idx="minor">
            <a:schemeClr val="lt1"/>
          </a:fontRef>
        </p:style>
        <p:txBody>
          <a:bodyPr/>
          <a:lstStyle/>
          <a:p>
            <a:pPr algn="ctr"/>
            <a:r>
              <a:rPr lang="en-US" dirty="0" smtClean="0">
                <a:solidFill>
                  <a:schemeClr val="bg1"/>
                </a:solidFill>
                <a:latin typeface="Arial Black" panose="020B0A04020102020204" pitchFamily="34" charset="0"/>
              </a:rPr>
              <a:t>Welcome Email</a:t>
            </a:r>
            <a:endParaRPr lang="en-US" dirty="0">
              <a:solidFill>
                <a:schemeClr val="bg1"/>
              </a:solidFill>
              <a:latin typeface="Arial Black" panose="020B0A04020102020204" pitchFamily="34" charset="0"/>
            </a:endParaRPr>
          </a:p>
        </p:txBody>
      </p:sp>
      <p:sp>
        <p:nvSpPr>
          <p:cNvPr id="17" name="Oval 16"/>
          <p:cNvSpPr/>
          <p:nvPr/>
        </p:nvSpPr>
        <p:spPr>
          <a:xfrm>
            <a:off x="846430" y="1401104"/>
            <a:ext cx="563419" cy="563419"/>
          </a:xfrm>
          <a:prstGeom prst="ellipse">
            <a:avLst/>
          </a:prstGeom>
          <a:solidFill>
            <a:srgbClr val="672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A</a:t>
            </a:r>
            <a:endParaRPr lang="en-US" sz="2800" dirty="0">
              <a:latin typeface="Arial Black" panose="020B0A04020102020204" pitchFamily="34" charset="0"/>
            </a:endParaRPr>
          </a:p>
        </p:txBody>
      </p:sp>
      <p:sp>
        <p:nvSpPr>
          <p:cNvPr id="18" name="TextBox 17"/>
          <p:cNvSpPr txBox="1"/>
          <p:nvPr/>
        </p:nvSpPr>
        <p:spPr>
          <a:xfrm>
            <a:off x="1418078" y="1451980"/>
            <a:ext cx="4601722" cy="461665"/>
          </a:xfrm>
          <a:prstGeom prst="rect">
            <a:avLst/>
          </a:prstGeom>
          <a:noFill/>
        </p:spPr>
        <p:txBody>
          <a:bodyPr wrap="square" rtlCol="0">
            <a:spAutoFit/>
          </a:bodyPr>
          <a:lstStyle/>
          <a:p>
            <a:r>
              <a:rPr lang="en-US" altLang="zh-CN" sz="2400" dirty="0" smtClean="0">
                <a:solidFill>
                  <a:srgbClr val="672A7A"/>
                </a:solidFill>
                <a:latin typeface="Arial Black" panose="020B0A04020102020204" pitchFamily="34" charset="0"/>
              </a:rPr>
              <a:t>Getting Started</a:t>
            </a:r>
          </a:p>
        </p:txBody>
      </p:sp>
      <p:grpSp>
        <p:nvGrpSpPr>
          <p:cNvPr id="21" name="Group 20"/>
          <p:cNvGrpSpPr/>
          <p:nvPr/>
        </p:nvGrpSpPr>
        <p:grpSpPr>
          <a:xfrm>
            <a:off x="1875934" y="2276176"/>
            <a:ext cx="8024073" cy="2930043"/>
            <a:chOff x="2252259" y="1795194"/>
            <a:chExt cx="7740144" cy="2792913"/>
          </a:xfrm>
        </p:grpSpPr>
        <p:pic>
          <p:nvPicPr>
            <p:cNvPr id="23" name="picture"/>
            <p:cNvPicPr/>
            <p:nvPr/>
          </p:nvPicPr>
          <p:blipFill>
            <a:blip r:embed="rId4" cstate="print">
              <a:extLst>
                <a:ext uri="{28A0092B-C50C-407E-A947-70E740481C1C}">
                  <a14:useLocalDpi xmlns:a14="http://schemas.microsoft.com/office/drawing/2010/main" val="0"/>
                </a:ext>
              </a:extLst>
            </a:blip>
            <a:stretch>
              <a:fillRect/>
            </a:stretch>
          </p:blipFill>
          <p:spPr>
            <a:xfrm>
              <a:off x="2252259" y="1795194"/>
              <a:ext cx="2364131" cy="2792913"/>
            </a:xfrm>
            <a:prstGeom prst="rect">
              <a:avLst/>
            </a:prstGeom>
            <a:ln w="228600" cap="sq" cmpd="thickThin">
              <a:solidFill>
                <a:srgbClr val="000000"/>
              </a:solidFill>
              <a:prstDash val="solid"/>
              <a:miter lim="800000"/>
            </a:ln>
            <a:effectLst>
              <a:innerShdw blurRad="76200">
                <a:srgbClr val="000000"/>
              </a:innerShdw>
            </a:effectLst>
          </p:spPr>
        </p:pic>
        <p:pic>
          <p:nvPicPr>
            <p:cNvPr id="24" name="picture"/>
            <p:cNvPicPr/>
            <p:nvPr/>
          </p:nvPicPr>
          <p:blipFill>
            <a:blip r:embed="rId5" cstate="print">
              <a:extLst>
                <a:ext uri="{28A0092B-C50C-407E-A947-70E740481C1C}">
                  <a14:useLocalDpi xmlns:a14="http://schemas.microsoft.com/office/drawing/2010/main" val="0"/>
                </a:ext>
              </a:extLst>
            </a:blip>
            <a:stretch>
              <a:fillRect/>
            </a:stretch>
          </p:blipFill>
          <p:spPr>
            <a:xfrm>
              <a:off x="7687788" y="1795194"/>
              <a:ext cx="2304615" cy="2781664"/>
            </a:xfrm>
            <a:prstGeom prst="rect">
              <a:avLst/>
            </a:prstGeom>
            <a:ln w="228600" cap="sq" cmpd="thickThin">
              <a:solidFill>
                <a:srgbClr val="000000"/>
              </a:solidFill>
              <a:prstDash val="solid"/>
              <a:miter lim="800000"/>
            </a:ln>
            <a:effectLst>
              <a:innerShdw blurRad="76200">
                <a:srgbClr val="000000"/>
              </a:innerShdw>
            </a:effectLst>
          </p:spPr>
        </p:pic>
      </p:grpSp>
      <p:sp>
        <p:nvSpPr>
          <p:cNvPr id="28" name="Oval 27"/>
          <p:cNvSpPr/>
          <p:nvPr/>
        </p:nvSpPr>
        <p:spPr>
          <a:xfrm>
            <a:off x="6172200" y="1401104"/>
            <a:ext cx="563419" cy="563419"/>
          </a:xfrm>
          <a:prstGeom prst="ellipse">
            <a:avLst/>
          </a:prstGeom>
          <a:solidFill>
            <a:srgbClr val="672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B</a:t>
            </a:r>
            <a:endParaRPr lang="en-US" sz="2800" dirty="0">
              <a:latin typeface="Arial Black" panose="020B0A04020102020204" pitchFamily="34" charset="0"/>
            </a:endParaRPr>
          </a:p>
        </p:txBody>
      </p:sp>
      <p:sp>
        <p:nvSpPr>
          <p:cNvPr id="29" name="TextBox 28"/>
          <p:cNvSpPr txBox="1"/>
          <p:nvPr/>
        </p:nvSpPr>
        <p:spPr>
          <a:xfrm>
            <a:off x="6743848" y="1451980"/>
            <a:ext cx="4601722" cy="461665"/>
          </a:xfrm>
          <a:prstGeom prst="rect">
            <a:avLst/>
          </a:prstGeom>
          <a:noFill/>
        </p:spPr>
        <p:txBody>
          <a:bodyPr wrap="square" rtlCol="0">
            <a:spAutoFit/>
          </a:bodyPr>
          <a:lstStyle/>
          <a:p>
            <a:r>
              <a:rPr lang="en-US" altLang="zh-CN" sz="2400" dirty="0" smtClean="0">
                <a:solidFill>
                  <a:srgbClr val="672A7A"/>
                </a:solidFill>
                <a:latin typeface="Arial Black" panose="020B0A04020102020204" pitchFamily="34" charset="0"/>
              </a:rPr>
              <a:t>Usage Tips</a:t>
            </a:r>
          </a:p>
        </p:txBody>
      </p:sp>
      <p:sp>
        <p:nvSpPr>
          <p:cNvPr id="15" name="Rectangle 14"/>
          <p:cNvSpPr>
            <a:spLocks noChangeArrowheads="1"/>
          </p:cNvSpPr>
          <p:nvPr/>
        </p:nvSpPr>
        <p:spPr bwMode="auto">
          <a:xfrm>
            <a:off x="3175" y="5534561"/>
            <a:ext cx="12188825" cy="1323439"/>
          </a:xfrm>
          <a:prstGeom prst="rect">
            <a:avLst/>
          </a:prstGeom>
          <a:solidFill>
            <a:schemeClr val="accent6">
              <a:lumMod val="40000"/>
              <a:lumOff val="60000"/>
            </a:schemeClr>
          </a:solidFill>
          <a:ln w="9525">
            <a:noFill/>
            <a:miter lim="800000"/>
            <a:headEnd/>
            <a:tailEnd/>
          </a:ln>
        </p:spPr>
        <p:txBody>
          <a:bodyPr wrap="square">
            <a:spAutoFit/>
          </a:bodyPr>
          <a:lstStyle/>
          <a:p>
            <a:pPr algn="l" eaLnBrk="0" hangingPunct="0"/>
            <a:r>
              <a:rPr lang="en-US" sz="2000" b="1" dirty="0" smtClean="0"/>
              <a:t>Which variant has more actions per user?</a:t>
            </a:r>
          </a:p>
          <a:p>
            <a:pPr marL="171450" indent="-171450" algn="l" eaLnBrk="0" hangingPunct="0">
              <a:buFont typeface="Arial" pitchFamily="34" charset="0"/>
              <a:buChar char="•"/>
            </a:pPr>
            <a:r>
              <a:rPr lang="en-US" sz="2000" dirty="0" smtClean="0"/>
              <a:t>Raise </a:t>
            </a:r>
            <a:r>
              <a:rPr lang="en-US" sz="2000" dirty="0"/>
              <a:t>your </a:t>
            </a:r>
            <a:r>
              <a:rPr lang="en-US" sz="2000" dirty="0" smtClean="0"/>
              <a:t>left hand </a:t>
            </a:r>
            <a:r>
              <a:rPr lang="en-US" sz="2000" dirty="0"/>
              <a:t>if you think A </a:t>
            </a:r>
            <a:r>
              <a:rPr lang="en-US" sz="2000" dirty="0" smtClean="0"/>
              <a:t>Wins (left, “getting started”)</a:t>
            </a:r>
            <a:endParaRPr lang="en-US" sz="2000" dirty="0"/>
          </a:p>
          <a:p>
            <a:pPr marL="171450" indent="-171450" algn="l" eaLnBrk="0" hangingPunct="0">
              <a:buFont typeface="Arial" pitchFamily="34" charset="0"/>
              <a:buChar char="•"/>
            </a:pPr>
            <a:r>
              <a:rPr lang="en-US" sz="2000" dirty="0"/>
              <a:t>Raise your </a:t>
            </a:r>
            <a:r>
              <a:rPr lang="en-US" sz="2000" dirty="0" smtClean="0"/>
              <a:t>right hand </a:t>
            </a:r>
            <a:r>
              <a:rPr lang="en-US" sz="2000" dirty="0"/>
              <a:t>if you think B </a:t>
            </a:r>
            <a:r>
              <a:rPr lang="en-US" sz="2000" dirty="0" smtClean="0"/>
              <a:t>Wins (right, “usage tips”)</a:t>
            </a:r>
            <a:endParaRPr lang="en-US" sz="2000" dirty="0"/>
          </a:p>
          <a:p>
            <a:pPr marL="171450" indent="-171450" algn="l" eaLnBrk="0" hangingPunct="0">
              <a:buFont typeface="Arial" pitchFamily="34" charset="0"/>
              <a:buChar char="•"/>
            </a:pPr>
            <a:r>
              <a:rPr lang="en-US" sz="2000" dirty="0"/>
              <a:t>Don’t raise your hand if they are the about the same</a:t>
            </a:r>
          </a:p>
        </p:txBody>
      </p:sp>
    </p:spTree>
    <p:extLst>
      <p:ext uri="{BB962C8B-B14F-4D97-AF65-F5344CB8AC3E}">
        <p14:creationId xmlns:p14="http://schemas.microsoft.com/office/powerpoint/2010/main" val="356800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2" descr="OneNot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735" y="161956"/>
            <a:ext cx="3271568" cy="13258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95371" y="161956"/>
            <a:ext cx="6737837" cy="1120089"/>
          </a:xfrm>
          <a:solidFill>
            <a:srgbClr val="672A7A"/>
          </a:solidFill>
        </p:spPr>
        <p:style>
          <a:lnRef idx="3">
            <a:schemeClr val="lt1"/>
          </a:lnRef>
          <a:fillRef idx="1">
            <a:schemeClr val="accent2"/>
          </a:fillRef>
          <a:effectRef idx="1">
            <a:schemeClr val="accent2"/>
          </a:effectRef>
          <a:fontRef idx="minor">
            <a:schemeClr val="lt1"/>
          </a:fontRef>
        </p:style>
        <p:txBody>
          <a:bodyPr/>
          <a:lstStyle/>
          <a:p>
            <a:pPr algn="ctr"/>
            <a:r>
              <a:rPr lang="en-US" dirty="0" smtClean="0">
                <a:solidFill>
                  <a:schemeClr val="bg1"/>
                </a:solidFill>
                <a:latin typeface="Arial Black" panose="020B0A04020102020204" pitchFamily="34" charset="0"/>
              </a:rPr>
              <a:t>Welcome Email</a:t>
            </a:r>
            <a:endParaRPr lang="en-US" dirty="0">
              <a:solidFill>
                <a:schemeClr val="bg1"/>
              </a:solidFill>
              <a:latin typeface="Arial Black" panose="020B0A04020102020204" pitchFamily="34" charset="0"/>
            </a:endParaRPr>
          </a:p>
        </p:txBody>
      </p:sp>
      <p:pic>
        <p:nvPicPr>
          <p:cNvPr id="24" name="picture"/>
          <p:cNvPicPr/>
          <p:nvPr/>
        </p:nvPicPr>
        <p:blipFill>
          <a:blip r:embed="rId4" cstate="print">
            <a:extLst>
              <a:ext uri="{28A0092B-C50C-407E-A947-70E740481C1C}">
                <a14:useLocalDpi xmlns:a14="http://schemas.microsoft.com/office/drawing/2010/main" val="0"/>
              </a:ext>
            </a:extLst>
          </a:blip>
          <a:stretch>
            <a:fillRect/>
          </a:stretch>
        </p:blipFill>
        <p:spPr>
          <a:xfrm>
            <a:off x="7510851" y="2276176"/>
            <a:ext cx="2389154" cy="2918242"/>
          </a:xfrm>
          <a:prstGeom prst="rect">
            <a:avLst/>
          </a:prstGeom>
          <a:ln w="228600" cap="sq" cmpd="thickThin">
            <a:solidFill>
              <a:srgbClr val="000000"/>
            </a:solidFill>
            <a:prstDash val="solid"/>
            <a:miter lim="800000"/>
          </a:ln>
          <a:effectLst>
            <a:innerShdw blurRad="76200">
              <a:srgbClr val="000000"/>
            </a:innerShdw>
          </a:effectLst>
        </p:spPr>
      </p:pic>
      <p:sp>
        <p:nvSpPr>
          <p:cNvPr id="28" name="Oval 27"/>
          <p:cNvSpPr/>
          <p:nvPr/>
        </p:nvSpPr>
        <p:spPr>
          <a:xfrm>
            <a:off x="6172200" y="1401104"/>
            <a:ext cx="563419" cy="563419"/>
          </a:xfrm>
          <a:prstGeom prst="ellipse">
            <a:avLst/>
          </a:prstGeom>
          <a:solidFill>
            <a:srgbClr val="672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B</a:t>
            </a:r>
            <a:endParaRPr lang="en-US" sz="2800" dirty="0">
              <a:latin typeface="Arial Black" panose="020B0A04020102020204" pitchFamily="34" charset="0"/>
            </a:endParaRPr>
          </a:p>
        </p:txBody>
      </p:sp>
      <p:sp>
        <p:nvSpPr>
          <p:cNvPr id="29" name="TextBox 28"/>
          <p:cNvSpPr txBox="1"/>
          <p:nvPr/>
        </p:nvSpPr>
        <p:spPr>
          <a:xfrm>
            <a:off x="6743848" y="1451980"/>
            <a:ext cx="4601722" cy="461665"/>
          </a:xfrm>
          <a:prstGeom prst="rect">
            <a:avLst/>
          </a:prstGeom>
          <a:noFill/>
        </p:spPr>
        <p:txBody>
          <a:bodyPr wrap="square" rtlCol="0">
            <a:spAutoFit/>
          </a:bodyPr>
          <a:lstStyle/>
          <a:p>
            <a:r>
              <a:rPr lang="en-US" altLang="zh-CN" sz="2400" dirty="0" smtClean="0">
                <a:solidFill>
                  <a:srgbClr val="672A7A"/>
                </a:solidFill>
                <a:latin typeface="Arial Black" panose="020B0A04020102020204" pitchFamily="34" charset="0"/>
              </a:rPr>
              <a:t>Usage Tips</a:t>
            </a:r>
          </a:p>
        </p:txBody>
      </p:sp>
      <p:sp>
        <p:nvSpPr>
          <p:cNvPr id="15" name="Rectangle 14"/>
          <p:cNvSpPr>
            <a:spLocks noChangeArrowheads="1"/>
          </p:cNvSpPr>
          <p:nvPr/>
        </p:nvSpPr>
        <p:spPr bwMode="auto">
          <a:xfrm>
            <a:off x="3175" y="5534561"/>
            <a:ext cx="12188825" cy="1323439"/>
          </a:xfrm>
          <a:prstGeom prst="rect">
            <a:avLst/>
          </a:prstGeom>
          <a:solidFill>
            <a:schemeClr val="accent6">
              <a:lumMod val="40000"/>
              <a:lumOff val="60000"/>
            </a:schemeClr>
          </a:solidFill>
          <a:ln w="9525">
            <a:noFill/>
            <a:miter lim="800000"/>
            <a:headEnd/>
            <a:tailEnd/>
          </a:ln>
        </p:spPr>
        <p:txBody>
          <a:bodyPr wrap="square">
            <a:spAutoFit/>
          </a:bodyPr>
          <a:lstStyle/>
          <a:p>
            <a:pPr algn="l" eaLnBrk="0" hangingPunct="0"/>
            <a:r>
              <a:rPr lang="en-US" sz="2000" dirty="0" smtClean="0"/>
              <a:t>Which variant has more actions per user?</a:t>
            </a:r>
          </a:p>
          <a:p>
            <a:pPr marL="171450" indent="-171450" eaLnBrk="0" hangingPunct="0">
              <a:buFont typeface="Arial" pitchFamily="34" charset="0"/>
              <a:buChar char="•"/>
            </a:pPr>
            <a:r>
              <a:rPr lang="en-US" sz="2000" dirty="0"/>
              <a:t>If you have your left hand up, </a:t>
            </a:r>
            <a:r>
              <a:rPr lang="en-US" sz="2000" dirty="0" smtClean="0"/>
              <a:t>sit down</a:t>
            </a:r>
            <a:endParaRPr lang="en-US" sz="2000" dirty="0"/>
          </a:p>
          <a:p>
            <a:pPr marL="171450" indent="-171450" eaLnBrk="0" hangingPunct="0">
              <a:buFont typeface="Arial" pitchFamily="34" charset="0"/>
              <a:buChar char="•"/>
            </a:pPr>
            <a:r>
              <a:rPr lang="en-US" sz="2000" b="1" dirty="0"/>
              <a:t>If you have your right hand up, </a:t>
            </a:r>
            <a:r>
              <a:rPr lang="en-US" sz="2000" b="1" dirty="0" smtClean="0"/>
              <a:t>stay standing</a:t>
            </a:r>
            <a:endParaRPr lang="en-US" sz="2000" b="1" dirty="0"/>
          </a:p>
          <a:p>
            <a:pPr marL="171450" indent="-171450" eaLnBrk="0" hangingPunct="0">
              <a:buFont typeface="Arial" pitchFamily="34" charset="0"/>
              <a:buChar char="•"/>
            </a:pPr>
            <a:r>
              <a:rPr lang="en-US" sz="2000" dirty="0"/>
              <a:t>If you have your no hand up, sit down</a:t>
            </a:r>
          </a:p>
        </p:txBody>
      </p:sp>
      <p:sp>
        <p:nvSpPr>
          <p:cNvPr id="13" name="TextBox 12"/>
          <p:cNvSpPr txBox="1"/>
          <p:nvPr/>
        </p:nvSpPr>
        <p:spPr>
          <a:xfrm>
            <a:off x="1135659" y="2956712"/>
            <a:ext cx="3687621" cy="769441"/>
          </a:xfrm>
          <a:prstGeom prst="rect">
            <a:avLst/>
          </a:prstGeom>
          <a:noFill/>
        </p:spPr>
        <p:txBody>
          <a:bodyPr wrap="square" rtlCol="0">
            <a:spAutoFit/>
          </a:bodyPr>
          <a:lstStyle/>
          <a:p>
            <a:r>
              <a:rPr lang="en-US" sz="4400" dirty="0" smtClean="0">
                <a:solidFill>
                  <a:srgbClr val="672A7A"/>
                </a:solidFill>
                <a:latin typeface="Arial Black" panose="020B0A04020102020204" pitchFamily="34" charset="0"/>
              </a:rPr>
              <a:t>WINNER IS</a:t>
            </a:r>
            <a:endParaRPr lang="en-US" sz="4400" dirty="0">
              <a:solidFill>
                <a:srgbClr val="672A7A"/>
              </a:solidFill>
              <a:latin typeface="Arial Black" panose="020B0A04020102020204" pitchFamily="34" charset="0"/>
            </a:endParaRPr>
          </a:p>
        </p:txBody>
      </p:sp>
      <p:sp>
        <p:nvSpPr>
          <p:cNvPr id="14" name="Oval 13"/>
          <p:cNvSpPr/>
          <p:nvPr/>
        </p:nvSpPr>
        <p:spPr>
          <a:xfrm>
            <a:off x="4823280" y="2908629"/>
            <a:ext cx="890452" cy="867095"/>
          </a:xfrm>
          <a:prstGeom prst="ellipse">
            <a:avLst/>
          </a:prstGeom>
          <a:solidFill>
            <a:srgbClr val="672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latin typeface="Arial Black" panose="020B0A04020102020204" pitchFamily="34" charset="0"/>
              </a:rPr>
              <a:t>B</a:t>
            </a:r>
            <a:endParaRPr lang="en-US" sz="4400" dirty="0">
              <a:latin typeface="Arial Black" panose="020B0A04020102020204" pitchFamily="34" charset="0"/>
            </a:endParaRPr>
          </a:p>
        </p:txBody>
      </p:sp>
    </p:spTree>
    <p:extLst>
      <p:ext uri="{BB962C8B-B14F-4D97-AF65-F5344CB8AC3E}">
        <p14:creationId xmlns:p14="http://schemas.microsoft.com/office/powerpoint/2010/main" val="117466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Experience Hiring Data Scientists</a:t>
            </a:r>
            <a:endParaRPr lang="en-US" dirty="0"/>
          </a:p>
        </p:txBody>
      </p:sp>
      <p:sp>
        <p:nvSpPr>
          <p:cNvPr id="3" name="Content Placeholder 2"/>
          <p:cNvSpPr>
            <a:spLocks noGrp="1"/>
          </p:cNvSpPr>
          <p:nvPr>
            <p:ph idx="1"/>
          </p:nvPr>
        </p:nvSpPr>
        <p:spPr>
          <a:xfrm>
            <a:off x="838200" y="1825625"/>
            <a:ext cx="10515600" cy="881949"/>
          </a:xfrm>
        </p:spPr>
        <p:txBody>
          <a:bodyPr/>
          <a:lstStyle/>
          <a:p>
            <a:r>
              <a:rPr lang="en-US" dirty="0" smtClean="0"/>
              <a:t>I’ve been in charge of recruiting for the past 2 years, so I have been in contact with most/all of our candidates in the process.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92027967"/>
              </p:ext>
            </p:extLst>
          </p:nvPr>
        </p:nvGraphicFramePr>
        <p:xfrm>
          <a:off x="3426031" y="2842511"/>
          <a:ext cx="6122390" cy="3548380"/>
        </p:xfrm>
        <a:graphic>
          <a:graphicData uri="http://schemas.openxmlformats.org/drawingml/2006/table">
            <a:tbl>
              <a:tblPr firstRow="1" bandRow="1">
                <a:tableStyleId>{2D5ABB26-0587-4C30-8999-92F81FD0307C}</a:tableStyleId>
              </a:tblPr>
              <a:tblGrid>
                <a:gridCol w="1668484">
                  <a:extLst>
                    <a:ext uri="{9D8B030D-6E8A-4147-A177-3AD203B41FA5}">
                      <a16:colId xmlns:a16="http://schemas.microsoft.com/office/drawing/2014/main" val="632471371"/>
                    </a:ext>
                  </a:extLst>
                </a:gridCol>
                <a:gridCol w="4453906">
                  <a:extLst>
                    <a:ext uri="{9D8B030D-6E8A-4147-A177-3AD203B41FA5}">
                      <a16:colId xmlns:a16="http://schemas.microsoft.com/office/drawing/2014/main" val="941737337"/>
                    </a:ext>
                  </a:extLst>
                </a:gridCol>
              </a:tblGrid>
              <a:tr h="370840">
                <a:tc>
                  <a:txBody>
                    <a:bodyPr/>
                    <a:lstStyle/>
                    <a:p>
                      <a:pPr algn="r"/>
                      <a:r>
                        <a:rPr lang="en-US" sz="7200" b="1" dirty="0" smtClean="0"/>
                        <a:t>500</a:t>
                      </a:r>
                      <a:endParaRPr lang="en-US" sz="7200" b="1" dirty="0"/>
                    </a:p>
                  </a:txBody>
                  <a:tcPr anchor="ctr"/>
                </a:tc>
                <a:tc>
                  <a:txBody>
                    <a:bodyPr/>
                    <a:lstStyle/>
                    <a:p>
                      <a:r>
                        <a:rPr lang="en-US" dirty="0" smtClean="0"/>
                        <a:t>Applications considered</a:t>
                      </a:r>
                      <a:endParaRPr lang="en-US" dirty="0"/>
                    </a:p>
                  </a:txBody>
                  <a:tcPr anchor="ctr"/>
                </a:tc>
                <a:extLst>
                  <a:ext uri="{0D108BD9-81ED-4DB2-BD59-A6C34878D82A}">
                    <a16:rowId xmlns:a16="http://schemas.microsoft.com/office/drawing/2014/main" val="116683288"/>
                  </a:ext>
                </a:extLst>
              </a:tr>
              <a:tr h="370840">
                <a:tc>
                  <a:txBody>
                    <a:bodyPr/>
                    <a:lstStyle/>
                    <a:p>
                      <a:pPr algn="r"/>
                      <a:r>
                        <a:rPr lang="en-US" sz="5100" b="1" dirty="0" smtClean="0"/>
                        <a:t>250</a:t>
                      </a:r>
                      <a:endParaRPr lang="en-US" sz="5100" b="1" dirty="0"/>
                    </a:p>
                  </a:txBody>
                  <a:tcPr anchor="ctr"/>
                </a:tc>
                <a:tc>
                  <a:txBody>
                    <a:bodyPr/>
                    <a:lstStyle/>
                    <a:p>
                      <a:r>
                        <a:rPr lang="en-US" dirty="0" smtClean="0"/>
                        <a:t>First phone screens</a:t>
                      </a:r>
                      <a:endParaRPr lang="en-US" dirty="0"/>
                    </a:p>
                  </a:txBody>
                  <a:tcPr anchor="ctr"/>
                </a:tc>
                <a:extLst>
                  <a:ext uri="{0D108BD9-81ED-4DB2-BD59-A6C34878D82A}">
                    <a16:rowId xmlns:a16="http://schemas.microsoft.com/office/drawing/2014/main" val="3945860631"/>
                  </a:ext>
                </a:extLst>
              </a:tr>
              <a:tr h="370840">
                <a:tc>
                  <a:txBody>
                    <a:bodyPr/>
                    <a:lstStyle/>
                    <a:p>
                      <a:pPr algn="r"/>
                      <a:r>
                        <a:rPr lang="en-US" sz="3600" b="1" dirty="0" smtClean="0"/>
                        <a:t>120</a:t>
                      </a:r>
                      <a:endParaRPr lang="en-US" sz="3600" b="1" dirty="0"/>
                    </a:p>
                  </a:txBody>
                  <a:tcPr anchor="ctr"/>
                </a:tc>
                <a:tc>
                  <a:txBody>
                    <a:bodyPr/>
                    <a:lstStyle/>
                    <a:p>
                      <a:r>
                        <a:rPr lang="en-US" dirty="0" smtClean="0"/>
                        <a:t>Second phone screens</a:t>
                      </a:r>
                      <a:endParaRPr lang="en-US" dirty="0"/>
                    </a:p>
                  </a:txBody>
                  <a:tcPr anchor="ctr"/>
                </a:tc>
                <a:extLst>
                  <a:ext uri="{0D108BD9-81ED-4DB2-BD59-A6C34878D82A}">
                    <a16:rowId xmlns:a16="http://schemas.microsoft.com/office/drawing/2014/main" val="2414123228"/>
                  </a:ext>
                </a:extLst>
              </a:tr>
              <a:tr h="370840">
                <a:tc>
                  <a:txBody>
                    <a:bodyPr/>
                    <a:lstStyle/>
                    <a:p>
                      <a:pPr algn="r"/>
                      <a:r>
                        <a:rPr lang="en-US" sz="2550" b="1" dirty="0" smtClean="0"/>
                        <a:t>60</a:t>
                      </a:r>
                      <a:endParaRPr lang="en-US" sz="2550" b="1" dirty="0"/>
                    </a:p>
                  </a:txBody>
                  <a:tcPr anchor="ctr"/>
                </a:tc>
                <a:tc>
                  <a:txBody>
                    <a:bodyPr/>
                    <a:lstStyle/>
                    <a:p>
                      <a:r>
                        <a:rPr lang="en-US" dirty="0" smtClean="0"/>
                        <a:t>Onsite interviews</a:t>
                      </a:r>
                      <a:endParaRPr lang="en-US" dirty="0"/>
                    </a:p>
                  </a:txBody>
                  <a:tcPr anchor="ctr"/>
                </a:tc>
                <a:extLst>
                  <a:ext uri="{0D108BD9-81ED-4DB2-BD59-A6C34878D82A}">
                    <a16:rowId xmlns:a16="http://schemas.microsoft.com/office/drawing/2014/main" val="2381666267"/>
                  </a:ext>
                </a:extLst>
              </a:tr>
              <a:tr h="370840">
                <a:tc>
                  <a:txBody>
                    <a:bodyPr/>
                    <a:lstStyle/>
                    <a:p>
                      <a:pPr algn="r"/>
                      <a:r>
                        <a:rPr lang="en-US" sz="1400" b="1" dirty="0" smtClean="0"/>
                        <a:t>20</a:t>
                      </a:r>
                      <a:endParaRPr lang="en-US" sz="1400" b="1" dirty="0"/>
                    </a:p>
                  </a:txBody>
                  <a:tcPr anchor="ctr"/>
                </a:tc>
                <a:tc>
                  <a:txBody>
                    <a:bodyPr/>
                    <a:lstStyle/>
                    <a:p>
                      <a:r>
                        <a:rPr lang="en-US" dirty="0" smtClean="0"/>
                        <a:t>Offers for</a:t>
                      </a:r>
                      <a:r>
                        <a:rPr lang="en-US" baseline="0" dirty="0" smtClean="0"/>
                        <a:t> employment given</a:t>
                      </a:r>
                      <a:endParaRPr lang="en-US" dirty="0"/>
                    </a:p>
                  </a:txBody>
                  <a:tcPr anchor="ctr"/>
                </a:tc>
                <a:extLst>
                  <a:ext uri="{0D108BD9-81ED-4DB2-BD59-A6C34878D82A}">
                    <a16:rowId xmlns:a16="http://schemas.microsoft.com/office/drawing/2014/main" val="417618070"/>
                  </a:ext>
                </a:extLst>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3739212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Questions We </a:t>
            </a:r>
            <a:r>
              <a:rPr lang="en-US" smtClean="0"/>
              <a:t>Will Address Today</a:t>
            </a:r>
            <a:endParaRPr lang="en-US"/>
          </a:p>
        </p:txBody>
      </p:sp>
      <p:sp>
        <p:nvSpPr>
          <p:cNvPr id="3" name="Content Placeholder 2"/>
          <p:cNvSpPr>
            <a:spLocks noGrp="1"/>
          </p:cNvSpPr>
          <p:nvPr>
            <p:ph idx="1"/>
          </p:nvPr>
        </p:nvSpPr>
        <p:spPr/>
        <p:txBody>
          <a:bodyPr/>
          <a:lstStyle/>
          <a:p>
            <a:r>
              <a:rPr lang="en-US" smtClean="0"/>
              <a:t>What does it take for a mathematics or a statistics major to both find  a data science job and succeed in a data science career?</a:t>
            </a:r>
          </a:p>
          <a:p>
            <a:r>
              <a:rPr lang="en-US" smtClean="0"/>
              <a:t>What steps can faculty and educators take to facilitate this process</a:t>
            </a:r>
            <a:r>
              <a:rPr lang="en-US" smtClean="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78113"/>
            <a:ext cx="1208689" cy="679887"/>
          </a:xfrm>
          <a:prstGeom prst="rect">
            <a:avLst/>
          </a:prstGeom>
        </p:spPr>
      </p:pic>
    </p:spTree>
    <p:extLst>
      <p:ext uri="{BB962C8B-B14F-4D97-AF65-F5344CB8AC3E}">
        <p14:creationId xmlns:p14="http://schemas.microsoft.com/office/powerpoint/2010/main" val="192290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5814</TotalTime>
  <Words>1716</Words>
  <Application>Microsoft Office PowerPoint</Application>
  <PresentationFormat>Widescreen</PresentationFormat>
  <Paragraphs>500</Paragraphs>
  <Slides>36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等线</vt:lpstr>
      <vt:lpstr>Arial</vt:lpstr>
      <vt:lpstr>Arial Black</vt:lpstr>
      <vt:lpstr>Calibri</vt:lpstr>
      <vt:lpstr>Calibri Light</vt:lpstr>
      <vt:lpstr>Cambria Math</vt:lpstr>
      <vt:lpstr>Consolas</vt:lpstr>
      <vt:lpstr>Segoe UI</vt:lpstr>
      <vt:lpstr>Segoe UI Light</vt:lpstr>
      <vt:lpstr>Office Theme</vt:lpstr>
      <vt:lpstr>Preparing Mathematicians for Big Data Careers An Insider’s Perspective</vt:lpstr>
      <vt:lpstr>About Me</vt:lpstr>
      <vt:lpstr>Our Team</vt:lpstr>
      <vt:lpstr>Good Morning Ice-breaker</vt:lpstr>
      <vt:lpstr>PowerPoint Presentation</vt:lpstr>
      <vt:lpstr>Welcome Email</vt:lpstr>
      <vt:lpstr>Welcome Email</vt:lpstr>
      <vt:lpstr>Our Experience Hiring Data Scientists</vt:lpstr>
      <vt:lpstr>The Questions We Will Address Today</vt:lpstr>
      <vt:lpstr>PowerPoint Presentation</vt:lpstr>
      <vt:lpstr>PowerPoint Presentation</vt:lpstr>
      <vt:lpstr>PowerPoint Presentation</vt:lpstr>
      <vt:lpstr>PowerPoint Presentation</vt:lpstr>
      <vt:lpstr>PowerPoint Presentation</vt:lpstr>
      <vt:lpstr>Example 1 – Solving Empirically</vt:lpstr>
      <vt:lpstr>Example 1 – Solving Empirically</vt:lpstr>
      <vt:lpstr>Example 1 – Solving Empirically</vt:lpstr>
      <vt:lpstr>Example 1 – Solving Empirically</vt:lpstr>
      <vt:lpstr>Example 1 – Solving Empirically</vt:lpstr>
      <vt:lpstr>Example 1 – Solving Empirically</vt:lpstr>
      <vt:lpstr>Example 2 – Learning via Brute Force</vt:lpstr>
      <vt:lpstr>Example 2 – Learning via Brute Force</vt:lpstr>
      <vt:lpstr>Example 2 – Learning via Brute Force What’s Going On?</vt:lpstr>
      <vt:lpstr>PowerPoint Presentation</vt:lpstr>
      <vt:lpstr>PowerPoint Presentation</vt:lpstr>
      <vt:lpstr>PowerPoint Presentation</vt:lpstr>
      <vt:lpstr>PowerPoint Presentation</vt:lpstr>
      <vt:lpstr>PowerPoint Presentation</vt:lpstr>
      <vt:lpstr>PowerPoint Presentation</vt:lpstr>
      <vt:lpstr>Summary</vt:lpstr>
      <vt:lpstr>Thank You!</vt:lpstr>
      <vt:lpstr>Digression – Geeking out on Rand()</vt:lpstr>
      <vt:lpstr>PowerPoint Presentation</vt:lpstr>
      <vt:lpstr>PowerPoint Presentation</vt:lpstr>
      <vt:lpstr>Resources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Raff</dc:creator>
  <cp:lastModifiedBy>Paul Raff</cp:lastModifiedBy>
  <cp:revision>38</cp:revision>
  <dcterms:created xsi:type="dcterms:W3CDTF">2015-12-25T23:45:59Z</dcterms:created>
  <dcterms:modified xsi:type="dcterms:W3CDTF">2016-01-07T05:27:11Z</dcterms:modified>
</cp:coreProperties>
</file>