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69" r:id="rId6"/>
    <p:sldId id="270" r:id="rId7"/>
    <p:sldId id="267" r:id="rId8"/>
    <p:sldId id="259" r:id="rId9"/>
    <p:sldId id="263" r:id="rId10"/>
    <p:sldId id="264" r:id="rId11"/>
    <p:sldId id="260" r:id="rId12"/>
    <p:sldId id="262" r:id="rId13"/>
    <p:sldId id="271" r:id="rId14"/>
    <p:sldId id="26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4A6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BE2C-208A-4064-9F2F-68E0166AD7C2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Analyzing-Analyzers-Introspective-Survey-Scientists-ebook/dp/B00DBHTE56/ref=sr_1_1_twi_kin_2?ie=UTF8&amp;qid=1451149431&amp;sr=8-1&amp;keywords=analyzing+the+analyzer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343ddh9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– </a:t>
            </a:r>
            <a:r>
              <a:rPr lang="en-US" dirty="0" err="1" smtClean="0"/>
              <a:t>Geeking</a:t>
            </a:r>
            <a:r>
              <a:rPr lang="en-US" dirty="0" smtClean="0"/>
              <a:t> out on 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naïve implementation of this situation would use Rand() inside the randomize function, which results in very interesting behavior.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7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Zone!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Domain Knowledge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Also, note what’s not available when you are lacking mathematics and statistics knowledge. This is important. When a student is choosing between a computer science major and a mathematics major, then that student should choose mathematics.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18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19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037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441371" y="1828800"/>
            <a:ext cx="6350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Analyzing the Analyzers</a:t>
            </a:r>
            <a:endParaRPr lang="en-US" dirty="0" smtClean="0"/>
          </a:p>
          <a:p>
            <a:r>
              <a:rPr lang="en-US" dirty="0" smtClean="0"/>
              <a:t>Useful summary of the different types of data scientists that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Businesspeople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Creatives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Data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Numbers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look at the code in the </a:t>
            </a:r>
            <a:r>
              <a:rPr lang="en-US" dirty="0" err="1" smtClean="0"/>
              <a:t>Git</a:t>
            </a:r>
            <a:r>
              <a:rPr lang="en-US" dirty="0" smtClean="0"/>
              <a:t> repository and note that there are two ways you can Randomize: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Randomize(Random rand)</a:t>
            </a:r>
            <a:r>
              <a:rPr lang="en-US" dirty="0" smtClean="0"/>
              <a:t> – utilizes randomness function given to it.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Randomize()</a:t>
            </a:r>
            <a:r>
              <a:rPr lang="en-US" dirty="0" smtClean="0"/>
              <a:t> – instantiates a new Random object to utilize. </a:t>
            </a:r>
          </a:p>
          <a:p>
            <a:r>
              <a:rPr lang="en-US" dirty="0" smtClean="0"/>
              <a:t>However, when you utilize these two, you get much different results in terms of the frequency in not getting a clique: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4322953"/>
            <a:ext cx="3469840" cy="223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05" y="4322953"/>
            <a:ext cx="3474720" cy="2235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9622" y="6562098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common random function throughout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99848" y="6551204"/>
            <a:ext cx="287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new random function each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042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Numbers in Detail</a:t>
            </a:r>
            <a:br>
              <a:rPr lang="en-US" dirty="0" smtClean="0"/>
            </a:br>
            <a:r>
              <a:rPr lang="en-US" sz="1800" b="1" dirty="0" smtClean="0"/>
              <a:t>What’s Going 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without this complication, it’s a good lesson in basic end-to-end programming skills.</a:t>
            </a:r>
          </a:p>
          <a:p>
            <a:r>
              <a:rPr lang="en-US" dirty="0" smtClean="0"/>
              <a:t>However, now this has itself turned into a data science problem.</a:t>
            </a:r>
          </a:p>
          <a:p>
            <a:pPr lvl="1"/>
            <a:r>
              <a:rPr lang="en-US" dirty="0" smtClean="0"/>
              <a:t>Given our normal expectations, what should we see?</a:t>
            </a:r>
          </a:p>
          <a:p>
            <a:pPr lvl="1"/>
            <a:r>
              <a:rPr lang="en-US" dirty="0" smtClean="0"/>
              <a:t>Why are we seeing something else?</a:t>
            </a:r>
          </a:p>
          <a:p>
            <a:r>
              <a:rPr lang="en-US" dirty="0" smtClean="0"/>
              <a:t>Good lesson for the Substantive Expertise/Domain Knowledge bucket – how systems work does not necessarily align with our expectations. </a:t>
            </a:r>
          </a:p>
          <a:p>
            <a:pPr lvl="1"/>
            <a:r>
              <a:rPr lang="en-US" dirty="0" smtClean="0">
                <a:hlinkClick r:id="rId2"/>
              </a:rPr>
              <a:t>Hint towards why we observe what we’re observing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 Hiring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949"/>
          </a:xfrm>
        </p:spPr>
        <p:txBody>
          <a:bodyPr/>
          <a:lstStyle/>
          <a:p>
            <a:r>
              <a:rPr lang="en-US" dirty="0" smtClean="0"/>
              <a:t>I’ve been in charge of recruiting for the past 2 years, so I have been in contact with most/all of our candidates in the process.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27967"/>
              </p:ext>
            </p:extLst>
          </p:nvPr>
        </p:nvGraphicFramePr>
        <p:xfrm>
          <a:off x="3426031" y="2842511"/>
          <a:ext cx="6122390" cy="354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484">
                  <a:extLst>
                    <a:ext uri="{9D8B030D-6E8A-4147-A177-3AD203B41FA5}">
                      <a16:colId xmlns:a16="http://schemas.microsoft.com/office/drawing/2014/main" val="632471371"/>
                    </a:ext>
                  </a:extLst>
                </a:gridCol>
                <a:gridCol w="4453906">
                  <a:extLst>
                    <a:ext uri="{9D8B030D-6E8A-4147-A177-3AD203B41FA5}">
                      <a16:colId xmlns:a16="http://schemas.microsoft.com/office/drawing/2014/main" val="94173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7200" b="1" dirty="0" smtClean="0"/>
                        <a:t>500</a:t>
                      </a:r>
                      <a:endParaRPr lang="en-US" sz="7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considered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5100" b="1" dirty="0" smtClean="0"/>
                        <a:t>250</a:t>
                      </a:r>
                      <a:endParaRPr lang="en-US" sz="5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6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b="1" dirty="0" smtClean="0"/>
                        <a:t>120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550" b="1" dirty="0" smtClean="0"/>
                        <a:t>60</a:t>
                      </a:r>
                      <a:endParaRPr lang="en-US" sz="25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Onsite interviews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6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Offers for</a:t>
                      </a:r>
                      <a:r>
                        <a:rPr lang="en-US" baseline="0" dirty="0" smtClean="0"/>
                        <a:t> employment given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9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First of all, note that by fulfilling the needs in this area, you ensure that your students never end up in this area.</a:t>
            </a:r>
          </a:p>
          <a:p>
            <a:endParaRPr lang="en-US" dirty="0"/>
          </a:p>
          <a:p>
            <a:r>
              <a:rPr lang="en-US" dirty="0" smtClean="0"/>
              <a:t>Unless, of course, the student fails to persist what he/she has obtained.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2" name="&quot;No&quot; Symbol 1"/>
          <p:cNvSpPr/>
          <p:nvPr/>
        </p:nvSpPr>
        <p:spPr>
          <a:xfrm>
            <a:off x="6791672" y="3128009"/>
            <a:ext cx="731520" cy="731520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 note that there are three very legitimate areas for a budding mathematician to end up in. All of them are valuable, so it’s important that the student understands the differences between the two areas, since in a lot of cases companies treat the following as such.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02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 note that there are three very legitimate areas for a budding mathematician to end up in. All of them are valuable, so it’s important that the student understands the differences between the two areas, since in a lot of cases companies treat the following as such.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684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As an educator you have the ability to primarily influence these components. </a:t>
            </a:r>
          </a:p>
          <a:p>
            <a:endParaRPr lang="en-US" dirty="0"/>
          </a:p>
          <a:p>
            <a:r>
              <a:rPr lang="en-US" dirty="0" smtClean="0"/>
              <a:t>Also note that they are equally-sized. This is important, and correct.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87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Computer Science for Mathematicians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Incorporation of simple, foundational programming concepts in higher-level math classes is crucial.</a:t>
                </a:r>
              </a:p>
              <a:p>
                <a:r>
                  <a:rPr lang="en-US" dirty="0" smtClean="0"/>
                  <a:t>Useful example: Ramsey numbers.</a:t>
                </a:r>
              </a:p>
              <a:p>
                <a:pPr lvl="1"/>
                <a:r>
                  <a:rPr lang="en-US" dirty="0" smtClean="0"/>
                  <a:t>Along with a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, have students demonstrate via a computer program by enumerating all 2-colorings of the complete graph on 6 vertices.</a:t>
                </a:r>
              </a:p>
              <a:p>
                <a:pPr lvl="1"/>
                <a:r>
                  <a:rPr lang="en-US" dirty="0" smtClean="0"/>
                  <a:t>Incorporate randomness: given a random 2-coloring of a complete graph on 5 vertices, what’s the probability it has a monochromatic subgraph?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6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755</Words>
  <Application>Microsoft Office PowerPoint</Application>
  <PresentationFormat>Widescreen</PresentationFormat>
  <Paragraphs>234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Our Experience Hiring Data Scientists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Effective Computer Science for Mathematicians</vt:lpstr>
      <vt:lpstr>Digression – Geeking out on Rand()</vt:lpstr>
      <vt:lpstr>PowerPoint Presentation</vt:lpstr>
      <vt:lpstr>PowerPoint Presentation</vt:lpstr>
      <vt:lpstr>Resources</vt:lpstr>
      <vt:lpstr>Appendix</vt:lpstr>
      <vt:lpstr>Ramsey Numbers in Detail</vt:lpstr>
      <vt:lpstr>Ramsey Numbers in Detail What’s Going 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Raff</dc:creator>
  <cp:lastModifiedBy>Paul Raff</cp:lastModifiedBy>
  <cp:revision>13</cp:revision>
  <dcterms:created xsi:type="dcterms:W3CDTF">2015-12-25T23:45:59Z</dcterms:created>
  <dcterms:modified xsi:type="dcterms:W3CDTF">2015-12-26T17:05:30Z</dcterms:modified>
</cp:coreProperties>
</file>