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8" r:id="rId5"/>
    <p:sldId id="297" r:id="rId6"/>
    <p:sldId id="257" r:id="rId7"/>
    <p:sldId id="279" r:id="rId8"/>
    <p:sldId id="280" r:id="rId9"/>
    <p:sldId id="278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81" r:id="rId18"/>
    <p:sldId id="282" r:id="rId19"/>
    <p:sldId id="283" r:id="rId20"/>
    <p:sldId id="284" r:id="rId21"/>
    <p:sldId id="296" r:id="rId22"/>
    <p:sldId id="276" r:id="rId23"/>
    <p:sldId id="292" r:id="rId24"/>
    <p:sldId id="293" r:id="rId25"/>
    <p:sldId id="294" r:id="rId26"/>
    <p:sldId id="295" r:id="rId27"/>
    <p:sldId id="264" r:id="rId28"/>
    <p:sldId id="260" r:id="rId29"/>
    <p:sldId id="262" r:id="rId30"/>
    <p:sldId id="271" r:id="rId31"/>
    <p:sldId id="2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4A6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>
        <p:scale>
          <a:sx n="84" d="100"/>
          <a:sy n="84" d="100"/>
        </p:scale>
        <p:origin x="7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6BE2C-208A-4064-9F2F-68E0166AD7C2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1DA6-3C27-4140-ABB0-C69698A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-platform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Analyzing-Analyzers-Introspective-Survey-Scientists-ebook/dp/B00DBHTE56/ref=sr_1_1_twi_kin_2?ie=UTF8&amp;qid=1451149431&amp;sr=8-1&amp;keywords=analyzing+the+analyzer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Mathematicians for Big Data Careers</a:t>
            </a:r>
            <a:br>
              <a:rPr lang="en-US" dirty="0" smtClean="0"/>
            </a:br>
            <a:r>
              <a:rPr lang="en-US" sz="2800" b="1" dirty="0" smtClean="0"/>
              <a:t>An Insider’s Perspective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Paul Raff</a:t>
            </a:r>
          </a:p>
          <a:p>
            <a:r>
              <a:rPr lang="en-US" dirty="0" smtClean="0"/>
              <a:t>Principal Data Scientist, Microsoft</a:t>
            </a:r>
          </a:p>
          <a:p>
            <a:r>
              <a:rPr lang="en-US" dirty="0" smtClean="0"/>
              <a:t>Presentation to the &lt;&gt;</a:t>
            </a:r>
          </a:p>
          <a:p>
            <a:r>
              <a:rPr lang="en-US" dirty="0" smtClean="0"/>
              <a:t>January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  <a:p>
            <a:endParaRPr lang="en-US" sz="2400"/>
          </a:p>
          <a:p>
            <a:r>
              <a:rPr lang="en-US" sz="2400" b="1" i="1" smtClean="0"/>
              <a:t>Strive to continuously incorporate computer programming more and more into your math/stats curriculum. </a:t>
            </a:r>
          </a:p>
        </p:txBody>
      </p:sp>
    </p:spTree>
    <p:extLst>
      <p:ext uri="{BB962C8B-B14F-4D97-AF65-F5344CB8AC3E}">
        <p14:creationId xmlns:p14="http://schemas.microsoft.com/office/powerpoint/2010/main" val="288347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3295651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8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0" y="6176963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3286444"/>
            <a:ext cx="458152" cy="458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Particularly in initial probability courses, most problems have a path to an empirically-found solution via computer programming means. </a:t>
            </a:r>
          </a:p>
          <a:p>
            <a:r>
              <a:rPr lang="en-US" smtClean="0"/>
              <a:t>Ant-on-a-square problem: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1550" y="3753803"/>
            <a:ext cx="2628900" cy="242316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267575" y="3607436"/>
            <a:ext cx="285750" cy="27432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 – Solving Empirically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Simulate!</a:t>
            </a:r>
          </a:p>
          <a:p>
            <a:r>
              <a:rPr lang="en-US" smtClean="0"/>
              <a:t>Any language you want, but concisely in R:</a:t>
            </a:r>
          </a:p>
          <a:p>
            <a:pPr marL="0" indent="0" algn="ctr">
              <a:buNone/>
            </a:pPr>
            <a:r>
              <a:rPr lang="en-US" b="1">
                <a:latin typeface="Consolas" panose="020B0609020204030204" pitchFamily="49" charset="0"/>
              </a:rPr>
              <a:t>trials &lt;- 2*(rnbinom(10000, 1, 0.5)+</a:t>
            </a:r>
            <a:r>
              <a:rPr lang="en-US" b="1">
                <a:latin typeface="Consolas" panose="020B0609020204030204" pitchFamily="49" charset="0"/>
              </a:rPr>
              <a:t>1</a:t>
            </a:r>
            <a:r>
              <a:rPr lang="en-US" b="1" smtClean="0">
                <a:latin typeface="Consolas" panose="020B0609020204030204" pitchFamily="49" charset="0"/>
              </a:rPr>
              <a:t>)</a:t>
            </a:r>
          </a:p>
          <a:p>
            <a:r>
              <a:rPr lang="en-US" smtClean="0"/>
              <a:t>Leads naturally to the conversation of uncertainty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 – Learning via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When proofs lend themselves to enumeration, have the computer do the enumerating. </a:t>
                </a:r>
                <a:endParaRPr lang="en-US" dirty="0" smtClean="0"/>
              </a:p>
              <a:p>
                <a:r>
                  <a:rPr lang="en-US" dirty="0" smtClean="0"/>
                  <a:t>Useful example: Ramsey </a:t>
                </a:r>
                <a:r>
                  <a:rPr lang="en-US" smtClean="0"/>
                  <a:t>numbers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 know (and students should prove in the appropriate course)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smtClean="0"/>
                  <a:t>Have </a:t>
                </a:r>
                <a:r>
                  <a:rPr lang="en-US" dirty="0" smtClean="0"/>
                  <a:t>students demonstrate via a computer program by enumerating all 2-colorings of the complete graph on </a:t>
                </a:r>
                <a:r>
                  <a:rPr lang="en-US" smtClean="0"/>
                  <a:t>6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Incorporate randomness: given a random 2-coloring of a complete graph on </a:t>
                </a:r>
                <a:r>
                  <a:rPr lang="en-US" smtClean="0"/>
                  <a:t>5 </a:t>
                </a:r>
                <a:r>
                  <a:rPr lang="en-US" smtClean="0"/>
                  <a:t>vertices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), </a:t>
                </a:r>
                <a:r>
                  <a:rPr lang="en-US" dirty="0" smtClean="0"/>
                  <a:t>what’s the probability it has a monochromatic subgraph?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13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– Learning via Brute 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a look at the </a:t>
                </a:r>
                <a:r>
                  <a:rPr lang="en-US" smtClean="0"/>
                  <a:t>code provided (see Appendix) and </a:t>
                </a:r>
                <a:r>
                  <a:rPr lang="en-US" dirty="0" smtClean="0"/>
                  <a:t>note that there are two ways you can Randomize: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Randomize(Random rand)</a:t>
                </a:r>
                <a:r>
                  <a:rPr lang="en-US" dirty="0" smtClean="0"/>
                  <a:t> – utilizes randomness function given to it.</a:t>
                </a:r>
              </a:p>
              <a:p>
                <a:pPr lvl="1"/>
                <a:r>
                  <a:rPr lang="en-US" b="1" dirty="0" smtClean="0">
                    <a:latin typeface="Consolas" panose="020B0609020204030204" pitchFamily="49" charset="0"/>
                  </a:rPr>
                  <a:t>Randomize()</a:t>
                </a:r>
                <a:r>
                  <a:rPr lang="en-US" dirty="0" smtClean="0"/>
                  <a:t> – instantiates a new Random object to utilize. </a:t>
                </a:r>
              </a:p>
              <a:p>
                <a:r>
                  <a:rPr lang="en-US" dirty="0" smtClean="0"/>
                  <a:t>However, when you utilize these two, you get much different results in terms of the frequency in not getting </a:t>
                </a:r>
                <a:r>
                  <a:rPr lang="en-US" smtClean="0"/>
                  <a:t>a </a:t>
                </a:r>
                <a:r>
                  <a:rPr lang="en-US" smtClean="0"/>
                  <a:t>clique in a 2-coloring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9622" y="6562098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common random function throughout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99848" y="6551204"/>
            <a:ext cx="287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new random function each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59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– Learning via Brute Force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What’s Going 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now a data science exercise!</a:t>
            </a:r>
          </a:p>
          <a:p>
            <a:r>
              <a:rPr lang="en-US" smtClean="0"/>
              <a:t>The good data scientist can not only identify which of the two scenariois abnormal against expectation, but can also explain </a:t>
            </a:r>
            <a:r>
              <a:rPr lang="en-US" b="1" i="1" smtClean="0"/>
              <a:t>why</a:t>
            </a:r>
            <a:r>
              <a:rPr lang="en-US" smtClean="0"/>
              <a:t> the observed phenomenon is occurring. </a:t>
            </a:r>
          </a:p>
          <a:p>
            <a:pPr lvl="1"/>
            <a:r>
              <a:rPr lang="en-US" smtClean="0"/>
              <a:t>Hint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4322953"/>
            <a:ext cx="3469840" cy="223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05" y="4322953"/>
            <a:ext cx="3474720" cy="22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Me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72648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766">
                  <a:extLst>
                    <a:ext uri="{9D8B030D-6E8A-4147-A177-3AD203B41FA5}">
                      <a16:colId xmlns:a16="http://schemas.microsoft.com/office/drawing/2014/main" val="3656039042"/>
                    </a:ext>
                  </a:extLst>
                </a:gridCol>
                <a:gridCol w="9356834">
                  <a:extLst>
                    <a:ext uri="{9D8B030D-6E8A-4147-A177-3AD203B41FA5}">
                      <a16:colId xmlns:a16="http://schemas.microsoft.com/office/drawing/2014/main" val="3589188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2004 – BS</a:t>
                      </a:r>
                      <a:r>
                        <a:rPr lang="en-US" sz="2400" baseline="0" dirty="0" smtClean="0"/>
                        <a:t> Mathematics, BS Computer Science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55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 – PhD Mathematics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3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2010 – Applied Researcher, Supply Chain Research</a:t>
                      </a:r>
                      <a:endParaRPr lang="en-US" sz="24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6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2012 – Principal Data</a:t>
                      </a:r>
                      <a:r>
                        <a:rPr lang="en-US" sz="2400" baseline="0" dirty="0" smtClean="0"/>
                        <a:t> Scientist, Analysis and Experimentation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0276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" y="5298199"/>
            <a:ext cx="743512" cy="72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" y="4156513"/>
            <a:ext cx="1013599" cy="80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0" y="3048164"/>
            <a:ext cx="914673" cy="77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" y="1890636"/>
            <a:ext cx="853966" cy="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This will likely be the greatest challenge to affect as an educator. </a:t>
            </a:r>
          </a:p>
          <a:p>
            <a:endParaRPr lang="en-US" sz="2400"/>
          </a:p>
          <a:p>
            <a:r>
              <a:rPr lang="en-US" sz="2400" smtClean="0"/>
              <a:t>Nothing comes close to actual on-the-job experience.</a:t>
            </a:r>
          </a:p>
          <a:p>
            <a:endParaRPr lang="en-US" sz="2400"/>
          </a:p>
          <a:p>
            <a:r>
              <a:rPr lang="en-US" sz="2400" smtClean="0"/>
              <a:t>Emphasize internships over traditional summer research opportunities.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972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</a:t>
            </a:r>
            <a:r>
              <a:rPr lang="en-US" sz="3600" smtClean="0"/>
              <a:t>Venn </a:t>
            </a:r>
            <a:r>
              <a:rPr lang="en-US" sz="3600" smtClean="0"/>
              <a:t>Diagram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Additionally, graduate school is in some senses a mandatory pre-requisite for data science careers.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78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There are three great career opportunities here – which one is the best for any particular student?</a:t>
            </a:r>
          </a:p>
          <a:p>
            <a:endParaRPr lang="en-US" sz="2400"/>
          </a:p>
          <a:p>
            <a:r>
              <a:rPr lang="en-US" sz="2400" smtClean="0"/>
              <a:t>Always a difficult question, but there are two specific situations you should be cognizant of.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357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347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I’m looking for a data scientist but I actually want a software developer</a:t>
            </a:r>
            <a:r>
              <a:rPr lang="en-US" sz="2400" smtClean="0"/>
              <a:t> situation.</a:t>
            </a:r>
          </a:p>
          <a:p>
            <a:endParaRPr lang="en-US" sz="2400"/>
          </a:p>
          <a:p>
            <a:r>
              <a:rPr lang="en-US" sz="2400" smtClean="0"/>
              <a:t>This is primarily seen in teams that are firmly software development-focused looking for one data scientist to join their ranks.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5869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The Biggest Challenge</a:t>
            </a:r>
            <a:endParaRPr lang="en-US"/>
          </a:p>
          <a:p>
            <a:endParaRPr lang="en-US" smtClean="0"/>
          </a:p>
          <a:p>
            <a:r>
              <a:rPr lang="en-US" sz="2400" smtClean="0"/>
              <a:t>The </a:t>
            </a:r>
            <a:r>
              <a:rPr lang="en-US" sz="2400" b="1" i="1" smtClean="0"/>
              <a:t>data scientist v. machine learning scientist </a:t>
            </a:r>
            <a:r>
              <a:rPr lang="en-US" sz="2400" smtClean="0"/>
              <a:t>situation.</a:t>
            </a:r>
          </a:p>
          <a:p>
            <a:endParaRPr lang="en-US" sz="2400"/>
          </a:p>
          <a:p>
            <a:r>
              <a:rPr lang="en-US" sz="2400" smtClean="0"/>
              <a:t>It’s well-expressed in the venn diagram; data scientists are firmly focused on the business needs.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12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9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 – </a:t>
            </a:r>
            <a:r>
              <a:rPr lang="en-US" dirty="0" err="1" smtClean="0"/>
              <a:t>Geeking</a:t>
            </a:r>
            <a:r>
              <a:rPr lang="en-US" dirty="0" smtClean="0"/>
              <a:t> out on 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naïve implementation of this situation would use Rand() inside the randomize function, which results in very interesting behavior.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7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Zone!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Mathematics/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Statistics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Domain Knowledge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Also, note what’s not available when you are lacking mathematics and statistics knowledge. This is important. When a student is choosing between a computer science major and a mathematics major, then that student should choose mathematics.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18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0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Science Venn Diagram</a:t>
            </a:r>
          </a:p>
          <a:p>
            <a:endParaRPr lang="en-US" dirty="0"/>
          </a:p>
          <a:p>
            <a:r>
              <a:rPr lang="en-US" dirty="0" smtClean="0"/>
              <a:t>Understanding the Data Science Venn Diagram can help faculty better prepare their students for careers in data science.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1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Microsoft’s Analysis and Experimentation Team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Accelerating innovation via trustworthy analysis and experimentation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68905"/>
            <a:ext cx="2286000" cy="2228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8725" y="6447235"/>
            <a:ext cx="303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http://www.exp-platform.com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27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379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441371" y="1828800"/>
            <a:ext cx="63500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Analyzing the Analyzers</a:t>
            </a:r>
            <a:endParaRPr lang="en-US" dirty="0" smtClean="0"/>
          </a:p>
          <a:p>
            <a:r>
              <a:rPr lang="en-US" dirty="0" smtClean="0"/>
              <a:t>Useful summary of the different types of data scientists that 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Businesspeople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Creatives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0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 Hiring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949"/>
          </a:xfrm>
        </p:spPr>
        <p:txBody>
          <a:bodyPr/>
          <a:lstStyle/>
          <a:p>
            <a:r>
              <a:rPr lang="en-US" dirty="0" smtClean="0"/>
              <a:t>I’ve been in charge of recruiting for the past 2 years, so I have been in contact with most/all of our candidates in the process.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27967"/>
              </p:ext>
            </p:extLst>
          </p:nvPr>
        </p:nvGraphicFramePr>
        <p:xfrm>
          <a:off x="3426031" y="2842511"/>
          <a:ext cx="6122390" cy="354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484">
                  <a:extLst>
                    <a:ext uri="{9D8B030D-6E8A-4147-A177-3AD203B41FA5}">
                      <a16:colId xmlns:a16="http://schemas.microsoft.com/office/drawing/2014/main" val="632471371"/>
                    </a:ext>
                  </a:extLst>
                </a:gridCol>
                <a:gridCol w="4453906">
                  <a:extLst>
                    <a:ext uri="{9D8B030D-6E8A-4147-A177-3AD203B41FA5}">
                      <a16:colId xmlns:a16="http://schemas.microsoft.com/office/drawing/2014/main" val="94173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7200" b="1" dirty="0" smtClean="0"/>
                        <a:t>500</a:t>
                      </a:r>
                      <a:endParaRPr lang="en-US" sz="7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considered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5100" b="1" dirty="0" smtClean="0"/>
                        <a:t>250</a:t>
                      </a:r>
                      <a:endParaRPr lang="en-US" sz="5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6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600" b="1" dirty="0" smtClean="0"/>
                        <a:t>120</a:t>
                      </a:r>
                      <a:endParaRPr 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phone screens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1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550" b="1" dirty="0" smtClean="0"/>
                        <a:t>60</a:t>
                      </a:r>
                      <a:endParaRPr lang="en-US" sz="25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Onsite interviews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6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for</a:t>
                      </a:r>
                      <a:r>
                        <a:rPr lang="en-US" baseline="0" dirty="0" smtClean="0"/>
                        <a:t> employment given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Questions We Address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does it take for a mathematics or a statistics major to both find  a data science job and succeed in a data science career?</a:t>
            </a:r>
          </a:p>
          <a:p>
            <a:r>
              <a:rPr lang="en-US" smtClean="0"/>
              <a:t>What steps can faculty and educators take to facilitate this process?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Danger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Zone!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Substantive Expertise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"/>
            <a:ext cx="421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dirty="0" smtClean="0"/>
              <a:t>Understanding the Data Science Venn Diagram can help faculty better prepare their students for careers in data </a:t>
            </a:r>
            <a:r>
              <a:rPr lang="en-US" sz="2400" smtClean="0"/>
              <a:t>science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smtClean="0"/>
              <a:t>Let’s go through the venn diagram piece by piece and discuss how this can shape and inform.  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19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</p:txBody>
      </p:sp>
    </p:spTree>
    <p:extLst>
      <p:ext uri="{BB962C8B-B14F-4D97-AF65-F5344CB8AC3E}">
        <p14:creationId xmlns:p14="http://schemas.microsoft.com/office/powerpoint/2010/main" val="263546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Learning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Scientist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Computer Science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2" name="&quot;No&quot; Symbol 1"/>
          <p:cNvSpPr/>
          <p:nvPr/>
        </p:nvSpPr>
        <p:spPr>
          <a:xfrm>
            <a:off x="6791672" y="3128009"/>
            <a:ext cx="731520" cy="731520"/>
          </a:xfrm>
          <a:prstGeom prst="noSmoking">
            <a:avLst>
              <a:gd name="adj" fmla="val 65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Here’s your primary sphere of influence as educators.</a:t>
            </a:r>
          </a:p>
          <a:p>
            <a:endParaRPr lang="en-US" sz="2400"/>
          </a:p>
          <a:p>
            <a:r>
              <a:rPr lang="en-US" sz="2400" smtClean="0"/>
              <a:t>Great work! There’s no risk of being in the Danger Zone </a:t>
            </a:r>
            <a:r>
              <a:rPr lang="en-US" sz="2400" b="1" i="1" smtClean="0"/>
              <a:t>as long as the math/stats fundamentals are retained</a:t>
            </a:r>
            <a:r>
              <a:rPr lang="en-US" sz="24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00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7620000" y="661986"/>
            <a:ext cx="1355765" cy="1724989"/>
          </a:xfrm>
          <a:custGeom>
            <a:avLst/>
            <a:gdLst>
              <a:gd name="connsiteX0" fmla="*/ 677883 w 1355765"/>
              <a:gd name="connsiteY0" fmla="*/ 0 h 1724989"/>
              <a:gd name="connsiteX1" fmla="*/ 686211 w 1355765"/>
              <a:gd name="connsiteY1" fmla="*/ 7569 h 1724989"/>
              <a:gd name="connsiteX2" fmla="*/ 1355765 w 1355765"/>
              <a:gd name="connsiteY2" fmla="*/ 1624015 h 1724989"/>
              <a:gd name="connsiteX3" fmla="*/ 1350667 w 1355765"/>
              <a:gd name="connsiteY3" fmla="*/ 1724989 h 1724989"/>
              <a:gd name="connsiteX4" fmla="*/ 1138592 w 1355765"/>
              <a:gd name="connsiteY4" fmla="*/ 1670458 h 1724989"/>
              <a:gd name="connsiteX5" fmla="*/ 677883 w 1355765"/>
              <a:gd name="connsiteY5" fmla="*/ 1624015 h 1724989"/>
              <a:gd name="connsiteX6" fmla="*/ 217174 w 1355765"/>
              <a:gd name="connsiteY6" fmla="*/ 1670458 h 1724989"/>
              <a:gd name="connsiteX7" fmla="*/ 5099 w 1355765"/>
              <a:gd name="connsiteY7" fmla="*/ 1724989 h 1724989"/>
              <a:gd name="connsiteX8" fmla="*/ 0 w 1355765"/>
              <a:gd name="connsiteY8" fmla="*/ 1624015 h 1724989"/>
              <a:gd name="connsiteX9" fmla="*/ 669554 w 1355765"/>
              <a:gd name="connsiteY9" fmla="*/ 7569 h 1724989"/>
              <a:gd name="connsiteX10" fmla="*/ 677883 w 1355765"/>
              <a:gd name="connsiteY10" fmla="*/ 0 h 17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5765" h="1724989">
                <a:moveTo>
                  <a:pt x="677883" y="0"/>
                </a:moveTo>
                <a:lnTo>
                  <a:pt x="686211" y="7569"/>
                </a:lnTo>
                <a:cubicBezTo>
                  <a:pt x="1099896" y="421253"/>
                  <a:pt x="1355765" y="992753"/>
                  <a:pt x="1355765" y="1624015"/>
                </a:cubicBezTo>
                <a:lnTo>
                  <a:pt x="1350667" y="1724989"/>
                </a:lnTo>
                <a:lnTo>
                  <a:pt x="1138592" y="1670458"/>
                </a:lnTo>
                <a:cubicBezTo>
                  <a:pt x="989779" y="1640007"/>
                  <a:pt x="835699" y="1624015"/>
                  <a:pt x="677883" y="1624015"/>
                </a:cubicBezTo>
                <a:cubicBezTo>
                  <a:pt x="520068" y="1624015"/>
                  <a:pt x="365988" y="1640007"/>
                  <a:pt x="217174" y="1670458"/>
                </a:cubicBezTo>
                <a:lnTo>
                  <a:pt x="5099" y="1724989"/>
                </a:lnTo>
                <a:lnTo>
                  <a:pt x="0" y="1624015"/>
                </a:lnTo>
                <a:cubicBezTo>
                  <a:pt x="0" y="992753"/>
                  <a:pt x="255869" y="421253"/>
                  <a:pt x="669554" y="7569"/>
                </a:cubicBezTo>
                <a:lnTo>
                  <a:pt x="677883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Machine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Learning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97882" y="2386974"/>
            <a:ext cx="2280902" cy="2185026"/>
          </a:xfrm>
          <a:custGeom>
            <a:avLst/>
            <a:gdLst>
              <a:gd name="connsiteX0" fmla="*/ 672784 w 2280902"/>
              <a:gd name="connsiteY0" fmla="*/ 0 h 2185026"/>
              <a:gd name="connsiteX1" fmla="*/ 679786 w 2280902"/>
              <a:gd name="connsiteY1" fmla="*/ 1800 h 2185026"/>
              <a:gd name="connsiteX2" fmla="*/ 2274198 w 2280902"/>
              <a:gd name="connsiteY2" fmla="*/ 1951296 h 2185026"/>
              <a:gd name="connsiteX3" fmla="*/ 2280902 w 2280902"/>
              <a:gd name="connsiteY3" fmla="*/ 2084053 h 2185026"/>
              <a:gd name="connsiteX4" fmla="*/ 2068826 w 2280902"/>
              <a:gd name="connsiteY4" fmla="*/ 2138583 h 2185026"/>
              <a:gd name="connsiteX5" fmla="*/ 1608117 w 2280902"/>
              <a:gd name="connsiteY5" fmla="*/ 2185026 h 2185026"/>
              <a:gd name="connsiteX6" fmla="*/ 154009 w 2280902"/>
              <a:gd name="connsiteY6" fmla="*/ 1663015 h 2185026"/>
              <a:gd name="connsiteX7" fmla="*/ 0 w 2280902"/>
              <a:gd name="connsiteY7" fmla="*/ 1523042 h 2185026"/>
              <a:gd name="connsiteX8" fmla="*/ 8328 w 2280902"/>
              <a:gd name="connsiteY8" fmla="*/ 1515472 h 2185026"/>
              <a:gd name="connsiteX9" fmla="*/ 666080 w 2280902"/>
              <a:gd name="connsiteY9" fmla="*/ 132756 h 2185026"/>
              <a:gd name="connsiteX10" fmla="*/ 672784 w 2280902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2" h="2185026">
                <a:moveTo>
                  <a:pt x="672784" y="0"/>
                </a:moveTo>
                <a:lnTo>
                  <a:pt x="679786" y="1800"/>
                </a:lnTo>
                <a:cubicBezTo>
                  <a:pt x="1538764" y="268970"/>
                  <a:pt x="2180545" y="1029112"/>
                  <a:pt x="2274198" y="1951296"/>
                </a:cubicBezTo>
                <a:lnTo>
                  <a:pt x="2280902" y="2084053"/>
                </a:lnTo>
                <a:lnTo>
                  <a:pt x="2068826" y="2138583"/>
                </a:lnTo>
                <a:cubicBezTo>
                  <a:pt x="1920013" y="2169034"/>
                  <a:pt x="1765933" y="2185026"/>
                  <a:pt x="1608117" y="2185026"/>
                </a:cubicBezTo>
                <a:cubicBezTo>
                  <a:pt x="1055763" y="2185026"/>
                  <a:pt x="549165" y="1989126"/>
                  <a:pt x="154009" y="1663015"/>
                </a:cubicBezTo>
                <a:lnTo>
                  <a:pt x="0" y="1523042"/>
                </a:lnTo>
                <a:lnTo>
                  <a:pt x="8328" y="1515472"/>
                </a:lnTo>
                <a:cubicBezTo>
                  <a:pt x="370302" y="1153498"/>
                  <a:pt x="611449" y="670697"/>
                  <a:pt x="666080" y="132756"/>
                </a:cubicBezTo>
                <a:lnTo>
                  <a:pt x="672784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Traditional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Researcher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16982" y="2386974"/>
            <a:ext cx="2280901" cy="2185026"/>
          </a:xfrm>
          <a:custGeom>
            <a:avLst/>
            <a:gdLst>
              <a:gd name="connsiteX0" fmla="*/ 1608117 w 2280901"/>
              <a:gd name="connsiteY0" fmla="*/ 0 h 2185026"/>
              <a:gd name="connsiteX1" fmla="*/ 1614820 w 2280901"/>
              <a:gd name="connsiteY1" fmla="*/ 132756 h 2185026"/>
              <a:gd name="connsiteX2" fmla="*/ 2272572 w 2280901"/>
              <a:gd name="connsiteY2" fmla="*/ 1515472 h 2185026"/>
              <a:gd name="connsiteX3" fmla="*/ 2280901 w 2280901"/>
              <a:gd name="connsiteY3" fmla="*/ 1523042 h 2185026"/>
              <a:gd name="connsiteX4" fmla="*/ 2126891 w 2280901"/>
              <a:gd name="connsiteY4" fmla="*/ 1663015 h 2185026"/>
              <a:gd name="connsiteX5" fmla="*/ 672783 w 2280901"/>
              <a:gd name="connsiteY5" fmla="*/ 2185026 h 2185026"/>
              <a:gd name="connsiteX6" fmla="*/ 212074 w 2280901"/>
              <a:gd name="connsiteY6" fmla="*/ 2138583 h 2185026"/>
              <a:gd name="connsiteX7" fmla="*/ 0 w 2280901"/>
              <a:gd name="connsiteY7" fmla="*/ 2084053 h 2185026"/>
              <a:gd name="connsiteX8" fmla="*/ 6703 w 2280901"/>
              <a:gd name="connsiteY8" fmla="*/ 1951296 h 2185026"/>
              <a:gd name="connsiteX9" fmla="*/ 1601115 w 2280901"/>
              <a:gd name="connsiteY9" fmla="*/ 1800 h 2185026"/>
              <a:gd name="connsiteX10" fmla="*/ 1608117 w 2280901"/>
              <a:gd name="connsiteY10" fmla="*/ 0 h 218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0901" h="2185026">
                <a:moveTo>
                  <a:pt x="1608117" y="0"/>
                </a:moveTo>
                <a:lnTo>
                  <a:pt x="1614820" y="132756"/>
                </a:lnTo>
                <a:cubicBezTo>
                  <a:pt x="1669451" y="670697"/>
                  <a:pt x="1910598" y="1153498"/>
                  <a:pt x="2272572" y="1515472"/>
                </a:cubicBezTo>
                <a:lnTo>
                  <a:pt x="2280901" y="1523042"/>
                </a:lnTo>
                <a:lnTo>
                  <a:pt x="2126891" y="1663015"/>
                </a:lnTo>
                <a:cubicBezTo>
                  <a:pt x="1731736" y="1989126"/>
                  <a:pt x="1225137" y="2185026"/>
                  <a:pt x="672783" y="2185026"/>
                </a:cubicBezTo>
                <a:cubicBezTo>
                  <a:pt x="514968" y="2185026"/>
                  <a:pt x="360887" y="2169034"/>
                  <a:pt x="212074" y="2138583"/>
                </a:cubicBezTo>
                <a:lnTo>
                  <a:pt x="0" y="2084053"/>
                </a:lnTo>
                <a:lnTo>
                  <a:pt x="6703" y="1951296"/>
                </a:lnTo>
                <a:cubicBezTo>
                  <a:pt x="100356" y="1029112"/>
                  <a:pt x="742137" y="268970"/>
                  <a:pt x="1601115" y="1800"/>
                </a:cubicBezTo>
                <a:lnTo>
                  <a:pt x="1608117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Danger</a:t>
            </a:r>
          </a:p>
          <a:p>
            <a:pPr algn="ctr"/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Zone!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403764" y="1"/>
            <a:ext cx="3894118" cy="4471027"/>
          </a:xfrm>
          <a:custGeom>
            <a:avLst/>
            <a:gdLst>
              <a:gd name="connsiteX0" fmla="*/ 2286000 w 3894118"/>
              <a:gd name="connsiteY0" fmla="*/ 0 h 4471027"/>
              <a:gd name="connsiteX1" fmla="*/ 3740108 w 3894118"/>
              <a:gd name="connsiteY1" fmla="*/ 522011 h 4471027"/>
              <a:gd name="connsiteX2" fmla="*/ 3894118 w 3894118"/>
              <a:gd name="connsiteY2" fmla="*/ 661985 h 4471027"/>
              <a:gd name="connsiteX3" fmla="*/ 3885789 w 3894118"/>
              <a:gd name="connsiteY3" fmla="*/ 669554 h 4471027"/>
              <a:gd name="connsiteX4" fmla="*/ 3216235 w 3894118"/>
              <a:gd name="connsiteY4" fmla="*/ 2286000 h 4471027"/>
              <a:gd name="connsiteX5" fmla="*/ 3221334 w 3894118"/>
              <a:gd name="connsiteY5" fmla="*/ 2386974 h 4471027"/>
              <a:gd name="connsiteX6" fmla="*/ 3214332 w 3894118"/>
              <a:gd name="connsiteY6" fmla="*/ 2388774 h 4471027"/>
              <a:gd name="connsiteX7" fmla="*/ 1619920 w 3894118"/>
              <a:gd name="connsiteY7" fmla="*/ 4338270 h 4471027"/>
              <a:gd name="connsiteX8" fmla="*/ 1613217 w 3894118"/>
              <a:gd name="connsiteY8" fmla="*/ 4471027 h 4471027"/>
              <a:gd name="connsiteX9" fmla="*/ 1606214 w 3894118"/>
              <a:gd name="connsiteY9" fmla="*/ 4469226 h 4471027"/>
              <a:gd name="connsiteX10" fmla="*/ 0 w 3894118"/>
              <a:gd name="connsiteY10" fmla="*/ 2286000 h 4471027"/>
              <a:gd name="connsiteX11" fmla="*/ 2286000 w 3894118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8" h="4471027">
                <a:moveTo>
                  <a:pt x="2286000" y="0"/>
                </a:moveTo>
                <a:cubicBezTo>
                  <a:pt x="2838354" y="0"/>
                  <a:pt x="3344953" y="195900"/>
                  <a:pt x="3740108" y="522011"/>
                </a:cubicBezTo>
                <a:lnTo>
                  <a:pt x="3894118" y="661985"/>
                </a:lnTo>
                <a:lnTo>
                  <a:pt x="3885789" y="669554"/>
                </a:lnTo>
                <a:cubicBezTo>
                  <a:pt x="3472104" y="1083238"/>
                  <a:pt x="3216235" y="1654738"/>
                  <a:pt x="3216235" y="2286000"/>
                </a:cubicBezTo>
                <a:lnTo>
                  <a:pt x="3221334" y="2386974"/>
                </a:lnTo>
                <a:lnTo>
                  <a:pt x="3214332" y="2388774"/>
                </a:lnTo>
                <a:cubicBezTo>
                  <a:pt x="2355354" y="2655944"/>
                  <a:pt x="1713573" y="3416086"/>
                  <a:pt x="1619920" y="4338270"/>
                </a:cubicBezTo>
                <a:lnTo>
                  <a:pt x="1613217" y="4471027"/>
                </a:lnTo>
                <a:lnTo>
                  <a:pt x="1606214" y="4469226"/>
                </a:lnTo>
                <a:cubicBezTo>
                  <a:pt x="675655" y="4179792"/>
                  <a:pt x="0" y="3311800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rgbClr val="E64A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Computer Science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297883" y="1"/>
            <a:ext cx="3894117" cy="4471027"/>
          </a:xfrm>
          <a:custGeom>
            <a:avLst/>
            <a:gdLst>
              <a:gd name="connsiteX0" fmla="*/ 1608117 w 3894117"/>
              <a:gd name="connsiteY0" fmla="*/ 0 h 4471027"/>
              <a:gd name="connsiteX1" fmla="*/ 3894117 w 3894117"/>
              <a:gd name="connsiteY1" fmla="*/ 2286000 h 4471027"/>
              <a:gd name="connsiteX2" fmla="*/ 2287903 w 3894117"/>
              <a:gd name="connsiteY2" fmla="*/ 4469226 h 4471027"/>
              <a:gd name="connsiteX3" fmla="*/ 2280902 w 3894117"/>
              <a:gd name="connsiteY3" fmla="*/ 4471027 h 4471027"/>
              <a:gd name="connsiteX4" fmla="*/ 2274198 w 3894117"/>
              <a:gd name="connsiteY4" fmla="*/ 4338270 h 4471027"/>
              <a:gd name="connsiteX5" fmla="*/ 679786 w 3894117"/>
              <a:gd name="connsiteY5" fmla="*/ 2388774 h 4471027"/>
              <a:gd name="connsiteX6" fmla="*/ 672784 w 3894117"/>
              <a:gd name="connsiteY6" fmla="*/ 2386974 h 4471027"/>
              <a:gd name="connsiteX7" fmla="*/ 677882 w 3894117"/>
              <a:gd name="connsiteY7" fmla="*/ 2286000 h 4471027"/>
              <a:gd name="connsiteX8" fmla="*/ 8328 w 3894117"/>
              <a:gd name="connsiteY8" fmla="*/ 669554 h 4471027"/>
              <a:gd name="connsiteX9" fmla="*/ 0 w 3894117"/>
              <a:gd name="connsiteY9" fmla="*/ 661985 h 4471027"/>
              <a:gd name="connsiteX10" fmla="*/ 154009 w 3894117"/>
              <a:gd name="connsiteY10" fmla="*/ 522011 h 4471027"/>
              <a:gd name="connsiteX11" fmla="*/ 1608117 w 3894117"/>
              <a:gd name="connsiteY11" fmla="*/ 0 h 447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4117" h="4471027">
                <a:moveTo>
                  <a:pt x="1608117" y="0"/>
                </a:moveTo>
                <a:cubicBezTo>
                  <a:pt x="2870640" y="0"/>
                  <a:pt x="3894117" y="1023477"/>
                  <a:pt x="3894117" y="2286000"/>
                </a:cubicBezTo>
                <a:cubicBezTo>
                  <a:pt x="3894117" y="3311800"/>
                  <a:pt x="3218463" y="4179792"/>
                  <a:pt x="2287903" y="4469226"/>
                </a:cubicBezTo>
                <a:lnTo>
                  <a:pt x="2280902" y="4471027"/>
                </a:lnTo>
                <a:lnTo>
                  <a:pt x="2274198" y="4338270"/>
                </a:lnTo>
                <a:cubicBezTo>
                  <a:pt x="2180545" y="3416086"/>
                  <a:pt x="1538764" y="2655944"/>
                  <a:pt x="679786" y="2388774"/>
                </a:cubicBezTo>
                <a:lnTo>
                  <a:pt x="672784" y="2386974"/>
                </a:lnTo>
                <a:lnTo>
                  <a:pt x="677882" y="2286000"/>
                </a:lnTo>
                <a:cubicBezTo>
                  <a:pt x="677882" y="1654738"/>
                  <a:pt x="422013" y="1083238"/>
                  <a:pt x="8328" y="669554"/>
                </a:cubicBezTo>
                <a:lnTo>
                  <a:pt x="0" y="661985"/>
                </a:lnTo>
                <a:lnTo>
                  <a:pt x="154009" y="522011"/>
                </a:lnTo>
                <a:cubicBezTo>
                  <a:pt x="549165" y="195900"/>
                  <a:pt x="1055763" y="0"/>
                  <a:pt x="1608117" y="0"/>
                </a:cubicBezTo>
                <a:close/>
              </a:path>
            </a:pathLst>
          </a:custGeom>
          <a:solidFill>
            <a:srgbClr val="70AD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Mathematics/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Statistics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625098" y="2286000"/>
            <a:ext cx="1345568" cy="1624016"/>
          </a:xfrm>
          <a:custGeom>
            <a:avLst/>
            <a:gdLst>
              <a:gd name="connsiteX0" fmla="*/ 672784 w 1345568"/>
              <a:gd name="connsiteY0" fmla="*/ 0 h 1624016"/>
              <a:gd name="connsiteX1" fmla="*/ 1133493 w 1345568"/>
              <a:gd name="connsiteY1" fmla="*/ 46443 h 1624016"/>
              <a:gd name="connsiteX2" fmla="*/ 1345568 w 1345568"/>
              <a:gd name="connsiteY2" fmla="*/ 100974 h 1624016"/>
              <a:gd name="connsiteX3" fmla="*/ 1338864 w 1345568"/>
              <a:gd name="connsiteY3" fmla="*/ 233730 h 1624016"/>
              <a:gd name="connsiteX4" fmla="*/ 681112 w 1345568"/>
              <a:gd name="connsiteY4" fmla="*/ 1616446 h 1624016"/>
              <a:gd name="connsiteX5" fmla="*/ 672784 w 1345568"/>
              <a:gd name="connsiteY5" fmla="*/ 1624016 h 1624016"/>
              <a:gd name="connsiteX6" fmla="*/ 664455 w 1345568"/>
              <a:gd name="connsiteY6" fmla="*/ 1616446 h 1624016"/>
              <a:gd name="connsiteX7" fmla="*/ 6703 w 1345568"/>
              <a:gd name="connsiteY7" fmla="*/ 233730 h 1624016"/>
              <a:gd name="connsiteX8" fmla="*/ 0 w 1345568"/>
              <a:gd name="connsiteY8" fmla="*/ 100974 h 1624016"/>
              <a:gd name="connsiteX9" fmla="*/ 212075 w 1345568"/>
              <a:gd name="connsiteY9" fmla="*/ 46443 h 1624016"/>
              <a:gd name="connsiteX10" fmla="*/ 672784 w 1345568"/>
              <a:gd name="connsiteY10" fmla="*/ 0 h 162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5568" h="1624016">
                <a:moveTo>
                  <a:pt x="672784" y="0"/>
                </a:moveTo>
                <a:cubicBezTo>
                  <a:pt x="830600" y="0"/>
                  <a:pt x="984680" y="15992"/>
                  <a:pt x="1133493" y="46443"/>
                </a:cubicBezTo>
                <a:lnTo>
                  <a:pt x="1345568" y="100974"/>
                </a:lnTo>
                <a:lnTo>
                  <a:pt x="1338864" y="233730"/>
                </a:lnTo>
                <a:cubicBezTo>
                  <a:pt x="1284233" y="771671"/>
                  <a:pt x="1043086" y="1254472"/>
                  <a:pt x="681112" y="1616446"/>
                </a:cubicBezTo>
                <a:lnTo>
                  <a:pt x="672784" y="1624016"/>
                </a:lnTo>
                <a:lnTo>
                  <a:pt x="664455" y="1616446"/>
                </a:lnTo>
                <a:cubicBezTo>
                  <a:pt x="302481" y="1254472"/>
                  <a:pt x="61334" y="771671"/>
                  <a:pt x="6703" y="233730"/>
                </a:cubicBezTo>
                <a:lnTo>
                  <a:pt x="0" y="100974"/>
                </a:lnTo>
                <a:lnTo>
                  <a:pt x="212075" y="46443"/>
                </a:lnTo>
                <a:cubicBezTo>
                  <a:pt x="360889" y="15992"/>
                  <a:pt x="514969" y="0"/>
                  <a:pt x="672784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  <a:p>
            <a:pPr algn="ctr"/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Scientist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6011882" y="3910016"/>
            <a:ext cx="4572000" cy="2947984"/>
          </a:xfrm>
          <a:custGeom>
            <a:avLst/>
            <a:gdLst>
              <a:gd name="connsiteX0" fmla="*/ 2286000 w 4572000"/>
              <a:gd name="connsiteY0" fmla="*/ 0 h 2947984"/>
              <a:gd name="connsiteX1" fmla="*/ 2440009 w 4572000"/>
              <a:gd name="connsiteY1" fmla="*/ 139973 h 2947984"/>
              <a:gd name="connsiteX2" fmla="*/ 3894117 w 4572000"/>
              <a:gd name="connsiteY2" fmla="*/ 661984 h 2947984"/>
              <a:gd name="connsiteX3" fmla="*/ 4354826 w 4572000"/>
              <a:gd name="connsiteY3" fmla="*/ 615541 h 2947984"/>
              <a:gd name="connsiteX4" fmla="*/ 4566902 w 4572000"/>
              <a:gd name="connsiteY4" fmla="*/ 561011 h 2947984"/>
              <a:gd name="connsiteX5" fmla="*/ 4572000 w 4572000"/>
              <a:gd name="connsiteY5" fmla="*/ 661984 h 2947984"/>
              <a:gd name="connsiteX6" fmla="*/ 2286000 w 4572000"/>
              <a:gd name="connsiteY6" fmla="*/ 2947984 h 2947984"/>
              <a:gd name="connsiteX7" fmla="*/ 0 w 4572000"/>
              <a:gd name="connsiteY7" fmla="*/ 661984 h 2947984"/>
              <a:gd name="connsiteX8" fmla="*/ 5099 w 4572000"/>
              <a:gd name="connsiteY8" fmla="*/ 561011 h 2947984"/>
              <a:gd name="connsiteX9" fmla="*/ 217173 w 4572000"/>
              <a:gd name="connsiteY9" fmla="*/ 615541 h 2947984"/>
              <a:gd name="connsiteX10" fmla="*/ 677882 w 4572000"/>
              <a:gd name="connsiteY10" fmla="*/ 661984 h 2947984"/>
              <a:gd name="connsiteX11" fmla="*/ 2131990 w 4572000"/>
              <a:gd name="connsiteY11" fmla="*/ 139973 h 2947984"/>
              <a:gd name="connsiteX12" fmla="*/ 2286000 w 4572000"/>
              <a:gd name="connsiteY12" fmla="*/ 0 h 294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0" h="2947984">
                <a:moveTo>
                  <a:pt x="2286000" y="0"/>
                </a:moveTo>
                <a:lnTo>
                  <a:pt x="2440009" y="139973"/>
                </a:lnTo>
                <a:cubicBezTo>
                  <a:pt x="2835165" y="466084"/>
                  <a:pt x="3341763" y="661984"/>
                  <a:pt x="3894117" y="661984"/>
                </a:cubicBezTo>
                <a:cubicBezTo>
                  <a:pt x="4051933" y="661984"/>
                  <a:pt x="4206013" y="645992"/>
                  <a:pt x="4354826" y="615541"/>
                </a:cubicBezTo>
                <a:lnTo>
                  <a:pt x="4566902" y="561011"/>
                </a:lnTo>
                <a:lnTo>
                  <a:pt x="4572000" y="661984"/>
                </a:lnTo>
                <a:cubicBezTo>
                  <a:pt x="4572000" y="1924507"/>
                  <a:pt x="3548523" y="2947984"/>
                  <a:pt x="2286000" y="2947984"/>
                </a:cubicBezTo>
                <a:cubicBezTo>
                  <a:pt x="1023477" y="2947984"/>
                  <a:pt x="0" y="1924507"/>
                  <a:pt x="0" y="661984"/>
                </a:cubicBezTo>
                <a:lnTo>
                  <a:pt x="5099" y="561011"/>
                </a:lnTo>
                <a:lnTo>
                  <a:pt x="217173" y="615541"/>
                </a:lnTo>
                <a:cubicBezTo>
                  <a:pt x="365986" y="645992"/>
                  <a:pt x="520067" y="661984"/>
                  <a:pt x="677882" y="661984"/>
                </a:cubicBezTo>
                <a:cubicBezTo>
                  <a:pt x="1230236" y="661984"/>
                  <a:pt x="1736835" y="466084"/>
                  <a:pt x="2131990" y="139973"/>
                </a:cubicBezTo>
                <a:lnTo>
                  <a:pt x="2286000" y="0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Substantive Expertise</a:t>
            </a:r>
          </a:p>
          <a:p>
            <a:pPr algn="ctr"/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Domain Knowledge</a:t>
            </a:r>
            <a:endParaRPr lang="en-US" sz="2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5562" y="6550223"/>
            <a:ext cx="19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Thanks to Drew Conway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4217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The Data Science Venn Diagram</a:t>
            </a:r>
          </a:p>
          <a:p>
            <a:endParaRPr lang="en-US" dirty="0"/>
          </a:p>
          <a:p>
            <a:r>
              <a:rPr lang="en-US" sz="2400" smtClean="0"/>
              <a:t>Now, let’s focus on these two portions of the venn diagram. </a:t>
            </a:r>
          </a:p>
          <a:p>
            <a:endParaRPr lang="en-US" sz="2400"/>
          </a:p>
          <a:p>
            <a:r>
              <a:rPr lang="en-US" sz="2400" smtClean="0"/>
              <a:t>They are equally-sized, and that is appropriate. </a:t>
            </a:r>
          </a:p>
        </p:txBody>
      </p:sp>
    </p:spTree>
    <p:extLst>
      <p:ext uri="{BB962C8B-B14F-4D97-AF65-F5344CB8AC3E}">
        <p14:creationId xmlns:p14="http://schemas.microsoft.com/office/powerpoint/2010/main" val="28982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1303</Words>
  <Application>Microsoft Office PowerPoint</Application>
  <PresentationFormat>Widescreen</PresentationFormat>
  <Paragraphs>454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Office Theme</vt:lpstr>
      <vt:lpstr>Preparing Mathematicians for Big Data Careers An Insider’s Perspective</vt:lpstr>
      <vt:lpstr>About Me</vt:lpstr>
      <vt:lpstr>Our Team</vt:lpstr>
      <vt:lpstr>Our Experience Hiring Data Scientists</vt:lpstr>
      <vt:lpstr>The Questions We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1 – Solving Empirically</vt:lpstr>
      <vt:lpstr>Example 2 – Learning via Brute Force</vt:lpstr>
      <vt:lpstr>Example 2 – Learning via Brute Force</vt:lpstr>
      <vt:lpstr>Example 2 – Learning via Brute Force What’s Going 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Digression – Geeking out on Rand()</vt:lpstr>
      <vt:lpstr>PowerPoint Presentation</vt:lpstr>
      <vt:lpstr>PowerPoint Presentation</vt:lpstr>
      <vt:lpstr>Resources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Raff</dc:creator>
  <cp:lastModifiedBy>Paul Raff</cp:lastModifiedBy>
  <cp:revision>35</cp:revision>
  <dcterms:created xsi:type="dcterms:W3CDTF">2015-12-25T23:45:59Z</dcterms:created>
  <dcterms:modified xsi:type="dcterms:W3CDTF">2016-01-06T21:11:34Z</dcterms:modified>
</cp:coreProperties>
</file>