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2" r:id="rId4"/>
    <p:sldId id="258" r:id="rId5"/>
    <p:sldId id="257" r:id="rId6"/>
    <p:sldId id="279" r:id="rId7"/>
    <p:sldId id="280" r:id="rId8"/>
    <p:sldId id="278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81" r:id="rId17"/>
    <p:sldId id="282" r:id="rId18"/>
    <p:sldId id="283" r:id="rId19"/>
    <p:sldId id="284" r:id="rId20"/>
    <p:sldId id="296" r:id="rId21"/>
    <p:sldId id="276" r:id="rId22"/>
    <p:sldId id="292" r:id="rId23"/>
    <p:sldId id="293" r:id="rId24"/>
    <p:sldId id="294" r:id="rId25"/>
    <p:sldId id="295" r:id="rId26"/>
    <p:sldId id="264" r:id="rId27"/>
    <p:sldId id="260" r:id="rId28"/>
    <p:sldId id="262" r:id="rId29"/>
    <p:sldId id="271" r:id="rId30"/>
    <p:sldId id="26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64A60"/>
    <a:srgbClr val="70AD4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84" d="100"/>
          <a:sy n="84" d="100"/>
        </p:scale>
        <p:origin x="7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5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7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0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3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2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5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3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8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7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9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9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h343ddh9(v=vs.110).asp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Analyzing-Analyzers-Introspective-Survey-Scientists-ebook/dp/B00DBHTE56/ref=sr_1_1_twi_kin_2?ie=UTF8&amp;qid=1451149431&amp;sr=8-1&amp;keywords=analyzing+the+analyzers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Preparing Mathematicians for Big Data Careers</a:t>
            </a:r>
            <a:br>
              <a:rPr lang="en-US" dirty="0" smtClean="0"/>
            </a:br>
            <a:r>
              <a:rPr lang="en-US" sz="2800" b="1" dirty="0" smtClean="0"/>
              <a:t>An Insider’s Perspective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Paul Raff</a:t>
            </a:r>
          </a:p>
          <a:p>
            <a:r>
              <a:rPr lang="en-US" dirty="0" smtClean="0"/>
              <a:t>Principal Data Scientist, Microsoft</a:t>
            </a:r>
          </a:p>
          <a:p>
            <a:r>
              <a:rPr lang="en-US" dirty="0" smtClean="0"/>
              <a:t>Presentation to the &lt;&gt;</a:t>
            </a:r>
          </a:p>
          <a:p>
            <a:r>
              <a:rPr lang="en-US" dirty="0" smtClean="0"/>
              <a:t>January 7,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4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398" y="6176963"/>
            <a:ext cx="458152" cy="4581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 – Solving Empirically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Particularly in initial probability courses, most problems have a path to an empirically-found solution via computer programming means. </a:t>
            </a:r>
          </a:p>
          <a:p>
            <a:r>
              <a:rPr lang="en-US" smtClean="0"/>
              <a:t>Ant-on-a-square problem: 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81550" y="3753803"/>
            <a:ext cx="2628900" cy="242316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7267575" y="3607436"/>
            <a:ext cx="285750" cy="27432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50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398" y="3295651"/>
            <a:ext cx="458152" cy="4581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 – Solving Empirically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Particularly in initial probability courses, most problems have a path to an empirically-found solution via computer programming means. </a:t>
            </a:r>
          </a:p>
          <a:p>
            <a:r>
              <a:rPr lang="en-US" smtClean="0"/>
              <a:t>Ant-on-a-square problem: 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81550" y="3753803"/>
            <a:ext cx="2628900" cy="242316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7267575" y="3607436"/>
            <a:ext cx="285750" cy="27432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59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398" y="6176963"/>
            <a:ext cx="458152" cy="4581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 – Solving Empirically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Particularly in initial probability courses, most problems have a path to an empirically-found solution via computer programming means. </a:t>
            </a:r>
          </a:p>
          <a:p>
            <a:r>
              <a:rPr lang="en-US" smtClean="0"/>
              <a:t>Ant-on-a-square problem: 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81550" y="3753803"/>
            <a:ext cx="2628900" cy="242316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7267575" y="3607436"/>
            <a:ext cx="285750" cy="27432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7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450" y="6176963"/>
            <a:ext cx="458152" cy="4581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 – Solving Empirically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Particularly in initial probability courses, most problems have a path to an empirically-found solution via computer programming means. </a:t>
            </a:r>
          </a:p>
          <a:p>
            <a:r>
              <a:rPr lang="en-US" smtClean="0"/>
              <a:t>Ant-on-a-square problem: 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81550" y="3753803"/>
            <a:ext cx="2628900" cy="242316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7267575" y="3607436"/>
            <a:ext cx="285750" cy="27432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41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5" y="3286444"/>
            <a:ext cx="458152" cy="4581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 – Solving Empirically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Particularly in initial probability courses, most problems have a path to an empirically-found solution via computer programming means. </a:t>
            </a:r>
          </a:p>
          <a:p>
            <a:r>
              <a:rPr lang="en-US" smtClean="0"/>
              <a:t>Ant-on-a-square problem: 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81550" y="3753803"/>
            <a:ext cx="2628900" cy="242316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7267575" y="3607436"/>
            <a:ext cx="285750" cy="27432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39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 – Solving Empirically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Simulate!</a:t>
            </a:r>
          </a:p>
          <a:p>
            <a:r>
              <a:rPr lang="en-US" smtClean="0"/>
              <a:t>Any language you want, but concisely in R:</a:t>
            </a:r>
          </a:p>
          <a:p>
            <a:pPr marL="0" indent="0" algn="ctr">
              <a:buNone/>
            </a:pPr>
            <a:r>
              <a:rPr lang="en-US" b="1">
                <a:latin typeface="Consolas" panose="020B0609020204030204" pitchFamily="49" charset="0"/>
              </a:rPr>
              <a:t>trials &lt;- 2*(rnbinom(10000, 1, 0.5)+</a:t>
            </a:r>
            <a:r>
              <a:rPr lang="en-US" b="1">
                <a:latin typeface="Consolas" panose="020B0609020204030204" pitchFamily="49" charset="0"/>
              </a:rPr>
              <a:t>1</a:t>
            </a:r>
            <a:r>
              <a:rPr lang="en-US" b="1" smtClean="0">
                <a:latin typeface="Consolas" panose="020B0609020204030204" pitchFamily="49" charset="0"/>
              </a:rPr>
              <a:t>)</a:t>
            </a:r>
          </a:p>
          <a:p>
            <a:r>
              <a:rPr lang="en-US" smtClean="0"/>
              <a:t>Leads naturally to the conversation of uncertainty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78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Computer Science </a:t>
            </a:r>
            <a:r>
              <a:rPr lang="en-US" smtClean="0"/>
              <a:t>for </a:t>
            </a:r>
            <a:r>
              <a:rPr lang="en-US" smtClean="0"/>
              <a:t>Mathematicians and Statisticians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Incorporation of simple, foundational programming concepts in higher-level math classes is crucial.</a:t>
                </a:r>
              </a:p>
              <a:p>
                <a:r>
                  <a:rPr lang="en-US" dirty="0" smtClean="0"/>
                  <a:t>Useful example: Ramsey numbers.</a:t>
                </a:r>
              </a:p>
              <a:p>
                <a:pPr lvl="1"/>
                <a:r>
                  <a:rPr lang="en-US" dirty="0" smtClean="0"/>
                  <a:t>Along with a proof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 smtClean="0"/>
                  <a:t>, have students demonstrate via a computer program by enumerating all 2-colorings of the complete graph on </a:t>
                </a:r>
                <a:r>
                  <a:rPr lang="en-US" smtClean="0"/>
                  <a:t>6 </a:t>
                </a:r>
                <a:r>
                  <a:rPr lang="en-US" smtClean="0"/>
                  <a:t>vertices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mtClean="0"/>
                  <a:t>).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Incorporate randomness: given a random 2-coloring of a complete graph on </a:t>
                </a:r>
                <a:r>
                  <a:rPr lang="en-US" smtClean="0"/>
                  <a:t>5 </a:t>
                </a:r>
                <a:r>
                  <a:rPr lang="en-US" smtClean="0"/>
                  <a:t>vertices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mtClean="0"/>
                  <a:t>), </a:t>
                </a:r>
                <a:r>
                  <a:rPr lang="en-US" dirty="0" smtClean="0"/>
                  <a:t>what’s the probability it has a monochromatic subgraph?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132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Ramsey Numbers in Detail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Take a look at the code in the </a:t>
                </a:r>
                <a:r>
                  <a:rPr lang="en-US" dirty="0" err="1" smtClean="0"/>
                  <a:t>Git</a:t>
                </a:r>
                <a:r>
                  <a:rPr lang="en-US" dirty="0" smtClean="0"/>
                  <a:t> repository and note that there are two ways you can Randomize:</a:t>
                </a:r>
              </a:p>
              <a:p>
                <a:pPr lvl="1"/>
                <a:r>
                  <a:rPr lang="en-US" b="1" dirty="0" smtClean="0">
                    <a:latin typeface="Consolas" panose="020B0609020204030204" pitchFamily="49" charset="0"/>
                  </a:rPr>
                  <a:t>Randomize(Random rand)</a:t>
                </a:r>
                <a:r>
                  <a:rPr lang="en-US" dirty="0" smtClean="0"/>
                  <a:t> – utilizes randomness function given to it.</a:t>
                </a:r>
              </a:p>
              <a:p>
                <a:pPr lvl="1"/>
                <a:r>
                  <a:rPr lang="en-US" b="1" dirty="0" smtClean="0">
                    <a:latin typeface="Consolas" panose="020B0609020204030204" pitchFamily="49" charset="0"/>
                  </a:rPr>
                  <a:t>Randomize()</a:t>
                </a:r>
                <a:r>
                  <a:rPr lang="en-US" dirty="0" smtClean="0"/>
                  <a:t> – instantiates a new Random object to utilize. </a:t>
                </a:r>
              </a:p>
              <a:p>
                <a:r>
                  <a:rPr lang="en-US" dirty="0" smtClean="0"/>
                  <a:t>However, when you utilize these two, you get much different results in terms of the frequency in not getting </a:t>
                </a:r>
                <a:r>
                  <a:rPr lang="en-US" smtClean="0"/>
                  <a:t>a </a:t>
                </a:r>
                <a:r>
                  <a:rPr lang="en-US" smtClean="0"/>
                  <a:t>clique in a 2-coloring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mtClean="0"/>
                  <a:t>: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291" y="4322953"/>
            <a:ext cx="3469840" cy="2232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605" y="4322953"/>
            <a:ext cx="3474720" cy="22353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49622" y="6562098"/>
            <a:ext cx="3411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Using common random function throughout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899848" y="6551204"/>
            <a:ext cx="2876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Using new random function each call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4598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Ramsey Numbers in Detail</a:t>
            </a:r>
            <a:br>
              <a:rPr lang="en-US" dirty="0" smtClean="0"/>
            </a:br>
            <a:r>
              <a:rPr lang="en-US" sz="1800" b="1" dirty="0" smtClean="0"/>
              <a:t>What’s Going 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without this complication, it’s a good lesson in basic end-to-end programming skills.</a:t>
            </a:r>
          </a:p>
          <a:p>
            <a:r>
              <a:rPr lang="en-US" dirty="0" smtClean="0"/>
              <a:t>However, now this has itself turned into a data science problem.</a:t>
            </a:r>
          </a:p>
          <a:p>
            <a:pPr lvl="1"/>
            <a:r>
              <a:rPr lang="en-US" dirty="0" smtClean="0"/>
              <a:t>Given our normal expectations, what should we see?</a:t>
            </a:r>
          </a:p>
          <a:p>
            <a:pPr lvl="1"/>
            <a:r>
              <a:rPr lang="en-US" dirty="0" smtClean="0"/>
              <a:t>Why are we seeing something else?</a:t>
            </a:r>
          </a:p>
          <a:p>
            <a:r>
              <a:rPr lang="en-US" dirty="0" smtClean="0"/>
              <a:t>Good lesson for the Substantive Expertise/Domain Knowledge bucket – how systems work does not necessarily align with our expectations. </a:t>
            </a:r>
          </a:p>
          <a:p>
            <a:pPr lvl="1"/>
            <a:r>
              <a:rPr lang="en-US" dirty="0" smtClean="0">
                <a:hlinkClick r:id="rId2"/>
              </a:rPr>
              <a:t>Hint towards why we observe what we’re observing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8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Machine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Learning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Traditional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Researcher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Computer Science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Mathematics/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Statistics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Data</a:t>
            </a:r>
          </a:p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Substantive Expertise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Domain Knowledge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"/>
            <a:ext cx="421767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The Data Science </a:t>
            </a:r>
            <a:r>
              <a:rPr lang="en-US" sz="3600" smtClean="0"/>
              <a:t>Venn </a:t>
            </a:r>
            <a:r>
              <a:rPr lang="en-US" sz="3600" smtClean="0"/>
              <a:t>Diagram</a:t>
            </a:r>
            <a:endParaRPr lang="en-US"/>
          </a:p>
          <a:p>
            <a:endParaRPr lang="en-US" smtClean="0"/>
          </a:p>
          <a:p>
            <a:r>
              <a:rPr lang="en-US" sz="2400" smtClean="0"/>
              <a:t>This will likely be the greatest challenge to affect as an educator. </a:t>
            </a:r>
          </a:p>
          <a:p>
            <a:endParaRPr lang="en-US" sz="2400"/>
          </a:p>
          <a:p>
            <a:r>
              <a:rPr lang="en-US" sz="2400" smtClean="0"/>
              <a:t>Nothing comes close to actual on-the-job experience.</a:t>
            </a:r>
          </a:p>
          <a:p>
            <a:endParaRPr lang="en-US" sz="2400"/>
          </a:p>
          <a:p>
            <a:r>
              <a:rPr lang="en-US" sz="2400" smtClean="0"/>
              <a:t>Emphasize internships over traditional summer research opportunities.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5972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 Me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772648"/>
              </p:ext>
            </p:extLst>
          </p:nvPr>
        </p:nvGraphicFramePr>
        <p:xfrm>
          <a:off x="838200" y="1825625"/>
          <a:ext cx="105156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766">
                  <a:extLst>
                    <a:ext uri="{9D8B030D-6E8A-4147-A177-3AD203B41FA5}">
                      <a16:colId xmlns:a16="http://schemas.microsoft.com/office/drawing/2014/main" val="3656039042"/>
                    </a:ext>
                  </a:extLst>
                </a:gridCol>
                <a:gridCol w="9356834">
                  <a:extLst>
                    <a:ext uri="{9D8B030D-6E8A-4147-A177-3AD203B41FA5}">
                      <a16:colId xmlns:a16="http://schemas.microsoft.com/office/drawing/2014/main" val="3589188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6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2004 – BS</a:t>
                      </a:r>
                      <a:r>
                        <a:rPr lang="en-US" sz="2400" baseline="0" dirty="0" smtClean="0"/>
                        <a:t> Mathematics, BS Computer Science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5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6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2009 – PhD Mathematics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38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6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2010 – Applied Researcher, Supply Chain Research</a:t>
                      </a:r>
                      <a:endParaRPr lang="en-US" sz="24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516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6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2012 – Principal Data</a:t>
                      </a:r>
                      <a:r>
                        <a:rPr lang="en-US" sz="2400" baseline="0" dirty="0" smtClean="0"/>
                        <a:t> Scientist, Analysis and Experimentation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02761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58" y="5298199"/>
            <a:ext cx="743512" cy="7242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14" y="4156513"/>
            <a:ext cx="1013599" cy="804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040" y="3048164"/>
            <a:ext cx="914673" cy="7710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93" y="1890636"/>
            <a:ext cx="853966" cy="85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69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Machine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Learning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Traditional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Researcher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Computer Science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Mathematics/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Statistics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Data</a:t>
            </a:r>
          </a:p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Substantive Expertise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Domain Knowledge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"/>
            <a:ext cx="421767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The Data Science </a:t>
            </a:r>
            <a:r>
              <a:rPr lang="en-US" sz="3600" smtClean="0"/>
              <a:t>Venn </a:t>
            </a:r>
            <a:r>
              <a:rPr lang="en-US" sz="3600" smtClean="0"/>
              <a:t>Diagram</a:t>
            </a:r>
            <a:endParaRPr lang="en-US"/>
          </a:p>
          <a:p>
            <a:endParaRPr lang="en-US" smtClean="0"/>
          </a:p>
          <a:p>
            <a:r>
              <a:rPr lang="en-US" sz="2400" smtClean="0"/>
              <a:t>Additionally, graduate school is in some senses a mandatory pre-requisite for data science careers.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90784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Computer Science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Mathematics/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Statistics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Substantive Expertise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Domain Knowledge</a:t>
            </a:r>
            <a:endParaRPr lang="en-US"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1"/>
            <a:ext cx="421767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The Biggest Challenge</a:t>
            </a:r>
            <a:endParaRPr lang="en-US"/>
          </a:p>
          <a:p>
            <a:endParaRPr lang="en-US" smtClean="0"/>
          </a:p>
          <a:p>
            <a:r>
              <a:rPr lang="en-US" sz="2400" smtClean="0"/>
              <a:t>There are three great career opportunities here – which one is the best for any particular student?</a:t>
            </a:r>
          </a:p>
          <a:p>
            <a:endParaRPr lang="en-US" sz="2400"/>
          </a:p>
          <a:p>
            <a:r>
              <a:rPr lang="en-US" sz="2400" smtClean="0"/>
              <a:t>Always a difficult question, but there are two specific situations you should be cognizant of.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13578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Computer Science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Mathematics/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Statistics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Substantive Expertise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Domain Knowledge</a:t>
            </a:r>
            <a:endParaRPr lang="en-US"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1"/>
            <a:ext cx="421767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The Biggest Challenge</a:t>
            </a:r>
            <a:endParaRPr lang="en-US"/>
          </a:p>
          <a:p>
            <a:endParaRPr lang="en-US" smtClean="0"/>
          </a:p>
          <a:p>
            <a:r>
              <a:rPr lang="en-US" sz="2400" smtClean="0"/>
              <a:t>The </a:t>
            </a:r>
            <a:r>
              <a:rPr lang="en-US" sz="2400" b="1" i="1" smtClean="0"/>
              <a:t>I’m looking for a data scientist but I actually want a software developer</a:t>
            </a:r>
            <a:r>
              <a:rPr lang="en-US" sz="2400" smtClean="0"/>
              <a:t> situation.</a:t>
            </a:r>
          </a:p>
          <a:p>
            <a:endParaRPr lang="en-US" sz="240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63471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Computer Science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Mathematics/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Statistics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Substantive Expertise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Domain Knowledge</a:t>
            </a:r>
            <a:endParaRPr lang="en-US"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1"/>
            <a:ext cx="42176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The Biggest Challenge</a:t>
            </a:r>
            <a:endParaRPr lang="en-US"/>
          </a:p>
          <a:p>
            <a:endParaRPr lang="en-US" smtClean="0"/>
          </a:p>
          <a:p>
            <a:r>
              <a:rPr lang="en-US" sz="2400" smtClean="0"/>
              <a:t>The </a:t>
            </a:r>
            <a:r>
              <a:rPr lang="en-US" sz="2400" b="1" i="1" smtClean="0"/>
              <a:t>I’m looking for a data scientist but I actually want a software developer</a:t>
            </a:r>
            <a:r>
              <a:rPr lang="en-US" sz="2400" smtClean="0"/>
              <a:t> situation.</a:t>
            </a:r>
          </a:p>
          <a:p>
            <a:endParaRPr lang="en-US" sz="2400"/>
          </a:p>
          <a:p>
            <a:r>
              <a:rPr lang="en-US" sz="2400" smtClean="0"/>
              <a:t>This is primarily seen in teams that are firmly software development teams looking for one data scientist to join their ranks.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55869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Computer Science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Mathematics/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Statistics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Substantive Expertise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Domain Knowledge</a:t>
            </a:r>
            <a:endParaRPr lang="en-US"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1"/>
            <a:ext cx="421767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The Biggest Challenge</a:t>
            </a:r>
            <a:endParaRPr lang="en-US"/>
          </a:p>
          <a:p>
            <a:endParaRPr lang="en-US" smtClean="0"/>
          </a:p>
          <a:p>
            <a:r>
              <a:rPr lang="en-US" sz="2400" smtClean="0"/>
              <a:t>The </a:t>
            </a:r>
            <a:r>
              <a:rPr lang="en-US" sz="2400" b="1" i="1" smtClean="0"/>
              <a:t>data scientist v. machine learning scientist </a:t>
            </a:r>
            <a:r>
              <a:rPr lang="en-US" sz="2400" smtClean="0"/>
              <a:t>situation.</a:t>
            </a:r>
          </a:p>
          <a:p>
            <a:endParaRPr lang="en-US" sz="2400"/>
          </a:p>
          <a:p>
            <a:r>
              <a:rPr lang="en-US" sz="2400" smtClean="0"/>
              <a:t>It’s well-expressed in the venn diagram; data scientists are firmly focused on the business needs.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98128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79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Digression – </a:t>
            </a:r>
            <a:r>
              <a:rPr lang="en-US" dirty="0" err="1" smtClean="0"/>
              <a:t>Geeking</a:t>
            </a:r>
            <a:r>
              <a:rPr lang="en-US" dirty="0" smtClean="0"/>
              <a:t> out on Rand()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naïve implementation of this situation would use Rand() inside the randomize function, which results in very interesting behavior.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78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Machine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Learning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Traditional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Researcher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solidFill>
            <a:srgbClr val="0020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Danger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Zone!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solidFill>
            <a:srgbClr val="E64A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Computer Science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Mathematics/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Statistics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Data</a:t>
            </a:r>
          </a:p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Substantive Expertise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Domain Knowledge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"/>
            <a:ext cx="40376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Science Venn Diagram</a:t>
            </a:r>
          </a:p>
          <a:p>
            <a:endParaRPr lang="en-US" dirty="0"/>
          </a:p>
          <a:p>
            <a:r>
              <a:rPr lang="en-US" dirty="0" smtClean="0"/>
              <a:t>Also, note what’s not available when you are lacking mathematics and statistics knowledge. This is important. When a student is choosing between a computer science major and a mathematics major, then that student should choose mathematics.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15180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solidFill>
            <a:srgbClr val="0020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Danger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Zone!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solidFill>
            <a:srgbClr val="E64A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Computer Science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solidFill>
            <a:srgbClr val="70AD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Mathematics/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Statistics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Substantive Expertise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Domain Knowledge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"/>
            <a:ext cx="4037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Science Venn Diagram</a:t>
            </a:r>
          </a:p>
          <a:p>
            <a:endParaRPr lang="en-US" dirty="0"/>
          </a:p>
          <a:p>
            <a:r>
              <a:rPr lang="en-US" dirty="0" smtClean="0"/>
              <a:t>Understanding the Data Science Venn Diagram can help faculty better prepare their students for careers in data science.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5197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903798" cy="4351338"/>
          </a:xfrm>
        </p:spPr>
      </p:pic>
      <p:sp>
        <p:nvSpPr>
          <p:cNvPr id="5" name="TextBox 4"/>
          <p:cNvSpPr txBox="1"/>
          <p:nvPr/>
        </p:nvSpPr>
        <p:spPr>
          <a:xfrm>
            <a:off x="4441371" y="1828800"/>
            <a:ext cx="63500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Analyzing the Analyzers</a:t>
            </a:r>
            <a:endParaRPr lang="en-US" dirty="0" smtClean="0"/>
          </a:p>
          <a:p>
            <a:r>
              <a:rPr lang="en-US" dirty="0" smtClean="0"/>
              <a:t>Useful summary of the different types of data scientists that exist.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Businesspeople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Creatives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Researchers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9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Microsoft’s Analysis and Experimentation Team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Accelerating innovation via trustworthy analysis and experimentation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53272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7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Experience Hiring Data Scientists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1949"/>
          </a:xfrm>
        </p:spPr>
        <p:txBody>
          <a:bodyPr/>
          <a:lstStyle/>
          <a:p>
            <a:r>
              <a:rPr lang="en-US" dirty="0" smtClean="0"/>
              <a:t>I’ve been in charge of recruiting for the past 2 years, so I have been in contact with most/all of our candidates in the process.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027967"/>
              </p:ext>
            </p:extLst>
          </p:nvPr>
        </p:nvGraphicFramePr>
        <p:xfrm>
          <a:off x="3426031" y="2842511"/>
          <a:ext cx="6122390" cy="3548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8484">
                  <a:extLst>
                    <a:ext uri="{9D8B030D-6E8A-4147-A177-3AD203B41FA5}">
                      <a16:colId xmlns:a16="http://schemas.microsoft.com/office/drawing/2014/main" val="632471371"/>
                    </a:ext>
                  </a:extLst>
                </a:gridCol>
                <a:gridCol w="4453906">
                  <a:extLst>
                    <a:ext uri="{9D8B030D-6E8A-4147-A177-3AD203B41FA5}">
                      <a16:colId xmlns:a16="http://schemas.microsoft.com/office/drawing/2014/main" val="941737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7200" b="1" dirty="0" smtClean="0"/>
                        <a:t>500</a:t>
                      </a:r>
                      <a:endParaRPr lang="en-US" sz="7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Applications considered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8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5100" b="1" dirty="0" smtClean="0"/>
                        <a:t>250</a:t>
                      </a:r>
                      <a:endParaRPr lang="en-US" sz="5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phone screens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860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600" b="1" dirty="0" smtClean="0"/>
                        <a:t>120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Second phone screens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12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550" b="1" dirty="0" smtClean="0"/>
                        <a:t>60</a:t>
                      </a:r>
                      <a:endParaRPr lang="en-US" sz="25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Onsite interviews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66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/>
                        <a:t>20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Offers for</a:t>
                      </a:r>
                      <a:r>
                        <a:rPr lang="en-US" baseline="0" dirty="0" smtClean="0"/>
                        <a:t> employment given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18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21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solidFill>
            <a:srgbClr val="0020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Danger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Zone!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solidFill>
            <a:srgbClr val="E64A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Computer Science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solidFill>
            <a:srgbClr val="70AD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Mathematics/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Statistics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Substantive Expertise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Domain Knowledge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"/>
            <a:ext cx="42176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The Data Science Venn Diagram</a:t>
            </a:r>
          </a:p>
          <a:p>
            <a:endParaRPr lang="en-US" dirty="0"/>
          </a:p>
          <a:p>
            <a:r>
              <a:rPr lang="en-US" sz="2400" dirty="0" smtClean="0"/>
              <a:t>Understanding the Data Science Venn Diagram can help faculty better prepare their students for careers in data </a:t>
            </a:r>
            <a:r>
              <a:rPr lang="en-US" sz="2400" smtClean="0"/>
              <a:t>science</a:t>
            </a:r>
            <a:r>
              <a:rPr lang="en-US" sz="2400" smtClean="0"/>
              <a:t>.</a:t>
            </a:r>
          </a:p>
          <a:p>
            <a:endParaRPr lang="en-US" sz="2400"/>
          </a:p>
          <a:p>
            <a:r>
              <a:rPr lang="en-US" sz="2400" smtClean="0"/>
              <a:t>Let’s go through the venn diagram piece by piece and discuss how this can shape and inform.  </a:t>
            </a:r>
            <a:endParaRPr lang="en-US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196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Computer Science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solidFill>
            <a:srgbClr val="70AD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Mathematics/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Statistics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Substantive Expertise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Domain Knowledge</a:t>
            </a:r>
            <a:endParaRPr lang="en-US"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"/>
            <a:ext cx="421767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The Data Science Venn Diagram</a:t>
            </a:r>
          </a:p>
          <a:p>
            <a:endParaRPr lang="en-US" dirty="0"/>
          </a:p>
          <a:p>
            <a:r>
              <a:rPr lang="en-US" sz="2400" smtClean="0"/>
              <a:t>Here’s your primary sphere of influence as educators.</a:t>
            </a:r>
          </a:p>
        </p:txBody>
      </p:sp>
    </p:spTree>
    <p:extLst>
      <p:ext uri="{BB962C8B-B14F-4D97-AF65-F5344CB8AC3E}">
        <p14:creationId xmlns:p14="http://schemas.microsoft.com/office/powerpoint/2010/main" val="263546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Computer Science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solidFill>
            <a:srgbClr val="70AD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Mathematics/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Statistics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Substantive Expertise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Domain Knowledge</a:t>
            </a:r>
            <a:endParaRPr lang="en-US"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  <p:sp>
        <p:nvSpPr>
          <p:cNvPr id="2" name="&quot;No&quot; Symbol 1"/>
          <p:cNvSpPr/>
          <p:nvPr/>
        </p:nvSpPr>
        <p:spPr>
          <a:xfrm>
            <a:off x="6791672" y="3128009"/>
            <a:ext cx="731520" cy="731520"/>
          </a:xfrm>
          <a:prstGeom prst="noSmoking">
            <a:avLst>
              <a:gd name="adj" fmla="val 65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1"/>
            <a:ext cx="421767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The Data Science Venn Diagram</a:t>
            </a:r>
          </a:p>
          <a:p>
            <a:endParaRPr lang="en-US" dirty="0"/>
          </a:p>
          <a:p>
            <a:r>
              <a:rPr lang="en-US" sz="2400" smtClean="0"/>
              <a:t>Here’s your primary sphere of influence as educators.</a:t>
            </a:r>
          </a:p>
          <a:p>
            <a:endParaRPr lang="en-US" sz="2400"/>
          </a:p>
          <a:p>
            <a:r>
              <a:rPr lang="en-US" sz="2400" smtClean="0"/>
              <a:t>Great work! There’s no risk of being in the Danger Zone </a:t>
            </a:r>
            <a:r>
              <a:rPr lang="en-US" sz="2400" b="1" i="1" smtClean="0"/>
              <a:t>as long as the math/stats fundamentals are retained</a:t>
            </a:r>
            <a:r>
              <a:rPr lang="en-US" sz="240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5003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Machine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Learning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Traditional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Researcher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solidFill>
            <a:srgbClr val="E64A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Computer Science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solidFill>
            <a:srgbClr val="70AD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Mathematics/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Statistics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Data</a:t>
            </a:r>
          </a:p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Substantive Expertise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Domain Knowledge</a:t>
            </a:r>
            <a:endParaRPr lang="en-US"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"/>
            <a:ext cx="421767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The Data Science Venn Diagram</a:t>
            </a:r>
          </a:p>
          <a:p>
            <a:endParaRPr lang="en-US" dirty="0"/>
          </a:p>
          <a:p>
            <a:r>
              <a:rPr lang="en-US" sz="2400" smtClean="0"/>
              <a:t>Now, let’s focus on these two portions of the venn diagram. </a:t>
            </a:r>
          </a:p>
          <a:p>
            <a:endParaRPr lang="en-US" sz="2400"/>
          </a:p>
          <a:p>
            <a:r>
              <a:rPr lang="en-US" sz="2400" smtClean="0"/>
              <a:t>They are equally-sized, and that is appropriate. </a:t>
            </a:r>
          </a:p>
        </p:txBody>
      </p:sp>
    </p:spTree>
    <p:extLst>
      <p:ext uri="{BB962C8B-B14F-4D97-AF65-F5344CB8AC3E}">
        <p14:creationId xmlns:p14="http://schemas.microsoft.com/office/powerpoint/2010/main" val="289820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Machine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Learning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Traditional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Researcher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solidFill>
            <a:srgbClr val="E64A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Computer Science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solidFill>
            <a:srgbClr val="70AD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Mathematics/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Statistics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Data</a:t>
            </a:r>
          </a:p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Substantive Expertise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Domain Knowledge</a:t>
            </a:r>
            <a:endParaRPr lang="en-US"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"/>
            <a:ext cx="421767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The Data Science Venn Diagram</a:t>
            </a:r>
          </a:p>
          <a:p>
            <a:endParaRPr lang="en-US" dirty="0"/>
          </a:p>
          <a:p>
            <a:r>
              <a:rPr lang="en-US" sz="2400" smtClean="0"/>
              <a:t>Now, let’s focus on these two portions of the venn diagram. </a:t>
            </a:r>
          </a:p>
          <a:p>
            <a:endParaRPr lang="en-US" sz="2400"/>
          </a:p>
          <a:p>
            <a:r>
              <a:rPr lang="en-US" sz="2400" smtClean="0"/>
              <a:t>They are equally-sized, and that is appropriate. </a:t>
            </a:r>
          </a:p>
          <a:p>
            <a:endParaRPr lang="en-US" sz="2400"/>
          </a:p>
          <a:p>
            <a:r>
              <a:rPr lang="en-US" sz="2400" b="1" i="1" smtClean="0"/>
              <a:t>Strive to continuously incorporate computer programming more and more into your math/stats curriculum. </a:t>
            </a:r>
          </a:p>
        </p:txBody>
      </p:sp>
    </p:spTree>
    <p:extLst>
      <p:ext uri="{BB962C8B-B14F-4D97-AF65-F5344CB8AC3E}">
        <p14:creationId xmlns:p14="http://schemas.microsoft.com/office/powerpoint/2010/main" val="2883478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5144</TotalTime>
  <Words>1281</Words>
  <Application>Microsoft Office PowerPoint</Application>
  <PresentationFormat>Widescreen</PresentationFormat>
  <Paragraphs>452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Consolas</vt:lpstr>
      <vt:lpstr>Office Theme</vt:lpstr>
      <vt:lpstr>Preparing Mathematicians for Big Data Careers An Insider’s Perspective</vt:lpstr>
      <vt:lpstr>About Me</vt:lpstr>
      <vt:lpstr>Our Team</vt:lpstr>
      <vt:lpstr>Our Experience Hiring Data Scientists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1 – Solving Empirically</vt:lpstr>
      <vt:lpstr>Example 1 – Solving Empirically</vt:lpstr>
      <vt:lpstr>Example 1 – Solving Empirically</vt:lpstr>
      <vt:lpstr>Example 1 – Solving Empirically</vt:lpstr>
      <vt:lpstr>Example 1 – Solving Empirically</vt:lpstr>
      <vt:lpstr>Example 1 – Solving Empirically</vt:lpstr>
      <vt:lpstr>Effective Computer Science for Mathematicians and Statisticians</vt:lpstr>
      <vt:lpstr>Ramsey Numbers in Detail</vt:lpstr>
      <vt:lpstr>Ramsey Numbers in Detail What’s Going 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Digression – Geeking out on Rand()</vt:lpstr>
      <vt:lpstr>PowerPoint Presentation</vt:lpstr>
      <vt:lpstr>PowerPoint Presentation</vt:lpstr>
      <vt:lpstr>Resources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Raff</dc:creator>
  <cp:lastModifiedBy>Paul Raff</cp:lastModifiedBy>
  <cp:revision>31</cp:revision>
  <dcterms:created xsi:type="dcterms:W3CDTF">2015-12-25T23:45:59Z</dcterms:created>
  <dcterms:modified xsi:type="dcterms:W3CDTF">2016-01-06T15:51:19Z</dcterms:modified>
</cp:coreProperties>
</file>