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9"/>
  </p:notesMasterIdLst>
  <p:sldIdLst>
    <p:sldId id="256" r:id="rId2"/>
    <p:sldId id="257" r:id="rId3"/>
    <p:sldId id="258" r:id="rId4"/>
    <p:sldId id="280" r:id="rId5"/>
    <p:sldId id="281" r:id="rId6"/>
    <p:sldId id="282" r:id="rId7"/>
    <p:sldId id="277" r:id="rId8"/>
    <p:sldId id="278" r:id="rId9"/>
    <p:sldId id="279" r:id="rId10"/>
    <p:sldId id="259" r:id="rId11"/>
    <p:sldId id="265" r:id="rId12"/>
    <p:sldId id="269" r:id="rId13"/>
    <p:sldId id="267" r:id="rId14"/>
    <p:sldId id="268" r:id="rId15"/>
    <p:sldId id="266" r:id="rId16"/>
    <p:sldId id="270" r:id="rId17"/>
    <p:sldId id="260" r:id="rId18"/>
    <p:sldId id="271" r:id="rId19"/>
    <p:sldId id="272" r:id="rId20"/>
    <p:sldId id="273" r:id="rId21"/>
    <p:sldId id="274" r:id="rId22"/>
    <p:sldId id="275" r:id="rId23"/>
    <p:sldId id="276" r:id="rId24"/>
    <p:sldId id="261" r:id="rId25"/>
    <p:sldId id="262" r:id="rId26"/>
    <p:sldId id="263" r:id="rId27"/>
    <p:sldId id="264" r:id="rId28"/>
  </p:sldIdLst>
  <p:sldSz cx="14630400" cy="8229600"/>
  <p:notesSz cx="8229600" cy="14630400"/>
  <p:embeddedFontLst>
    <p:embeddedFont>
      <p:font typeface="Merriweather" panose="020B0604020202020204" charset="0"/>
      <p:regular r:id="rId30"/>
      <p:bold r:id="rId31"/>
      <p:italic r:id="rId32"/>
      <p:boldItalic r:id="rId33"/>
    </p:embeddedFont>
    <p:embeddedFont>
      <p:font typeface="Merriweather Bold" panose="020B0604020202020204" charset="0"/>
      <p:bold r:id="rId34"/>
    </p:embeddedFont>
    <p:embeddedFont>
      <p:font typeface="Calibri" panose="020F050202020403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4610"/>
  </p:normalViewPr>
  <p:slideViewPr>
    <p:cSldViewPr snapToGrid="0" snapToObjects="1">
      <p:cViewPr varScale="1">
        <p:scale>
          <a:sx n="61" d="100"/>
          <a:sy n="61"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534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185029" y="1011198"/>
            <a:ext cx="12260223" cy="2664619"/>
          </a:xfrm>
          <a:prstGeom prst="rect">
            <a:avLst/>
          </a:prstGeom>
          <a:noFill/>
          <a:ln/>
        </p:spPr>
        <p:txBody>
          <a:bodyPr wrap="square" lIns="0" tIns="0" rIns="0" bIns="0" rtlCol="0" anchor="t"/>
          <a:lstStyle/>
          <a:p>
            <a:pPr marL="0" indent="0">
              <a:lnSpc>
                <a:spcPts val="6950"/>
              </a:lnSpc>
              <a:buNone/>
            </a:pPr>
            <a:r>
              <a:rPr lang="en-US" sz="5550" dirty="0">
                <a:solidFill>
                  <a:srgbClr val="F5F0F0"/>
                </a:solidFill>
                <a:latin typeface="Merriweather" pitchFamily="34" charset="0"/>
                <a:ea typeface="Merriweather" pitchFamily="34" charset="-122"/>
                <a:cs typeface="Merriweather" pitchFamily="34" charset="-120"/>
              </a:rPr>
              <a:t>Exploratory Data Analysis of NYC: Insights from Shooting, COVID-19, and Job Placement Datasets</a:t>
            </a:r>
            <a:endParaRPr lang="en-US" sz="5550" dirty="0"/>
          </a:p>
        </p:txBody>
      </p:sp>
      <p:sp>
        <p:nvSpPr>
          <p:cNvPr id="3" name="Text 1"/>
          <p:cNvSpPr/>
          <p:nvPr/>
        </p:nvSpPr>
        <p:spPr>
          <a:xfrm>
            <a:off x="1185029" y="4087654"/>
            <a:ext cx="12260223" cy="1318260"/>
          </a:xfrm>
          <a:prstGeom prst="rect">
            <a:avLst/>
          </a:prstGeom>
          <a:noFill/>
          <a:ln/>
        </p:spPr>
        <p:txBody>
          <a:bodyPr wrap="square" lIns="0" tIns="0" rIns="0" bIns="0" rtlCol="0" anchor="t"/>
          <a:lstStyle/>
          <a:p>
            <a:pPr marL="0" indent="0">
              <a:lnSpc>
                <a:spcPts val="2550"/>
              </a:lnSpc>
              <a:buNone/>
            </a:pPr>
            <a:r>
              <a:rPr lang="en-US" sz="1600" dirty="0">
                <a:solidFill>
                  <a:srgbClr val="E2E6E9"/>
                </a:solidFill>
                <a:latin typeface="Merriweather" pitchFamily="34" charset="0"/>
                <a:ea typeface="Merriweather" pitchFamily="34" charset="-122"/>
                <a:cs typeface="Merriweather" pitchFamily="34" charset="-120"/>
              </a:rPr>
              <a:t>Welcome to an in-depth exploration of New York City through the lens of data analysis. This project delves into three crucial aspects of urban life: public safety, public health, and employment. By examining NYC's shooting incidents, COVID-19 statistics, and job placement data, we aim to uncover meaningful insights that paint a comprehensive picture of life in the Big Apple.</a:t>
            </a:r>
            <a:endParaRPr lang="en-US" sz="1600" dirty="0"/>
          </a:p>
        </p:txBody>
      </p:sp>
      <p:sp>
        <p:nvSpPr>
          <p:cNvPr id="4" name="Text 2"/>
          <p:cNvSpPr/>
          <p:nvPr/>
        </p:nvSpPr>
        <p:spPr>
          <a:xfrm>
            <a:off x="1185029" y="5637609"/>
            <a:ext cx="12260223" cy="988695"/>
          </a:xfrm>
          <a:prstGeom prst="rect">
            <a:avLst/>
          </a:prstGeom>
          <a:noFill/>
          <a:ln/>
        </p:spPr>
        <p:txBody>
          <a:bodyPr wrap="square" lIns="0" tIns="0" rIns="0" bIns="0" rtlCol="0" anchor="t"/>
          <a:lstStyle/>
          <a:p>
            <a:pPr marL="0" indent="0">
              <a:lnSpc>
                <a:spcPts val="2550"/>
              </a:lnSpc>
              <a:buNone/>
            </a:pPr>
            <a:r>
              <a:rPr lang="en-US" sz="1600" dirty="0">
                <a:solidFill>
                  <a:srgbClr val="E2E6E9"/>
                </a:solidFill>
                <a:latin typeface="Merriweather" pitchFamily="34" charset="0"/>
                <a:ea typeface="Merriweather" pitchFamily="34" charset="-122"/>
                <a:cs typeface="Merriweather" pitchFamily="34" charset="-120"/>
              </a:rPr>
              <a:t>Our journey will take us through the intricate process of data exploration, cleaning, and analysis using Python and SQL. We'll create compelling visualizations, tackle real-world data challenges, and propose future directions for this analytical venture. Join us as we unravel the complex tapestry of America's largest city, one dataset at a time.</a:t>
            </a:r>
            <a:endParaRPr lang="en-US" sz="1600" dirty="0"/>
          </a:p>
        </p:txBody>
      </p:sp>
      <p:sp>
        <p:nvSpPr>
          <p:cNvPr id="7" name="Text 4"/>
          <p:cNvSpPr/>
          <p:nvPr/>
        </p:nvSpPr>
        <p:spPr>
          <a:xfrm>
            <a:off x="1617345" y="6858000"/>
            <a:ext cx="1703308" cy="360283"/>
          </a:xfrm>
          <a:prstGeom prst="rect">
            <a:avLst/>
          </a:prstGeom>
          <a:noFill/>
          <a:ln/>
        </p:spPr>
        <p:txBody>
          <a:bodyPr wrap="none" lIns="0" tIns="0" rIns="0" bIns="0" rtlCol="0" anchor="t"/>
          <a:lstStyle/>
          <a:p>
            <a:pPr marL="0" indent="0" algn="l">
              <a:lnSpc>
                <a:spcPts val="2800"/>
              </a:lnSpc>
              <a:buNone/>
            </a:pPr>
            <a:r>
              <a:rPr lang="en-US" sz="2000" b="1" dirty="0">
                <a:solidFill>
                  <a:srgbClr val="E2E6E9"/>
                </a:solidFill>
                <a:latin typeface="Merriweather Bold" pitchFamily="34" charset="0"/>
                <a:ea typeface="Merriweather Bold" pitchFamily="34" charset="-122"/>
                <a:cs typeface="Merriweather Bold" pitchFamily="34" charset="-120"/>
              </a:rPr>
              <a:t>by Paul </a:t>
            </a:r>
            <a:r>
              <a:rPr lang="en-US" sz="2000" b="1" dirty="0" err="1">
                <a:solidFill>
                  <a:srgbClr val="E2E6E9"/>
                </a:solidFill>
                <a:latin typeface="Merriweather Bold" pitchFamily="34" charset="0"/>
                <a:ea typeface="Merriweather Bold" pitchFamily="34" charset="-122"/>
                <a:cs typeface="Merriweather Bold" pitchFamily="34" charset="-120"/>
              </a:rPr>
              <a:t>Rohit</a:t>
            </a:r>
            <a:endParaRPr lang="en-US" sz="2000" b="1" dirty="0">
              <a:solidFill>
                <a:srgbClr val="E2E6E9"/>
              </a:solidFill>
              <a:latin typeface="Merriweather Bold" pitchFamily="34" charset="0"/>
              <a:ea typeface="Merriweather Bold" pitchFamily="34" charset="-122"/>
              <a:cs typeface="Merriweather Bold" pitchFamily="34" charset="-120"/>
            </a:endParaRPr>
          </a:p>
          <a:p>
            <a:pPr marL="0" indent="0" algn="l">
              <a:lnSpc>
                <a:spcPts val="2800"/>
              </a:lnSpc>
              <a:buNone/>
            </a:pPr>
            <a:r>
              <a:rPr lang="en-US" sz="2000" b="1" dirty="0">
                <a:solidFill>
                  <a:srgbClr val="E2E6E9"/>
                </a:solidFill>
                <a:latin typeface="Merriweather Bold" pitchFamily="34" charset="0"/>
                <a:ea typeface="Merriweather Bold" pitchFamily="34" charset="-122"/>
              </a:rPr>
              <a:t>     Shivani </a:t>
            </a:r>
            <a:r>
              <a:rPr lang="en-US" sz="2000" b="1" dirty="0" err="1">
                <a:solidFill>
                  <a:srgbClr val="E2E6E9"/>
                </a:solidFill>
                <a:latin typeface="Merriweather Bold" pitchFamily="34" charset="0"/>
                <a:ea typeface="Merriweather Bold" pitchFamily="34" charset="-122"/>
              </a:rPr>
              <a:t>Polaboyna</a:t>
            </a:r>
            <a:endParaRPr lang="en-US" sz="2000" b="1" dirty="0">
              <a:solidFill>
                <a:srgbClr val="E2E6E9"/>
              </a:solidFill>
              <a:latin typeface="Merriweather Bold" pitchFamily="34" charset="0"/>
              <a:ea typeface="Merriweather Bold" pitchFamily="34" charset="-122"/>
            </a:endParaRPr>
          </a:p>
          <a:p>
            <a:pPr marL="0" indent="0" algn="l">
              <a:lnSpc>
                <a:spcPts val="2800"/>
              </a:lnSpc>
              <a:buNone/>
            </a:pPr>
            <a:r>
              <a:rPr lang="en-US" sz="2000" b="1" dirty="0">
                <a:solidFill>
                  <a:srgbClr val="E2E6E9"/>
                </a:solidFill>
                <a:latin typeface="Merriweather Bold" pitchFamily="34" charset="0"/>
                <a:ea typeface="Merriweather Bold" pitchFamily="34" charset="-122"/>
              </a:rPr>
              <a:t>     </a:t>
            </a:r>
            <a:r>
              <a:rPr lang="en-US" sz="2000" b="1" dirty="0" err="1">
                <a:solidFill>
                  <a:srgbClr val="E2E6E9"/>
                </a:solidFill>
                <a:latin typeface="Merriweather Bold" pitchFamily="34" charset="0"/>
                <a:ea typeface="Merriweather Bold" pitchFamily="34" charset="-122"/>
              </a:rPr>
              <a:t>Samadarshini</a:t>
            </a:r>
            <a:r>
              <a:rPr lang="en-US" sz="2000" b="1" dirty="0">
                <a:solidFill>
                  <a:srgbClr val="E2E6E9"/>
                </a:solidFill>
                <a:latin typeface="Merriweather Bold" pitchFamily="34" charset="0"/>
                <a:ea typeface="Merriweather Bold" pitchFamily="34" charset="-122"/>
              </a:rPr>
              <a:t> </a:t>
            </a:r>
            <a:endParaRPr lang="en-US" sz="2000" dirty="0"/>
          </a:p>
        </p:txBody>
      </p:sp>
      <p:sp>
        <p:nvSpPr>
          <p:cNvPr id="8" name="Rounded Rectangle 7"/>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1185029" y="456724"/>
            <a:ext cx="9219724" cy="519113"/>
          </a:xfrm>
          <a:prstGeom prst="rect">
            <a:avLst/>
          </a:prstGeom>
          <a:noFill/>
          <a:ln/>
        </p:spPr>
        <p:txBody>
          <a:bodyPr wrap="none" lIns="0" tIns="0" rIns="0" bIns="0" rtlCol="0" anchor="t"/>
          <a:lstStyle/>
          <a:p>
            <a:pPr marL="0" indent="0">
              <a:lnSpc>
                <a:spcPts val="4050"/>
              </a:lnSpc>
              <a:buNone/>
            </a:pPr>
            <a:r>
              <a:rPr lang="en-US" sz="3250" dirty="0">
                <a:solidFill>
                  <a:srgbClr val="F5F0F0"/>
                </a:solidFill>
                <a:latin typeface="Merriweather" pitchFamily="34" charset="0"/>
                <a:ea typeface="Merriweather" pitchFamily="34" charset="-122"/>
                <a:cs typeface="Merriweather" pitchFamily="34" charset="-120"/>
              </a:rPr>
              <a:t>Data Visualization: Bringing NYC Data to Life</a:t>
            </a:r>
            <a:endParaRPr lang="en-US" sz="3250" dirty="0"/>
          </a:p>
        </p:txBody>
      </p:sp>
      <p:sp>
        <p:nvSpPr>
          <p:cNvPr id="3" name="Text 1"/>
          <p:cNvSpPr/>
          <p:nvPr/>
        </p:nvSpPr>
        <p:spPr>
          <a:xfrm>
            <a:off x="1185029" y="1308021"/>
            <a:ext cx="12260223" cy="531495"/>
          </a:xfrm>
          <a:prstGeom prst="rect">
            <a:avLst/>
          </a:prstGeom>
          <a:noFill/>
          <a:ln/>
        </p:spPr>
        <p:txBody>
          <a:bodyPr wrap="square" lIns="0" tIns="0" rIns="0" bIns="0" rtlCol="0" anchor="t"/>
          <a:lstStyle/>
          <a:p>
            <a:pPr marL="0" indent="0">
              <a:lnSpc>
                <a:spcPts val="2050"/>
              </a:lnSpc>
              <a:buNone/>
            </a:pPr>
            <a:r>
              <a:rPr lang="en-US" sz="1300" dirty="0">
                <a:solidFill>
                  <a:srgbClr val="E2E6E9"/>
                </a:solidFill>
                <a:latin typeface="Merriweather" pitchFamily="34" charset="0"/>
                <a:ea typeface="Merriweather" pitchFamily="34" charset="-122"/>
                <a:cs typeface="Merriweather" pitchFamily="34" charset="-120"/>
              </a:rPr>
              <a:t>To effectively communicate our findings, we created a series of compelling data visualizations using libraries such as Matplotlib, Seaborn, and Plotly. These visualizations not only make our analysis more accessible but also reveal patterns that might be obscured in raw data.</a:t>
            </a:r>
            <a:endParaRPr lang="en-US" sz="1300" dirty="0"/>
          </a:p>
        </p:txBody>
      </p:sp>
      <p:sp>
        <p:nvSpPr>
          <p:cNvPr id="4" name="Text 2"/>
          <p:cNvSpPr/>
          <p:nvPr/>
        </p:nvSpPr>
        <p:spPr>
          <a:xfrm>
            <a:off x="1185029" y="2026325"/>
            <a:ext cx="12260223" cy="797243"/>
          </a:xfrm>
          <a:prstGeom prst="rect">
            <a:avLst/>
          </a:prstGeom>
          <a:noFill/>
          <a:ln/>
        </p:spPr>
        <p:txBody>
          <a:bodyPr wrap="square" lIns="0" tIns="0" rIns="0" bIns="0" rtlCol="0" anchor="t"/>
          <a:lstStyle/>
          <a:p>
            <a:pPr marL="0" indent="0">
              <a:lnSpc>
                <a:spcPts val="2050"/>
              </a:lnSpc>
              <a:buNone/>
            </a:pPr>
            <a:r>
              <a:rPr lang="en-US" sz="1300" dirty="0">
                <a:solidFill>
                  <a:srgbClr val="E2E6E9"/>
                </a:solidFill>
                <a:latin typeface="Merriweather" pitchFamily="34" charset="0"/>
                <a:ea typeface="Merriweather" pitchFamily="34" charset="-122"/>
                <a:cs typeface="Merriweather" pitchFamily="34" charset="-120"/>
              </a:rPr>
              <a:t>Our first visualization is a heatmap of shooting incidents across NYC boroughs, highlighting high-risk areas and temporal patterns. For the COVID-19 data, we developed an interactive line chart showing the progression of cases, hospitalizations, and deaths over time. Lastly, we created a bubble chart representing job placements, where bubble size corresponds to salary and color indicates industry sector.</a:t>
            </a:r>
            <a:endParaRPr lang="en-US" sz="1300" dirty="0"/>
          </a:p>
        </p:txBody>
      </p:sp>
      <p:pic>
        <p:nvPicPr>
          <p:cNvPr id="5" name="Image 0" descr="preencoded.png"/>
          <p:cNvPicPr>
            <a:picLocks noChangeAspect="1"/>
          </p:cNvPicPr>
          <p:nvPr/>
        </p:nvPicPr>
        <p:blipFill>
          <a:blip r:embed="rId3"/>
          <a:stretch>
            <a:fillRect/>
          </a:stretch>
        </p:blipFill>
        <p:spPr>
          <a:xfrm>
            <a:off x="1185029" y="3010376"/>
            <a:ext cx="3920609" cy="2423041"/>
          </a:xfrm>
          <a:prstGeom prst="rect">
            <a:avLst/>
          </a:prstGeom>
        </p:spPr>
      </p:pic>
      <p:sp>
        <p:nvSpPr>
          <p:cNvPr id="6" name="Text 3"/>
          <p:cNvSpPr/>
          <p:nvPr/>
        </p:nvSpPr>
        <p:spPr>
          <a:xfrm>
            <a:off x="1185029" y="5640943"/>
            <a:ext cx="3416975" cy="259556"/>
          </a:xfrm>
          <a:prstGeom prst="rect">
            <a:avLst/>
          </a:prstGeom>
          <a:noFill/>
          <a:ln/>
        </p:spPr>
        <p:txBody>
          <a:bodyPr wrap="none" lIns="0" tIns="0" rIns="0" bIns="0" rtlCol="0" anchor="t"/>
          <a:lstStyle/>
          <a:p>
            <a:pPr marL="0" indent="0" algn="l">
              <a:lnSpc>
                <a:spcPts val="2000"/>
              </a:lnSpc>
              <a:buNone/>
            </a:pPr>
            <a:r>
              <a:rPr lang="en-US" sz="1600" dirty="0">
                <a:solidFill>
                  <a:srgbClr val="E2E6E9"/>
                </a:solidFill>
                <a:latin typeface="Merriweather" pitchFamily="34" charset="0"/>
                <a:ea typeface="Merriweather" pitchFamily="34" charset="-122"/>
                <a:cs typeface="Merriweather" pitchFamily="34" charset="-120"/>
              </a:rPr>
              <a:t>NYC Shooting Incidents Heatmap</a:t>
            </a:r>
            <a:endParaRPr lang="en-US" sz="1600" dirty="0"/>
          </a:p>
        </p:txBody>
      </p:sp>
      <p:sp>
        <p:nvSpPr>
          <p:cNvPr id="7" name="Text 4"/>
          <p:cNvSpPr/>
          <p:nvPr/>
        </p:nvSpPr>
        <p:spPr>
          <a:xfrm>
            <a:off x="1185029" y="6000155"/>
            <a:ext cx="3920609" cy="1594485"/>
          </a:xfrm>
          <a:prstGeom prst="rect">
            <a:avLst/>
          </a:prstGeom>
          <a:noFill/>
          <a:ln/>
        </p:spPr>
        <p:txBody>
          <a:bodyPr wrap="square" lIns="0" tIns="0" rIns="0" bIns="0" rtlCol="0" anchor="t"/>
          <a:lstStyle/>
          <a:p>
            <a:pPr marL="0" indent="0" algn="l">
              <a:lnSpc>
                <a:spcPts val="2050"/>
              </a:lnSpc>
              <a:buNone/>
            </a:pPr>
            <a:r>
              <a:rPr lang="en-US" sz="1300" dirty="0">
                <a:solidFill>
                  <a:srgbClr val="E2E6E9"/>
                </a:solidFill>
                <a:latin typeface="Merriweather" pitchFamily="34" charset="0"/>
                <a:ea typeface="Merriweather" pitchFamily="34" charset="-122"/>
                <a:cs typeface="Merriweather" pitchFamily="34" charset="-120"/>
              </a:rPr>
              <a:t>This heatmap visualizes the concentration of shooting incidents across NYC boroughs, using color intensity to indicate frequency. It reveals hotspots and helps identify areas that may require increased law enforcement presence or community intervention programs.</a:t>
            </a:r>
            <a:endParaRPr lang="en-US" sz="1300" dirty="0"/>
          </a:p>
        </p:txBody>
      </p:sp>
      <p:pic>
        <p:nvPicPr>
          <p:cNvPr id="8" name="Image 1" descr="preencoded.png"/>
          <p:cNvPicPr>
            <a:picLocks noChangeAspect="1"/>
          </p:cNvPicPr>
          <p:nvPr/>
        </p:nvPicPr>
        <p:blipFill>
          <a:blip r:embed="rId4"/>
          <a:stretch>
            <a:fillRect/>
          </a:stretch>
        </p:blipFill>
        <p:spPr>
          <a:xfrm>
            <a:off x="5354717" y="3010376"/>
            <a:ext cx="3920728" cy="2423160"/>
          </a:xfrm>
          <a:prstGeom prst="rect">
            <a:avLst/>
          </a:prstGeom>
        </p:spPr>
      </p:pic>
      <p:sp>
        <p:nvSpPr>
          <p:cNvPr id="9" name="Text 5"/>
          <p:cNvSpPr/>
          <p:nvPr/>
        </p:nvSpPr>
        <p:spPr>
          <a:xfrm>
            <a:off x="5354717" y="5641062"/>
            <a:ext cx="3045857" cy="259556"/>
          </a:xfrm>
          <a:prstGeom prst="rect">
            <a:avLst/>
          </a:prstGeom>
          <a:noFill/>
          <a:ln/>
        </p:spPr>
        <p:txBody>
          <a:bodyPr wrap="none" lIns="0" tIns="0" rIns="0" bIns="0" rtlCol="0" anchor="t"/>
          <a:lstStyle/>
          <a:p>
            <a:pPr marL="0" indent="0" algn="l">
              <a:lnSpc>
                <a:spcPts val="2000"/>
              </a:lnSpc>
              <a:buNone/>
            </a:pPr>
            <a:r>
              <a:rPr lang="en-US" sz="1600" dirty="0">
                <a:solidFill>
                  <a:srgbClr val="E2E6E9"/>
                </a:solidFill>
                <a:latin typeface="Merriweather" pitchFamily="34" charset="0"/>
                <a:ea typeface="Merriweather" pitchFamily="34" charset="-122"/>
                <a:cs typeface="Merriweather" pitchFamily="34" charset="-120"/>
              </a:rPr>
              <a:t>COVID-19 Progression in NYC</a:t>
            </a:r>
            <a:endParaRPr lang="en-US" sz="1600" dirty="0"/>
          </a:p>
        </p:txBody>
      </p:sp>
      <p:sp>
        <p:nvSpPr>
          <p:cNvPr id="10" name="Text 6"/>
          <p:cNvSpPr/>
          <p:nvPr/>
        </p:nvSpPr>
        <p:spPr>
          <a:xfrm>
            <a:off x="5354717" y="6000274"/>
            <a:ext cx="3920728" cy="1860233"/>
          </a:xfrm>
          <a:prstGeom prst="rect">
            <a:avLst/>
          </a:prstGeom>
          <a:noFill/>
          <a:ln/>
        </p:spPr>
        <p:txBody>
          <a:bodyPr wrap="square" lIns="0" tIns="0" rIns="0" bIns="0" rtlCol="0" anchor="t"/>
          <a:lstStyle/>
          <a:p>
            <a:pPr marL="0" indent="0" algn="l">
              <a:lnSpc>
                <a:spcPts val="2050"/>
              </a:lnSpc>
              <a:buNone/>
            </a:pPr>
            <a:r>
              <a:rPr lang="en-US" sz="1300" dirty="0">
                <a:solidFill>
                  <a:srgbClr val="E2E6E9"/>
                </a:solidFill>
                <a:latin typeface="Merriweather" pitchFamily="34" charset="0"/>
                <a:ea typeface="Merriweather" pitchFamily="34" charset="-122"/>
                <a:cs typeface="Merriweather" pitchFamily="34" charset="-120"/>
              </a:rPr>
              <a:t>This interactive line chart tracks the progression of COVID-19 in NYC, displaying daily new cases, hospitalizations, and deaths. Users can zoom in on specific time periods, revealing the impact of public health measures and vaccination campaigns on the pandemic's trajectory.</a:t>
            </a:r>
            <a:endParaRPr lang="en-US" sz="1300" dirty="0"/>
          </a:p>
        </p:txBody>
      </p:sp>
      <p:pic>
        <p:nvPicPr>
          <p:cNvPr id="11" name="Image 2" descr="preencoded.png"/>
          <p:cNvPicPr>
            <a:picLocks noChangeAspect="1"/>
          </p:cNvPicPr>
          <p:nvPr/>
        </p:nvPicPr>
        <p:blipFill>
          <a:blip r:embed="rId5"/>
          <a:stretch>
            <a:fillRect/>
          </a:stretch>
        </p:blipFill>
        <p:spPr>
          <a:xfrm>
            <a:off x="9524524" y="3010376"/>
            <a:ext cx="3920609" cy="2423041"/>
          </a:xfrm>
          <a:prstGeom prst="rect">
            <a:avLst/>
          </a:prstGeom>
        </p:spPr>
      </p:pic>
      <p:sp>
        <p:nvSpPr>
          <p:cNvPr id="12" name="Text 7"/>
          <p:cNvSpPr/>
          <p:nvPr/>
        </p:nvSpPr>
        <p:spPr>
          <a:xfrm>
            <a:off x="9524524" y="5640943"/>
            <a:ext cx="3424476" cy="259556"/>
          </a:xfrm>
          <a:prstGeom prst="rect">
            <a:avLst/>
          </a:prstGeom>
          <a:noFill/>
          <a:ln/>
        </p:spPr>
        <p:txBody>
          <a:bodyPr wrap="none" lIns="0" tIns="0" rIns="0" bIns="0" rtlCol="0" anchor="t"/>
          <a:lstStyle/>
          <a:p>
            <a:pPr marL="0" indent="0" algn="l">
              <a:lnSpc>
                <a:spcPts val="2000"/>
              </a:lnSpc>
              <a:buNone/>
            </a:pPr>
            <a:r>
              <a:rPr lang="en-US" sz="1600" dirty="0">
                <a:solidFill>
                  <a:srgbClr val="E2E6E9"/>
                </a:solidFill>
                <a:latin typeface="Merriweather" pitchFamily="34" charset="0"/>
                <a:ea typeface="Merriweather" pitchFamily="34" charset="-122"/>
                <a:cs typeface="Merriweather" pitchFamily="34" charset="-120"/>
              </a:rPr>
              <a:t>NYC Job Placements Bubble Chart</a:t>
            </a:r>
            <a:endParaRPr lang="en-US" sz="1600" dirty="0"/>
          </a:p>
        </p:txBody>
      </p:sp>
      <p:sp>
        <p:nvSpPr>
          <p:cNvPr id="13" name="Text 8"/>
          <p:cNvSpPr/>
          <p:nvPr/>
        </p:nvSpPr>
        <p:spPr>
          <a:xfrm>
            <a:off x="9524524" y="6000155"/>
            <a:ext cx="3920609" cy="1594485"/>
          </a:xfrm>
          <a:prstGeom prst="rect">
            <a:avLst/>
          </a:prstGeom>
          <a:noFill/>
          <a:ln/>
        </p:spPr>
        <p:txBody>
          <a:bodyPr wrap="square" lIns="0" tIns="0" rIns="0" bIns="0" rtlCol="0" anchor="t"/>
          <a:lstStyle/>
          <a:p>
            <a:pPr marL="0" indent="0" algn="l">
              <a:lnSpc>
                <a:spcPts val="2050"/>
              </a:lnSpc>
              <a:buNone/>
            </a:pPr>
            <a:r>
              <a:rPr lang="en-US" sz="1300" dirty="0">
                <a:solidFill>
                  <a:srgbClr val="E2E6E9"/>
                </a:solidFill>
                <a:latin typeface="Merriweather" pitchFamily="34" charset="0"/>
                <a:ea typeface="Merriweather" pitchFamily="34" charset="-122"/>
                <a:cs typeface="Merriweather" pitchFamily="34" charset="-120"/>
              </a:rPr>
              <a:t>This bubble chart represents job placements across different industries in NYC. Bubble size corresponds to salary ranges, while colors indicate industry sectors. This visualization helps identify high-paying industries and the distribution of job opportunities across sectors.</a:t>
            </a:r>
            <a:endParaRPr lang="en-US" sz="1300" dirty="0"/>
          </a:p>
        </p:txBody>
      </p:sp>
      <p:sp>
        <p:nvSpPr>
          <p:cNvPr id="14" name="Rounded Rectangle 13"/>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A8A379D-88C4-E562-1537-9281E4BE016E}"/>
              </a:ext>
            </a:extLst>
          </p:cNvPr>
          <p:cNvPicPr>
            <a:picLocks noChangeAspect="1"/>
          </p:cNvPicPr>
          <p:nvPr/>
        </p:nvPicPr>
        <p:blipFill>
          <a:blip r:embed="rId2"/>
          <a:stretch>
            <a:fillRect/>
          </a:stretch>
        </p:blipFill>
        <p:spPr>
          <a:xfrm>
            <a:off x="408792" y="1221033"/>
            <a:ext cx="5455056" cy="3414685"/>
          </a:xfrm>
          <a:prstGeom prst="rect">
            <a:avLst/>
          </a:prstGeom>
        </p:spPr>
      </p:pic>
      <p:sp>
        <p:nvSpPr>
          <p:cNvPr id="11" name="TextBox 10">
            <a:extLst>
              <a:ext uri="{FF2B5EF4-FFF2-40B4-BE49-F238E27FC236}">
                <a16:creationId xmlns:a16="http://schemas.microsoft.com/office/drawing/2014/main" id="{FD6446B1-59CB-DD20-582A-6992BE379364}"/>
              </a:ext>
            </a:extLst>
          </p:cNvPr>
          <p:cNvSpPr txBox="1"/>
          <p:nvPr/>
        </p:nvSpPr>
        <p:spPr>
          <a:xfrm>
            <a:off x="3324113" y="209770"/>
            <a:ext cx="6788075" cy="646331"/>
          </a:xfrm>
          <a:prstGeom prst="rect">
            <a:avLst/>
          </a:prstGeom>
          <a:noFill/>
        </p:spPr>
        <p:txBody>
          <a:bodyPr wrap="square" rtlCol="0">
            <a:spAutoFit/>
          </a:bodyPr>
          <a:lstStyle/>
          <a:p>
            <a:pPr algn="ctr"/>
            <a:r>
              <a:rPr lang="en-IN" sz="3600" dirty="0">
                <a:solidFill>
                  <a:schemeClr val="bg1"/>
                </a:solidFill>
              </a:rPr>
              <a:t>Visualisation of Placement</a:t>
            </a:r>
          </a:p>
        </p:txBody>
      </p:sp>
      <p:pic>
        <p:nvPicPr>
          <p:cNvPr id="12" name="Picture 11">
            <a:extLst>
              <a:ext uri="{FF2B5EF4-FFF2-40B4-BE49-F238E27FC236}">
                <a16:creationId xmlns:a16="http://schemas.microsoft.com/office/drawing/2014/main" id="{E54716C9-9184-6533-97FE-602296AC8FAD}"/>
              </a:ext>
            </a:extLst>
          </p:cNvPr>
          <p:cNvPicPr>
            <a:picLocks noChangeAspect="1"/>
          </p:cNvPicPr>
          <p:nvPr/>
        </p:nvPicPr>
        <p:blipFill>
          <a:blip r:embed="rId3"/>
          <a:srcRect l="6796" t="22137" r="37872" b="3253"/>
          <a:stretch/>
        </p:blipFill>
        <p:spPr>
          <a:xfrm>
            <a:off x="9208546" y="4387481"/>
            <a:ext cx="4754880" cy="3551663"/>
          </a:xfrm>
          <a:prstGeom prst="rect">
            <a:avLst/>
          </a:prstGeom>
        </p:spPr>
      </p:pic>
      <p:sp>
        <p:nvSpPr>
          <p:cNvPr id="19" name="TextBox 18">
            <a:extLst>
              <a:ext uri="{FF2B5EF4-FFF2-40B4-BE49-F238E27FC236}">
                <a16:creationId xmlns:a16="http://schemas.microsoft.com/office/drawing/2014/main" id="{4FBA93A5-3F29-696B-4598-9283A483AE01}"/>
              </a:ext>
            </a:extLst>
          </p:cNvPr>
          <p:cNvSpPr txBox="1"/>
          <p:nvPr/>
        </p:nvSpPr>
        <p:spPr>
          <a:xfrm>
            <a:off x="4485939" y="5254241"/>
            <a:ext cx="3937299" cy="2308324"/>
          </a:xfrm>
          <a:prstGeom prst="rect">
            <a:avLst/>
          </a:prstGeom>
          <a:noFill/>
        </p:spPr>
        <p:txBody>
          <a:bodyPr wrap="square" rtlCol="0">
            <a:spAutoFit/>
          </a:bodyPr>
          <a:lstStyle/>
          <a:p>
            <a:r>
              <a:rPr lang="en-US" dirty="0">
                <a:solidFill>
                  <a:schemeClr val="bg1"/>
                </a:solidFill>
                <a:latin typeface="Merriweather" panose="020B0604020202020204" charset="0"/>
              </a:rPr>
              <a:t>This point plot displays the average salary for various job titles, showing that cloud engineers and iOS developers earn the highest salaries, around $180,000, while Java developers earn the lowest, close to $120,000.</a:t>
            </a:r>
            <a:endParaRPr lang="en-IN" dirty="0">
              <a:solidFill>
                <a:schemeClr val="bg1"/>
              </a:solidFill>
              <a:latin typeface="Merriweather" panose="020B0604020202020204" charset="0"/>
            </a:endParaRPr>
          </a:p>
        </p:txBody>
      </p:sp>
      <p:sp>
        <p:nvSpPr>
          <p:cNvPr id="20" name="TextBox 19">
            <a:extLst>
              <a:ext uri="{FF2B5EF4-FFF2-40B4-BE49-F238E27FC236}">
                <a16:creationId xmlns:a16="http://schemas.microsoft.com/office/drawing/2014/main" id="{EE96F377-CA4A-4624-5F4D-2E0BD75CE9B2}"/>
              </a:ext>
            </a:extLst>
          </p:cNvPr>
          <p:cNvSpPr txBox="1"/>
          <p:nvPr/>
        </p:nvSpPr>
        <p:spPr>
          <a:xfrm>
            <a:off x="6926996" y="1839556"/>
            <a:ext cx="4453665" cy="1477328"/>
          </a:xfrm>
          <a:prstGeom prst="rect">
            <a:avLst/>
          </a:prstGeom>
          <a:noFill/>
        </p:spPr>
        <p:txBody>
          <a:bodyPr wrap="square" rtlCol="0">
            <a:spAutoFit/>
          </a:bodyPr>
          <a:lstStyle/>
          <a:p>
            <a:r>
              <a:rPr lang="en-US" dirty="0">
                <a:solidFill>
                  <a:schemeClr val="bg1"/>
                </a:solidFill>
                <a:latin typeface="Merriweather" panose="020B0604020202020204" charset="0"/>
              </a:rPr>
              <a:t>This bar chart shows job distribution across locations, with Chicago, IL having the highest number of jobs at 2, while Trenton, NJ, and San Jose, CA each have 1 job.</a:t>
            </a:r>
            <a:endParaRPr lang="en-IN" dirty="0">
              <a:solidFill>
                <a:schemeClr val="bg1"/>
              </a:solidFill>
              <a:latin typeface="Merriweather" panose="020B0604020202020204" charset="0"/>
            </a:endParaRPr>
          </a:p>
        </p:txBody>
      </p:sp>
    </p:spTree>
    <p:extLst>
      <p:ext uri="{BB962C8B-B14F-4D97-AF65-F5344CB8AC3E}">
        <p14:creationId xmlns:p14="http://schemas.microsoft.com/office/powerpoint/2010/main" val="953353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BA7B9-2F7C-DF2D-093D-7B69F4D0BD99}"/>
              </a:ext>
            </a:extLst>
          </p:cNvPr>
          <p:cNvSpPr txBox="1"/>
          <p:nvPr/>
        </p:nvSpPr>
        <p:spPr>
          <a:xfrm>
            <a:off x="5737632" y="1559720"/>
            <a:ext cx="5013064" cy="1754326"/>
          </a:xfrm>
          <a:prstGeom prst="rect">
            <a:avLst/>
          </a:prstGeom>
          <a:noFill/>
        </p:spPr>
        <p:txBody>
          <a:bodyPr wrap="square" rtlCol="0">
            <a:spAutoFit/>
          </a:bodyPr>
          <a:lstStyle/>
          <a:p>
            <a:r>
              <a:rPr lang="en-US" dirty="0">
                <a:solidFill>
                  <a:schemeClr val="bg1"/>
                </a:solidFill>
                <a:latin typeface="Merriweather" panose="020B0604020202020204" charset="0"/>
              </a:rPr>
              <a:t>This line chart shows job submissions over time, with fluctuations from July to December 2023. Submissions peaked in July, dropped to zero in August, and showed occasional activity through the rest of the year.</a:t>
            </a:r>
            <a:endParaRPr lang="en-IN" dirty="0">
              <a:solidFill>
                <a:schemeClr val="bg1"/>
              </a:solidFill>
              <a:latin typeface="Merriweather" panose="020B0604020202020204" charset="0"/>
            </a:endParaRPr>
          </a:p>
        </p:txBody>
      </p:sp>
      <p:pic>
        <p:nvPicPr>
          <p:cNvPr id="16" name="Picture 15">
            <a:extLst>
              <a:ext uri="{FF2B5EF4-FFF2-40B4-BE49-F238E27FC236}">
                <a16:creationId xmlns:a16="http://schemas.microsoft.com/office/drawing/2014/main" id="{4F81A6F9-AF33-DDF8-B0A1-078C7A5727D4}"/>
              </a:ext>
            </a:extLst>
          </p:cNvPr>
          <p:cNvPicPr>
            <a:picLocks noChangeAspect="1"/>
          </p:cNvPicPr>
          <p:nvPr/>
        </p:nvPicPr>
        <p:blipFill>
          <a:blip r:embed="rId2"/>
          <a:stretch>
            <a:fillRect/>
          </a:stretch>
        </p:blipFill>
        <p:spPr>
          <a:xfrm>
            <a:off x="897882" y="4463765"/>
            <a:ext cx="3743848" cy="3534268"/>
          </a:xfrm>
          <a:prstGeom prst="rect">
            <a:avLst/>
          </a:prstGeom>
        </p:spPr>
      </p:pic>
      <p:pic>
        <p:nvPicPr>
          <p:cNvPr id="14" name="Picture 13">
            <a:extLst>
              <a:ext uri="{FF2B5EF4-FFF2-40B4-BE49-F238E27FC236}">
                <a16:creationId xmlns:a16="http://schemas.microsoft.com/office/drawing/2014/main" id="{11F987D9-7F97-FFAC-57CE-DEE25E8C0C6D}"/>
              </a:ext>
            </a:extLst>
          </p:cNvPr>
          <p:cNvPicPr>
            <a:picLocks noChangeAspect="1"/>
          </p:cNvPicPr>
          <p:nvPr/>
        </p:nvPicPr>
        <p:blipFill>
          <a:blip r:embed="rId3"/>
          <a:stretch>
            <a:fillRect/>
          </a:stretch>
        </p:blipFill>
        <p:spPr>
          <a:xfrm>
            <a:off x="349242" y="481968"/>
            <a:ext cx="4631548" cy="3632832"/>
          </a:xfrm>
          <a:prstGeom prst="rect">
            <a:avLst/>
          </a:prstGeom>
        </p:spPr>
      </p:pic>
      <p:sp>
        <p:nvSpPr>
          <p:cNvPr id="3" name="TextBox 2">
            <a:extLst>
              <a:ext uri="{FF2B5EF4-FFF2-40B4-BE49-F238E27FC236}">
                <a16:creationId xmlns:a16="http://schemas.microsoft.com/office/drawing/2014/main" id="{5B2CEB89-153A-5947-2668-9DF14E585C60}"/>
              </a:ext>
            </a:extLst>
          </p:cNvPr>
          <p:cNvSpPr txBox="1"/>
          <p:nvPr/>
        </p:nvSpPr>
        <p:spPr>
          <a:xfrm>
            <a:off x="5845208" y="4893692"/>
            <a:ext cx="5826840" cy="2031325"/>
          </a:xfrm>
          <a:prstGeom prst="rect">
            <a:avLst/>
          </a:prstGeom>
          <a:noFill/>
        </p:spPr>
        <p:txBody>
          <a:bodyPr wrap="square" rtlCol="0">
            <a:spAutoFit/>
          </a:bodyPr>
          <a:lstStyle/>
          <a:p>
            <a:endParaRPr lang="en-US" dirty="0">
              <a:latin typeface="Merriweather" panose="020B0604020202020204" charset="0"/>
            </a:endParaRPr>
          </a:p>
          <a:p>
            <a:r>
              <a:rPr lang="en-US" dirty="0">
                <a:solidFill>
                  <a:schemeClr val="bg1"/>
                </a:solidFill>
                <a:latin typeface="Merriweather" panose="020B0604020202020204" charset="0"/>
              </a:rPr>
              <a:t>This pie chart shows the hiring status breakdown, with 75% in one category (likely not hired) and 25% in another (likely hired). The two segments are represented with different colors for easy differentiation.</a:t>
            </a:r>
          </a:p>
          <a:p>
            <a:endParaRPr lang="en-IN" dirty="0">
              <a:latin typeface="Merriweather" panose="020B0604020202020204" charset="0"/>
            </a:endParaRPr>
          </a:p>
        </p:txBody>
      </p:sp>
    </p:spTree>
    <p:extLst>
      <p:ext uri="{BB962C8B-B14F-4D97-AF65-F5344CB8AC3E}">
        <p14:creationId xmlns:p14="http://schemas.microsoft.com/office/powerpoint/2010/main" val="3314776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AF927D-6CA3-6EC7-0336-EF03EFEABA28}"/>
              </a:ext>
            </a:extLst>
          </p:cNvPr>
          <p:cNvPicPr>
            <a:picLocks noChangeAspect="1"/>
          </p:cNvPicPr>
          <p:nvPr/>
        </p:nvPicPr>
        <p:blipFill>
          <a:blip r:embed="rId2"/>
          <a:stretch>
            <a:fillRect/>
          </a:stretch>
        </p:blipFill>
        <p:spPr>
          <a:xfrm>
            <a:off x="656216" y="2950634"/>
            <a:ext cx="5497158" cy="5179623"/>
          </a:xfrm>
          <a:prstGeom prst="rect">
            <a:avLst/>
          </a:prstGeom>
        </p:spPr>
      </p:pic>
      <p:sp>
        <p:nvSpPr>
          <p:cNvPr id="3" name="TextBox 2">
            <a:extLst>
              <a:ext uri="{FF2B5EF4-FFF2-40B4-BE49-F238E27FC236}">
                <a16:creationId xmlns:a16="http://schemas.microsoft.com/office/drawing/2014/main" id="{91F5F7B5-F9DC-D7D3-EEC9-95783DD52862}"/>
              </a:ext>
            </a:extLst>
          </p:cNvPr>
          <p:cNvSpPr txBox="1"/>
          <p:nvPr/>
        </p:nvSpPr>
        <p:spPr>
          <a:xfrm>
            <a:off x="10165976" y="2646381"/>
            <a:ext cx="2480615" cy="369332"/>
          </a:xfrm>
          <a:prstGeom prst="rect">
            <a:avLst/>
          </a:prstGeom>
          <a:noFill/>
        </p:spPr>
        <p:txBody>
          <a:bodyPr wrap="none" rtlCol="0">
            <a:spAutoFit/>
          </a:bodyPr>
          <a:lstStyle/>
          <a:p>
            <a:r>
              <a:rPr lang="en-IN" dirty="0">
                <a:solidFill>
                  <a:schemeClr val="bg1"/>
                </a:solidFill>
              </a:rPr>
              <a:t>Visualization of shooting</a:t>
            </a:r>
          </a:p>
        </p:txBody>
      </p:sp>
      <p:pic>
        <p:nvPicPr>
          <p:cNvPr id="5" name="Picture 4">
            <a:extLst>
              <a:ext uri="{FF2B5EF4-FFF2-40B4-BE49-F238E27FC236}">
                <a16:creationId xmlns:a16="http://schemas.microsoft.com/office/drawing/2014/main" id="{F3A18AFC-D885-B7F8-4ED7-429FA459BB89}"/>
              </a:ext>
            </a:extLst>
          </p:cNvPr>
          <p:cNvPicPr>
            <a:picLocks noChangeAspect="1"/>
          </p:cNvPicPr>
          <p:nvPr/>
        </p:nvPicPr>
        <p:blipFill>
          <a:blip r:embed="rId3"/>
          <a:stretch>
            <a:fillRect/>
          </a:stretch>
        </p:blipFill>
        <p:spPr>
          <a:xfrm>
            <a:off x="8380207" y="2737874"/>
            <a:ext cx="5593977" cy="5359192"/>
          </a:xfrm>
          <a:prstGeom prst="rect">
            <a:avLst/>
          </a:prstGeom>
        </p:spPr>
      </p:pic>
      <p:sp>
        <p:nvSpPr>
          <p:cNvPr id="8" name="TextBox 7">
            <a:extLst>
              <a:ext uri="{FF2B5EF4-FFF2-40B4-BE49-F238E27FC236}">
                <a16:creationId xmlns:a16="http://schemas.microsoft.com/office/drawing/2014/main" id="{82841262-418D-9FD5-3741-AB32B10844F5}"/>
              </a:ext>
            </a:extLst>
          </p:cNvPr>
          <p:cNvSpPr txBox="1"/>
          <p:nvPr/>
        </p:nvSpPr>
        <p:spPr>
          <a:xfrm>
            <a:off x="451821" y="1004696"/>
            <a:ext cx="6233532" cy="2031325"/>
          </a:xfrm>
          <a:prstGeom prst="rect">
            <a:avLst/>
          </a:prstGeom>
          <a:noFill/>
        </p:spPr>
        <p:txBody>
          <a:bodyPr wrap="square" rtlCol="0">
            <a:spAutoFit/>
          </a:bodyPr>
          <a:lstStyle/>
          <a:p>
            <a:r>
              <a:rPr lang="en-US" dirty="0">
                <a:solidFill>
                  <a:schemeClr val="bg1"/>
                </a:solidFill>
                <a:latin typeface="Merriweather" panose="020B0604020202020204" charset="0"/>
              </a:rPr>
              <a:t>This bar chart shows crime counts by perpetrator age groups. The highest number of incidents falls in the "null" category, indicating missing age data. Among recorded ages, most crimes are committed by individuals aged 25-44, followed by 18-24. Crimes by younger (&lt;18) and older (65+) individuals are relatively rare.</a:t>
            </a:r>
            <a:endParaRPr lang="en-IN" dirty="0">
              <a:solidFill>
                <a:schemeClr val="bg1"/>
              </a:solidFill>
              <a:latin typeface="Merriweather" panose="020B0604020202020204" charset="0"/>
            </a:endParaRPr>
          </a:p>
        </p:txBody>
      </p:sp>
      <p:sp>
        <p:nvSpPr>
          <p:cNvPr id="9" name="TextBox 8">
            <a:extLst>
              <a:ext uri="{FF2B5EF4-FFF2-40B4-BE49-F238E27FC236}">
                <a16:creationId xmlns:a16="http://schemas.microsoft.com/office/drawing/2014/main" id="{8C72052F-B3FE-6860-0395-A304786475F6}"/>
              </a:ext>
            </a:extLst>
          </p:cNvPr>
          <p:cNvSpPr txBox="1"/>
          <p:nvPr/>
        </p:nvSpPr>
        <p:spPr>
          <a:xfrm>
            <a:off x="8267778" y="1076721"/>
            <a:ext cx="6233532" cy="1477328"/>
          </a:xfrm>
          <a:prstGeom prst="rect">
            <a:avLst/>
          </a:prstGeom>
          <a:noFill/>
        </p:spPr>
        <p:txBody>
          <a:bodyPr wrap="square" rtlCol="0">
            <a:spAutoFit/>
          </a:bodyPr>
          <a:lstStyle/>
          <a:p>
            <a:r>
              <a:rPr lang="en-US" dirty="0">
                <a:solidFill>
                  <a:schemeClr val="bg1"/>
                </a:solidFill>
                <a:latin typeface="Merriweather" panose="020B0604020202020204" charset="0"/>
              </a:rPr>
              <a:t>This bar chart shows crime incidents by borough. The Bronx and Brooklyn have the highest crime counts, while Queens and Manhattan have lower numbers. Staten Island has the fewest incidents, indicating a lower crime rate compared to other boroughs.</a:t>
            </a:r>
            <a:endParaRPr lang="en-IN" dirty="0">
              <a:solidFill>
                <a:schemeClr val="bg1"/>
              </a:solidFill>
              <a:latin typeface="Merriweather" panose="020B0604020202020204" charset="0"/>
            </a:endParaRPr>
          </a:p>
        </p:txBody>
      </p:sp>
      <p:sp>
        <p:nvSpPr>
          <p:cNvPr id="10" name="TextBox 9">
            <a:extLst>
              <a:ext uri="{FF2B5EF4-FFF2-40B4-BE49-F238E27FC236}">
                <a16:creationId xmlns:a16="http://schemas.microsoft.com/office/drawing/2014/main" id="{7D503107-C228-64C7-C18A-62ED66FEFD9B}"/>
              </a:ext>
            </a:extLst>
          </p:cNvPr>
          <p:cNvSpPr txBox="1"/>
          <p:nvPr/>
        </p:nvSpPr>
        <p:spPr>
          <a:xfrm>
            <a:off x="4927002" y="285887"/>
            <a:ext cx="5275355" cy="707886"/>
          </a:xfrm>
          <a:prstGeom prst="rect">
            <a:avLst/>
          </a:prstGeom>
          <a:noFill/>
        </p:spPr>
        <p:txBody>
          <a:bodyPr wrap="none" rtlCol="0">
            <a:spAutoFit/>
          </a:bodyPr>
          <a:lstStyle/>
          <a:p>
            <a:pPr algn="ctr"/>
            <a:r>
              <a:rPr lang="en-IN" sz="4000" dirty="0">
                <a:solidFill>
                  <a:schemeClr val="bg1"/>
                </a:solidFill>
              </a:rPr>
              <a:t>Visualization of shooting</a:t>
            </a:r>
          </a:p>
        </p:txBody>
      </p:sp>
    </p:spTree>
    <p:extLst>
      <p:ext uri="{BB962C8B-B14F-4D97-AF65-F5344CB8AC3E}">
        <p14:creationId xmlns:p14="http://schemas.microsoft.com/office/powerpoint/2010/main" val="481496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89D006-DE73-6A7B-97E7-F09F0E219FA7}"/>
              </a:ext>
            </a:extLst>
          </p:cNvPr>
          <p:cNvSpPr txBox="1"/>
          <p:nvPr/>
        </p:nvSpPr>
        <p:spPr>
          <a:xfrm>
            <a:off x="0" y="184225"/>
            <a:ext cx="14630400" cy="769441"/>
          </a:xfrm>
          <a:prstGeom prst="rect">
            <a:avLst/>
          </a:prstGeom>
          <a:noFill/>
        </p:spPr>
        <p:txBody>
          <a:bodyPr wrap="square" rtlCol="0">
            <a:spAutoFit/>
          </a:bodyPr>
          <a:lstStyle/>
          <a:p>
            <a:pPr algn="ctr"/>
            <a:r>
              <a:rPr lang="en-IN" sz="4400" b="1" dirty="0">
                <a:solidFill>
                  <a:schemeClr val="bg1"/>
                </a:solidFill>
                <a:latin typeface="Times New Roman" panose="02020603050405020304" pitchFamily="18" charset="0"/>
                <a:cs typeface="Times New Roman" panose="02020603050405020304" pitchFamily="18" charset="0"/>
              </a:rPr>
              <a:t>Heatmap of shooting</a:t>
            </a:r>
          </a:p>
        </p:txBody>
      </p:sp>
      <p:pic>
        <p:nvPicPr>
          <p:cNvPr id="3074" name="Picture 2">
            <a:extLst>
              <a:ext uri="{FF2B5EF4-FFF2-40B4-BE49-F238E27FC236}">
                <a16:creationId xmlns:a16="http://schemas.microsoft.com/office/drawing/2014/main" id="{64A6FB72-AA9A-1166-986C-28DB5505A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560" y="1095008"/>
            <a:ext cx="7891927" cy="67544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2B0461-84BB-BA33-66DE-DF0B667E3C79}"/>
              </a:ext>
            </a:extLst>
          </p:cNvPr>
          <p:cNvSpPr txBox="1"/>
          <p:nvPr/>
        </p:nvSpPr>
        <p:spPr>
          <a:xfrm>
            <a:off x="9477487" y="1731981"/>
            <a:ext cx="4203353" cy="3970318"/>
          </a:xfrm>
          <a:prstGeom prst="rect">
            <a:avLst/>
          </a:prstGeom>
          <a:noFill/>
        </p:spPr>
        <p:txBody>
          <a:bodyPr wrap="square" rtlCol="0">
            <a:spAutoFit/>
          </a:bodyPr>
          <a:lstStyle/>
          <a:p>
            <a:r>
              <a:rPr lang="en-US" b="0" i="0" dirty="0">
                <a:solidFill>
                  <a:schemeClr val="bg1"/>
                </a:solidFill>
                <a:effectLst/>
                <a:latin typeface="Merriweather" panose="020B0604020202020204" charset="0"/>
              </a:rPr>
              <a:t>This heatmap shows the relationship between perpetrator and victim race. The highest counts are for "(Null)" and "Black" perpetrators targeting "Black" victims, with 277 and 276 incidents, respectively. "White Hispanic" perpetrators also frequently target "White Hispanic" victims. Lower incident counts are spread across other racial combinations. The color intensity represents the frequency, highlighting prominent trends.</a:t>
            </a:r>
            <a:endParaRPr lang="en-IN" dirty="0">
              <a:solidFill>
                <a:schemeClr val="bg1"/>
              </a:solidFill>
              <a:latin typeface="Merriweather" panose="020B0604020202020204" charset="0"/>
            </a:endParaRPr>
          </a:p>
        </p:txBody>
      </p:sp>
    </p:spTree>
    <p:extLst>
      <p:ext uri="{BB962C8B-B14F-4D97-AF65-F5344CB8AC3E}">
        <p14:creationId xmlns:p14="http://schemas.microsoft.com/office/powerpoint/2010/main" val="2172538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3DA26B-5F5B-74A6-832E-4099B5CABB5F}"/>
              </a:ext>
            </a:extLst>
          </p:cNvPr>
          <p:cNvSpPr txBox="1"/>
          <p:nvPr/>
        </p:nvSpPr>
        <p:spPr>
          <a:xfrm>
            <a:off x="161365" y="387275"/>
            <a:ext cx="14221609" cy="584775"/>
          </a:xfrm>
          <a:prstGeom prst="rect">
            <a:avLst/>
          </a:prstGeom>
          <a:noFill/>
        </p:spPr>
        <p:txBody>
          <a:bodyPr wrap="square" rtlCol="0">
            <a:spAutoFit/>
          </a:bodyPr>
          <a:lstStyle/>
          <a:p>
            <a:pPr algn="ctr"/>
            <a:r>
              <a:rPr lang="en-IN" sz="3200" dirty="0">
                <a:solidFill>
                  <a:schemeClr val="bg1"/>
                </a:solidFill>
              </a:rPr>
              <a:t>Visualization of Covid</a:t>
            </a:r>
          </a:p>
        </p:txBody>
      </p:sp>
      <p:pic>
        <p:nvPicPr>
          <p:cNvPr id="5" name="Picture 4">
            <a:extLst>
              <a:ext uri="{FF2B5EF4-FFF2-40B4-BE49-F238E27FC236}">
                <a16:creationId xmlns:a16="http://schemas.microsoft.com/office/drawing/2014/main" id="{F3D8E9D0-14EC-2904-A572-BACC83E84A78}"/>
              </a:ext>
            </a:extLst>
          </p:cNvPr>
          <p:cNvPicPr>
            <a:picLocks noChangeAspect="1"/>
          </p:cNvPicPr>
          <p:nvPr/>
        </p:nvPicPr>
        <p:blipFill>
          <a:blip r:embed="rId2"/>
          <a:stretch>
            <a:fillRect/>
          </a:stretch>
        </p:blipFill>
        <p:spPr>
          <a:xfrm>
            <a:off x="107577" y="1656586"/>
            <a:ext cx="4033300" cy="3179992"/>
          </a:xfrm>
          <a:prstGeom prst="rect">
            <a:avLst/>
          </a:prstGeom>
        </p:spPr>
      </p:pic>
      <p:pic>
        <p:nvPicPr>
          <p:cNvPr id="1026" name="Picture 2">
            <a:extLst>
              <a:ext uri="{FF2B5EF4-FFF2-40B4-BE49-F238E27FC236}">
                <a16:creationId xmlns:a16="http://schemas.microsoft.com/office/drawing/2014/main" id="{FBB2DA3A-7B9C-B5B1-3966-507CDF0C4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965" y="1590675"/>
            <a:ext cx="4480322" cy="3311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B75F100-262D-CE15-C694-7515BD0D48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33375" y="1524764"/>
            <a:ext cx="5689448" cy="33118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B1214E-5A2B-9169-C0F1-8B21375737D6}"/>
              </a:ext>
            </a:extLst>
          </p:cNvPr>
          <p:cNvSpPr txBox="1"/>
          <p:nvPr/>
        </p:nvSpPr>
        <p:spPr>
          <a:xfrm>
            <a:off x="333488" y="5141853"/>
            <a:ext cx="3355643" cy="2585323"/>
          </a:xfrm>
          <a:prstGeom prst="rect">
            <a:avLst/>
          </a:prstGeom>
          <a:noFill/>
        </p:spPr>
        <p:txBody>
          <a:bodyPr wrap="square" rtlCol="0">
            <a:spAutoFit/>
          </a:bodyPr>
          <a:lstStyle/>
          <a:p>
            <a:r>
              <a:rPr lang="en-US" b="0" i="0" dirty="0">
                <a:solidFill>
                  <a:schemeClr val="bg1"/>
                </a:solidFill>
                <a:effectLst/>
                <a:latin typeface="Merriweather" panose="020B0604020202020204" charset="0"/>
              </a:rPr>
              <a:t>This graph shows daily COVID-19 case counts (in blue) alongside a 7-day moving average (in orange) from July to October 2024. The 7-day average smooths out fluctuations, highlighting trends in case numbers over time.</a:t>
            </a:r>
            <a:endParaRPr lang="en-IN" dirty="0">
              <a:solidFill>
                <a:schemeClr val="bg1"/>
              </a:solidFill>
              <a:latin typeface="Merriweather" panose="020B0604020202020204" charset="0"/>
            </a:endParaRPr>
          </a:p>
        </p:txBody>
      </p:sp>
      <p:sp>
        <p:nvSpPr>
          <p:cNvPr id="7" name="TextBox 6">
            <a:extLst>
              <a:ext uri="{FF2B5EF4-FFF2-40B4-BE49-F238E27FC236}">
                <a16:creationId xmlns:a16="http://schemas.microsoft.com/office/drawing/2014/main" id="{64EFDA49-01A5-CA61-078F-FB78CEE410B5}"/>
              </a:ext>
            </a:extLst>
          </p:cNvPr>
          <p:cNvSpPr txBox="1"/>
          <p:nvPr/>
        </p:nvSpPr>
        <p:spPr>
          <a:xfrm>
            <a:off x="4927004" y="4902489"/>
            <a:ext cx="3239534" cy="2585323"/>
          </a:xfrm>
          <a:prstGeom prst="rect">
            <a:avLst/>
          </a:prstGeom>
          <a:noFill/>
        </p:spPr>
        <p:txBody>
          <a:bodyPr wrap="square" rtlCol="0">
            <a:spAutoFit/>
          </a:bodyPr>
          <a:lstStyle/>
          <a:p>
            <a:r>
              <a:rPr lang="en-US" dirty="0">
                <a:latin typeface="Merriweather" panose="020B0604020202020204" charset="0"/>
              </a:rPr>
              <a:t/>
            </a:r>
            <a:br>
              <a:rPr lang="en-US" dirty="0">
                <a:latin typeface="Merriweather" panose="020B0604020202020204" charset="0"/>
              </a:rPr>
            </a:br>
            <a:r>
              <a:rPr lang="en-US" b="0" i="0" dirty="0">
                <a:solidFill>
                  <a:schemeClr val="bg1"/>
                </a:solidFill>
                <a:effectLst/>
                <a:latin typeface="Merriweather" panose="020B0604020202020204" charset="0"/>
              </a:rPr>
              <a:t>This bar chart compares total COVID-19 cases, hospitalizations, and deaths. Total cases are the highest, with significantly fewer hospitalizations and a minimal number of deaths.</a:t>
            </a:r>
            <a:endParaRPr lang="en-IN" dirty="0">
              <a:solidFill>
                <a:schemeClr val="bg1"/>
              </a:solidFill>
              <a:latin typeface="Merriweather" panose="020B0604020202020204" charset="0"/>
            </a:endParaRPr>
          </a:p>
        </p:txBody>
      </p:sp>
      <p:sp>
        <p:nvSpPr>
          <p:cNvPr id="8" name="TextBox 7">
            <a:extLst>
              <a:ext uri="{FF2B5EF4-FFF2-40B4-BE49-F238E27FC236}">
                <a16:creationId xmlns:a16="http://schemas.microsoft.com/office/drawing/2014/main" id="{47C6C17D-A382-B13F-57A4-15155830F42F}"/>
              </a:ext>
            </a:extLst>
          </p:cNvPr>
          <p:cNvSpPr txBox="1"/>
          <p:nvPr/>
        </p:nvSpPr>
        <p:spPr>
          <a:xfrm>
            <a:off x="9092520" y="5120339"/>
            <a:ext cx="4860149" cy="2585323"/>
          </a:xfrm>
          <a:prstGeom prst="rect">
            <a:avLst/>
          </a:prstGeom>
          <a:noFill/>
        </p:spPr>
        <p:txBody>
          <a:bodyPr wrap="square" rtlCol="0">
            <a:spAutoFit/>
          </a:bodyPr>
          <a:lstStyle/>
          <a:p>
            <a:r>
              <a:rPr lang="en-US" b="0" i="0" dirty="0">
                <a:solidFill>
                  <a:schemeClr val="bg1"/>
                </a:solidFill>
                <a:effectLst/>
                <a:latin typeface="Merriweather" panose="020B0604020202020204" charset="0"/>
              </a:rPr>
              <a:t>This line graph shows COVID-19 cases, hospitalizations, and deaths over time. Cases (blue) fluctuate widely, showing peaks and declines, while hospitalizations (orange) and deaths (red) remain relatively low and stable throughout the period. This suggests that while case numbers vary, severe outcomes remain consistently lower.   </a:t>
            </a:r>
            <a:endParaRPr lang="en-IN" dirty="0">
              <a:solidFill>
                <a:schemeClr val="bg1"/>
              </a:solidFill>
              <a:latin typeface="Merriweather" panose="020B0604020202020204" charset="0"/>
            </a:endParaRPr>
          </a:p>
        </p:txBody>
      </p:sp>
    </p:spTree>
    <p:extLst>
      <p:ext uri="{BB962C8B-B14F-4D97-AF65-F5344CB8AC3E}">
        <p14:creationId xmlns:p14="http://schemas.microsoft.com/office/powerpoint/2010/main" val="10530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644B31-00B3-1640-98B6-80A54109AD86}"/>
              </a:ext>
            </a:extLst>
          </p:cNvPr>
          <p:cNvSpPr txBox="1"/>
          <p:nvPr/>
        </p:nvSpPr>
        <p:spPr>
          <a:xfrm>
            <a:off x="7046258" y="2394532"/>
            <a:ext cx="7315200" cy="3693319"/>
          </a:xfrm>
          <a:prstGeom prst="rect">
            <a:avLst/>
          </a:prstGeom>
          <a:noFill/>
        </p:spPr>
        <p:txBody>
          <a:bodyPr wrap="square">
            <a:spAutoFit/>
          </a:bodyPr>
          <a:lstStyle/>
          <a:p>
            <a:pPr algn="l"/>
            <a:r>
              <a:rPr lang="en-US" b="0" i="0" dirty="0">
                <a:solidFill>
                  <a:schemeClr val="bg1"/>
                </a:solidFill>
                <a:effectLst/>
                <a:latin typeface="Merriweather" panose="020B0604020202020204" charset="0"/>
              </a:rPr>
              <a:t>This heatmap shows the correlation between case counts, hospitalizations, and deaths. The correlation values range from -1 to 1, where:</a:t>
            </a:r>
          </a:p>
          <a:p>
            <a:pPr algn="l">
              <a:buFont typeface="Arial" panose="020B0604020202020204" pitchFamily="34" charset="0"/>
              <a:buChar char="•"/>
            </a:pPr>
            <a:r>
              <a:rPr lang="en-US" b="1" i="0" dirty="0">
                <a:solidFill>
                  <a:schemeClr val="bg1"/>
                </a:solidFill>
                <a:effectLst/>
                <a:latin typeface="Merriweather" panose="020B0604020202020204" charset="0"/>
              </a:rPr>
              <a:t>CASE_COUNT</a:t>
            </a:r>
            <a:r>
              <a:rPr lang="en-US" b="0" i="0" dirty="0">
                <a:solidFill>
                  <a:schemeClr val="bg1"/>
                </a:solidFill>
                <a:effectLst/>
                <a:latin typeface="Merriweather" panose="020B0604020202020204" charset="0"/>
              </a:rPr>
              <a:t> and </a:t>
            </a:r>
            <a:r>
              <a:rPr lang="en-US" b="1" i="0" dirty="0">
                <a:solidFill>
                  <a:schemeClr val="bg1"/>
                </a:solidFill>
                <a:effectLst/>
                <a:latin typeface="Merriweather" panose="020B0604020202020204" charset="0"/>
              </a:rPr>
              <a:t>HOSPITALIZED_COUNT</a:t>
            </a:r>
            <a:r>
              <a:rPr lang="en-US" b="0" i="0" dirty="0">
                <a:solidFill>
                  <a:schemeClr val="bg1"/>
                </a:solidFill>
                <a:effectLst/>
                <a:latin typeface="Merriweather" panose="020B0604020202020204" charset="0"/>
              </a:rPr>
              <a:t> have a strong positive correlation (0.89), indicating that as cases increase, hospitalizations also tend to increase.</a:t>
            </a:r>
          </a:p>
          <a:p>
            <a:pPr algn="l">
              <a:buFont typeface="Arial" panose="020B0604020202020204" pitchFamily="34" charset="0"/>
              <a:buChar char="•"/>
            </a:pPr>
            <a:r>
              <a:rPr lang="en-US" b="1" i="0" dirty="0">
                <a:solidFill>
                  <a:schemeClr val="bg1"/>
                </a:solidFill>
                <a:effectLst/>
                <a:latin typeface="Merriweather" panose="020B0604020202020204" charset="0"/>
              </a:rPr>
              <a:t>CASE_COUNT</a:t>
            </a:r>
            <a:r>
              <a:rPr lang="en-US" b="0" i="0" dirty="0">
                <a:solidFill>
                  <a:schemeClr val="bg1"/>
                </a:solidFill>
                <a:effectLst/>
                <a:latin typeface="Merriweather" panose="020B0604020202020204" charset="0"/>
              </a:rPr>
              <a:t> and </a:t>
            </a:r>
            <a:r>
              <a:rPr lang="en-US" b="1" i="0" dirty="0">
                <a:solidFill>
                  <a:schemeClr val="bg1"/>
                </a:solidFill>
                <a:effectLst/>
                <a:latin typeface="Merriweather" panose="020B0604020202020204" charset="0"/>
              </a:rPr>
              <a:t>DEATH_COUNT</a:t>
            </a:r>
            <a:r>
              <a:rPr lang="en-US" b="0" i="0" dirty="0">
                <a:solidFill>
                  <a:schemeClr val="bg1"/>
                </a:solidFill>
                <a:effectLst/>
                <a:latin typeface="Merriweather" panose="020B0604020202020204" charset="0"/>
              </a:rPr>
              <a:t> have a weaker correlation (0.37), implying a less direct relationship between cases and deaths.</a:t>
            </a:r>
          </a:p>
          <a:p>
            <a:pPr algn="l">
              <a:buFont typeface="Arial" panose="020B0604020202020204" pitchFamily="34" charset="0"/>
              <a:buChar char="•"/>
            </a:pPr>
            <a:r>
              <a:rPr lang="en-US" b="1" i="0" dirty="0">
                <a:solidFill>
                  <a:schemeClr val="bg1"/>
                </a:solidFill>
                <a:effectLst/>
                <a:latin typeface="Merriweather" panose="020B0604020202020204" charset="0"/>
              </a:rPr>
              <a:t>HOSPITALIZED_COUNT</a:t>
            </a:r>
            <a:r>
              <a:rPr lang="en-US" b="0" i="0" dirty="0">
                <a:solidFill>
                  <a:schemeClr val="bg1"/>
                </a:solidFill>
                <a:effectLst/>
                <a:latin typeface="Merriweather" panose="020B0604020202020204" charset="0"/>
              </a:rPr>
              <a:t> and </a:t>
            </a:r>
            <a:r>
              <a:rPr lang="en-US" b="1" i="0" dirty="0">
                <a:solidFill>
                  <a:schemeClr val="bg1"/>
                </a:solidFill>
                <a:effectLst/>
                <a:latin typeface="Merriweather" panose="020B0604020202020204" charset="0"/>
              </a:rPr>
              <a:t>DEATH_COUNT</a:t>
            </a:r>
            <a:r>
              <a:rPr lang="en-US" b="0" i="0" dirty="0">
                <a:solidFill>
                  <a:schemeClr val="bg1"/>
                </a:solidFill>
                <a:effectLst/>
                <a:latin typeface="Merriweather" panose="020B0604020202020204" charset="0"/>
              </a:rPr>
              <a:t> have a moderate positive correlation (0.44), suggesting a stronger but still moderate relationship compared to case counts and deaths.</a:t>
            </a:r>
          </a:p>
        </p:txBody>
      </p:sp>
      <p:pic>
        <p:nvPicPr>
          <p:cNvPr id="2050" name="Picture 2">
            <a:extLst>
              <a:ext uri="{FF2B5EF4-FFF2-40B4-BE49-F238E27FC236}">
                <a16:creationId xmlns:a16="http://schemas.microsoft.com/office/drawing/2014/main" id="{7459C7EB-E43A-831A-1FEF-D6FB06568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942" y="1440068"/>
            <a:ext cx="6381750" cy="5048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321D13E-8253-828B-6187-9A2BCDD97AE8}"/>
              </a:ext>
            </a:extLst>
          </p:cNvPr>
          <p:cNvSpPr txBox="1"/>
          <p:nvPr/>
        </p:nvSpPr>
        <p:spPr>
          <a:xfrm>
            <a:off x="0" y="505609"/>
            <a:ext cx="14630400" cy="646331"/>
          </a:xfrm>
          <a:prstGeom prst="rect">
            <a:avLst/>
          </a:prstGeom>
          <a:noFill/>
        </p:spPr>
        <p:txBody>
          <a:bodyPr wrap="square" rtlCol="0">
            <a:spAutoFit/>
          </a:bodyPr>
          <a:lstStyle/>
          <a:p>
            <a:pPr algn="ctr"/>
            <a:r>
              <a:rPr lang="en-IN" sz="3600" b="1" dirty="0">
                <a:solidFill>
                  <a:schemeClr val="bg1"/>
                </a:solidFill>
                <a:latin typeface="Times New Roman" panose="02020603050405020304" pitchFamily="18" charset="0"/>
                <a:cs typeface="Times New Roman" panose="02020603050405020304" pitchFamily="18" charset="0"/>
              </a:rPr>
              <a:t>HEATMAP OF COVID</a:t>
            </a:r>
          </a:p>
        </p:txBody>
      </p:sp>
    </p:spTree>
    <p:extLst>
      <p:ext uri="{BB962C8B-B14F-4D97-AF65-F5344CB8AC3E}">
        <p14:creationId xmlns:p14="http://schemas.microsoft.com/office/powerpoint/2010/main" val="1012565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185029" y="960358"/>
            <a:ext cx="11866602" cy="574000"/>
          </a:xfrm>
          <a:prstGeom prst="rect">
            <a:avLst/>
          </a:prstGeom>
          <a:noFill/>
          <a:ln/>
        </p:spPr>
        <p:txBody>
          <a:bodyPr wrap="none" lIns="0" tIns="0" rIns="0" bIns="0" rtlCol="0" anchor="t"/>
          <a:lstStyle/>
          <a:p>
            <a:pPr marL="0" indent="0">
              <a:lnSpc>
                <a:spcPts val="4500"/>
              </a:lnSpc>
              <a:buNone/>
            </a:pPr>
            <a:r>
              <a:rPr lang="en-US" sz="3600" dirty="0">
                <a:solidFill>
                  <a:srgbClr val="F5F0F0"/>
                </a:solidFill>
                <a:latin typeface="Merriweather" pitchFamily="34" charset="0"/>
                <a:ea typeface="Merriweather" pitchFamily="34" charset="-122"/>
                <a:cs typeface="Merriweather" pitchFamily="34" charset="-120"/>
              </a:rPr>
              <a:t>SQL Queries: Extracting Insights from Complex Data</a:t>
            </a:r>
            <a:endParaRPr lang="en-US" sz="3600" dirty="0"/>
          </a:p>
        </p:txBody>
      </p:sp>
      <p:sp>
        <p:nvSpPr>
          <p:cNvPr id="3" name="Text 1"/>
          <p:cNvSpPr/>
          <p:nvPr/>
        </p:nvSpPr>
        <p:spPr>
          <a:xfrm>
            <a:off x="1185029" y="1901666"/>
            <a:ext cx="12260223" cy="881539"/>
          </a:xfrm>
          <a:prstGeom prst="rect">
            <a:avLst/>
          </a:prstGeom>
          <a:noFill/>
          <a:ln/>
        </p:spPr>
        <p:txBody>
          <a:bodyPr wrap="squar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To extract deeper insights from our datasets, we employed SQL queries for data retrieval, transformation, and analysis. These queries allowed us to perform complex joins, aggregations, and filtering operations across our three datasets, uncovering relationships that might not be immediately apparent.</a:t>
            </a:r>
            <a:endParaRPr lang="en-US" sz="1400" dirty="0"/>
          </a:p>
        </p:txBody>
      </p:sp>
      <p:sp>
        <p:nvSpPr>
          <p:cNvPr id="4" name="Text 2"/>
          <p:cNvSpPr/>
          <p:nvPr/>
        </p:nvSpPr>
        <p:spPr>
          <a:xfrm>
            <a:off x="1185029" y="2989778"/>
            <a:ext cx="12260223" cy="881539"/>
          </a:xfrm>
          <a:prstGeom prst="rect">
            <a:avLst/>
          </a:prstGeom>
          <a:noFill/>
          <a:ln/>
        </p:spPr>
        <p:txBody>
          <a:bodyPr wrap="squar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We wrote a series of SQL queries to answer specific questions about NYC's urban landscape. For example, we joined the shooting incidents data with COVID-19 statistics to explore potential correlations between crime rates and pandemic intensity. Another query combined job placement data with borough-level COVID-19 information to investigate the pandemic's impact on employment trends.</a:t>
            </a:r>
            <a:endParaRPr lang="en-US" sz="1400" dirty="0"/>
          </a:p>
        </p:txBody>
      </p:sp>
      <p:sp>
        <p:nvSpPr>
          <p:cNvPr id="5" name="Shape 3"/>
          <p:cNvSpPr/>
          <p:nvPr/>
        </p:nvSpPr>
        <p:spPr>
          <a:xfrm>
            <a:off x="1185029" y="4077891"/>
            <a:ext cx="12260223" cy="3191351"/>
          </a:xfrm>
          <a:prstGeom prst="roundRect">
            <a:avLst>
              <a:gd name="adj" fmla="val 2418"/>
            </a:avLst>
          </a:prstGeom>
          <a:noFill/>
          <a:ln w="7620">
            <a:solidFill>
              <a:srgbClr val="FFFFFF">
                <a:alpha val="24000"/>
              </a:srgbClr>
            </a:solidFill>
            <a:prstDash val="solid"/>
          </a:ln>
        </p:spPr>
        <p:txBody>
          <a:bodyPr/>
          <a:lstStyle/>
          <a:p>
            <a:endParaRPr lang="en-US"/>
          </a:p>
        </p:txBody>
      </p:sp>
      <p:sp>
        <p:nvSpPr>
          <p:cNvPr id="6" name="Shape 4"/>
          <p:cNvSpPr/>
          <p:nvPr/>
        </p:nvSpPr>
        <p:spPr>
          <a:xfrm>
            <a:off x="1192649" y="4085511"/>
            <a:ext cx="12243673" cy="529352"/>
          </a:xfrm>
          <a:prstGeom prst="rect">
            <a:avLst/>
          </a:prstGeom>
          <a:solidFill>
            <a:srgbClr val="FFFFFF">
              <a:alpha val="4000"/>
            </a:srgbClr>
          </a:solidFill>
          <a:ln/>
        </p:spPr>
        <p:txBody>
          <a:bodyPr/>
          <a:lstStyle/>
          <a:p>
            <a:endParaRPr lang="en-US"/>
          </a:p>
        </p:txBody>
      </p:sp>
      <p:sp>
        <p:nvSpPr>
          <p:cNvPr id="7" name="Text 5"/>
          <p:cNvSpPr/>
          <p:nvPr/>
        </p:nvSpPr>
        <p:spPr>
          <a:xfrm>
            <a:off x="1377672" y="4203263"/>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Query Purpose</a:t>
            </a:r>
            <a:endParaRPr lang="en-US" sz="1400" dirty="0"/>
          </a:p>
        </p:txBody>
      </p:sp>
      <p:sp>
        <p:nvSpPr>
          <p:cNvPr id="8" name="Text 6"/>
          <p:cNvSpPr/>
          <p:nvPr/>
        </p:nvSpPr>
        <p:spPr>
          <a:xfrm>
            <a:off x="5462230" y="4203263"/>
            <a:ext cx="370593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SQL Complexity</a:t>
            </a:r>
            <a:endParaRPr lang="en-US" sz="1400" dirty="0"/>
          </a:p>
        </p:txBody>
      </p:sp>
      <p:sp>
        <p:nvSpPr>
          <p:cNvPr id="9" name="Text 7"/>
          <p:cNvSpPr/>
          <p:nvPr/>
        </p:nvSpPr>
        <p:spPr>
          <a:xfrm>
            <a:off x="9542978" y="4203263"/>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Datasets Used</a:t>
            </a:r>
            <a:endParaRPr lang="en-US" sz="1400" dirty="0"/>
          </a:p>
        </p:txBody>
      </p:sp>
      <p:sp>
        <p:nvSpPr>
          <p:cNvPr id="10" name="Shape 8"/>
          <p:cNvSpPr/>
          <p:nvPr/>
        </p:nvSpPr>
        <p:spPr>
          <a:xfrm>
            <a:off x="1192649" y="4614863"/>
            <a:ext cx="12243673" cy="529352"/>
          </a:xfrm>
          <a:prstGeom prst="rect">
            <a:avLst/>
          </a:prstGeom>
          <a:solidFill>
            <a:srgbClr val="000000">
              <a:alpha val="4000"/>
            </a:srgbClr>
          </a:solidFill>
          <a:ln/>
        </p:spPr>
        <p:txBody>
          <a:bodyPr/>
          <a:lstStyle/>
          <a:p>
            <a:endParaRPr lang="en-US"/>
          </a:p>
        </p:txBody>
      </p:sp>
      <p:sp>
        <p:nvSpPr>
          <p:cNvPr id="11" name="Text 9"/>
          <p:cNvSpPr/>
          <p:nvPr/>
        </p:nvSpPr>
        <p:spPr>
          <a:xfrm>
            <a:off x="1377672" y="4732615"/>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Crime rate vs. COVID-19 cases</a:t>
            </a:r>
            <a:endParaRPr lang="en-US" sz="1400" dirty="0"/>
          </a:p>
        </p:txBody>
      </p:sp>
      <p:sp>
        <p:nvSpPr>
          <p:cNvPr id="12" name="Text 10"/>
          <p:cNvSpPr/>
          <p:nvPr/>
        </p:nvSpPr>
        <p:spPr>
          <a:xfrm>
            <a:off x="5462230" y="4732615"/>
            <a:ext cx="370593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High</a:t>
            </a:r>
            <a:endParaRPr lang="en-US" sz="1400" dirty="0"/>
          </a:p>
        </p:txBody>
      </p:sp>
      <p:sp>
        <p:nvSpPr>
          <p:cNvPr id="13" name="Text 11"/>
          <p:cNvSpPr/>
          <p:nvPr/>
        </p:nvSpPr>
        <p:spPr>
          <a:xfrm>
            <a:off x="9542978" y="4732615"/>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Shooting, COVID-19</a:t>
            </a:r>
            <a:endParaRPr lang="en-US" sz="1400" dirty="0"/>
          </a:p>
        </p:txBody>
      </p:sp>
      <p:sp>
        <p:nvSpPr>
          <p:cNvPr id="14" name="Shape 12"/>
          <p:cNvSpPr/>
          <p:nvPr/>
        </p:nvSpPr>
        <p:spPr>
          <a:xfrm>
            <a:off x="1192649" y="5144214"/>
            <a:ext cx="12243673" cy="529352"/>
          </a:xfrm>
          <a:prstGeom prst="rect">
            <a:avLst/>
          </a:prstGeom>
          <a:solidFill>
            <a:srgbClr val="FFFFFF">
              <a:alpha val="4000"/>
            </a:srgbClr>
          </a:solidFill>
          <a:ln/>
        </p:spPr>
        <p:txBody>
          <a:bodyPr/>
          <a:lstStyle/>
          <a:p>
            <a:endParaRPr lang="en-US"/>
          </a:p>
        </p:txBody>
      </p:sp>
      <p:sp>
        <p:nvSpPr>
          <p:cNvPr id="15" name="Text 13"/>
          <p:cNvSpPr/>
          <p:nvPr/>
        </p:nvSpPr>
        <p:spPr>
          <a:xfrm>
            <a:off x="1377672" y="5261967"/>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Job placements by borough</a:t>
            </a:r>
            <a:endParaRPr lang="en-US" sz="1400" dirty="0"/>
          </a:p>
        </p:txBody>
      </p:sp>
      <p:sp>
        <p:nvSpPr>
          <p:cNvPr id="16" name="Text 14"/>
          <p:cNvSpPr/>
          <p:nvPr/>
        </p:nvSpPr>
        <p:spPr>
          <a:xfrm>
            <a:off x="5462230" y="5261967"/>
            <a:ext cx="370593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Medium</a:t>
            </a:r>
            <a:endParaRPr lang="en-US" sz="1400" dirty="0"/>
          </a:p>
        </p:txBody>
      </p:sp>
      <p:sp>
        <p:nvSpPr>
          <p:cNvPr id="17" name="Text 15"/>
          <p:cNvSpPr/>
          <p:nvPr/>
        </p:nvSpPr>
        <p:spPr>
          <a:xfrm>
            <a:off x="9542978" y="5261967"/>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Job Placements</a:t>
            </a:r>
            <a:endParaRPr lang="en-US" sz="1400" dirty="0"/>
          </a:p>
        </p:txBody>
      </p:sp>
      <p:sp>
        <p:nvSpPr>
          <p:cNvPr id="18" name="Shape 16"/>
          <p:cNvSpPr/>
          <p:nvPr/>
        </p:nvSpPr>
        <p:spPr>
          <a:xfrm>
            <a:off x="1192649" y="5673566"/>
            <a:ext cx="12243673" cy="529352"/>
          </a:xfrm>
          <a:prstGeom prst="rect">
            <a:avLst/>
          </a:prstGeom>
          <a:solidFill>
            <a:srgbClr val="000000">
              <a:alpha val="4000"/>
            </a:srgbClr>
          </a:solidFill>
          <a:ln/>
        </p:spPr>
        <p:txBody>
          <a:bodyPr/>
          <a:lstStyle/>
          <a:p>
            <a:endParaRPr lang="en-US"/>
          </a:p>
        </p:txBody>
      </p:sp>
      <p:sp>
        <p:nvSpPr>
          <p:cNvPr id="19" name="Text 17"/>
          <p:cNvSpPr/>
          <p:nvPr/>
        </p:nvSpPr>
        <p:spPr>
          <a:xfrm>
            <a:off x="1377672" y="5791319"/>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Temporal trends in shootings</a:t>
            </a:r>
            <a:endParaRPr lang="en-US" sz="1400" dirty="0"/>
          </a:p>
        </p:txBody>
      </p:sp>
      <p:sp>
        <p:nvSpPr>
          <p:cNvPr id="20" name="Text 18"/>
          <p:cNvSpPr/>
          <p:nvPr/>
        </p:nvSpPr>
        <p:spPr>
          <a:xfrm>
            <a:off x="5462230" y="5791319"/>
            <a:ext cx="370593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Medium</a:t>
            </a:r>
            <a:endParaRPr lang="en-US" sz="1400" dirty="0"/>
          </a:p>
        </p:txBody>
      </p:sp>
      <p:sp>
        <p:nvSpPr>
          <p:cNvPr id="21" name="Text 19"/>
          <p:cNvSpPr/>
          <p:nvPr/>
        </p:nvSpPr>
        <p:spPr>
          <a:xfrm>
            <a:off x="9542978" y="5791319"/>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Shooting</a:t>
            </a:r>
            <a:endParaRPr lang="en-US" sz="1400" dirty="0"/>
          </a:p>
        </p:txBody>
      </p:sp>
      <p:sp>
        <p:nvSpPr>
          <p:cNvPr id="22" name="Shape 20"/>
          <p:cNvSpPr/>
          <p:nvPr/>
        </p:nvSpPr>
        <p:spPr>
          <a:xfrm>
            <a:off x="1192649" y="6202918"/>
            <a:ext cx="12243673" cy="529352"/>
          </a:xfrm>
          <a:prstGeom prst="rect">
            <a:avLst/>
          </a:prstGeom>
          <a:solidFill>
            <a:srgbClr val="FFFFFF">
              <a:alpha val="4000"/>
            </a:srgbClr>
          </a:solidFill>
          <a:ln/>
        </p:spPr>
        <p:txBody>
          <a:bodyPr/>
          <a:lstStyle/>
          <a:p>
            <a:endParaRPr lang="en-US"/>
          </a:p>
        </p:txBody>
      </p:sp>
      <p:sp>
        <p:nvSpPr>
          <p:cNvPr id="23" name="Text 21"/>
          <p:cNvSpPr/>
          <p:nvPr/>
        </p:nvSpPr>
        <p:spPr>
          <a:xfrm>
            <a:off x="1377672" y="6320671"/>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COVID-19 impact on employment</a:t>
            </a:r>
            <a:endParaRPr lang="en-US" sz="1400" dirty="0"/>
          </a:p>
        </p:txBody>
      </p:sp>
      <p:sp>
        <p:nvSpPr>
          <p:cNvPr id="24" name="Text 22"/>
          <p:cNvSpPr/>
          <p:nvPr/>
        </p:nvSpPr>
        <p:spPr>
          <a:xfrm>
            <a:off x="5462230" y="6320671"/>
            <a:ext cx="370593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High</a:t>
            </a:r>
            <a:endParaRPr lang="en-US" sz="1400" dirty="0"/>
          </a:p>
        </p:txBody>
      </p:sp>
      <p:sp>
        <p:nvSpPr>
          <p:cNvPr id="25" name="Text 23"/>
          <p:cNvSpPr/>
          <p:nvPr/>
        </p:nvSpPr>
        <p:spPr>
          <a:xfrm>
            <a:off x="9542978" y="6320671"/>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COVID-19, Job Placements</a:t>
            </a:r>
            <a:endParaRPr lang="en-US" sz="1400" dirty="0"/>
          </a:p>
        </p:txBody>
      </p:sp>
      <p:sp>
        <p:nvSpPr>
          <p:cNvPr id="26" name="Shape 24"/>
          <p:cNvSpPr/>
          <p:nvPr/>
        </p:nvSpPr>
        <p:spPr>
          <a:xfrm>
            <a:off x="1192649" y="6732270"/>
            <a:ext cx="12243673" cy="529352"/>
          </a:xfrm>
          <a:prstGeom prst="rect">
            <a:avLst/>
          </a:prstGeom>
          <a:solidFill>
            <a:srgbClr val="000000">
              <a:alpha val="4000"/>
            </a:srgbClr>
          </a:solidFill>
          <a:ln/>
        </p:spPr>
        <p:txBody>
          <a:bodyPr/>
          <a:lstStyle/>
          <a:p>
            <a:endParaRPr lang="en-US"/>
          </a:p>
        </p:txBody>
      </p:sp>
      <p:sp>
        <p:nvSpPr>
          <p:cNvPr id="27" name="Text 25"/>
          <p:cNvSpPr/>
          <p:nvPr/>
        </p:nvSpPr>
        <p:spPr>
          <a:xfrm>
            <a:off x="1377672" y="6850023"/>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Demographic analysis of victims</a:t>
            </a:r>
            <a:endParaRPr lang="en-US" sz="1400" dirty="0"/>
          </a:p>
        </p:txBody>
      </p:sp>
      <p:sp>
        <p:nvSpPr>
          <p:cNvPr id="28" name="Text 26"/>
          <p:cNvSpPr/>
          <p:nvPr/>
        </p:nvSpPr>
        <p:spPr>
          <a:xfrm>
            <a:off x="5462230" y="6850023"/>
            <a:ext cx="370593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Low</a:t>
            </a:r>
            <a:endParaRPr lang="en-US" sz="1400" dirty="0"/>
          </a:p>
        </p:txBody>
      </p:sp>
      <p:sp>
        <p:nvSpPr>
          <p:cNvPr id="29" name="Text 27"/>
          <p:cNvSpPr/>
          <p:nvPr/>
        </p:nvSpPr>
        <p:spPr>
          <a:xfrm>
            <a:off x="9542978" y="6850023"/>
            <a:ext cx="3709749" cy="293846"/>
          </a:xfrm>
          <a:prstGeom prst="rect">
            <a:avLst/>
          </a:prstGeom>
          <a:noFill/>
          <a:ln/>
        </p:spPr>
        <p:txBody>
          <a:bodyPr wrap="non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Shooting</a:t>
            </a:r>
            <a:endParaRPr lang="en-US" sz="1400" dirty="0"/>
          </a:p>
        </p:txBody>
      </p:sp>
      <p:sp>
        <p:nvSpPr>
          <p:cNvPr id="30" name="Rounded Rectangle 29"/>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374B6B-D6FD-ACAC-53A7-1CBF8D6D763D}"/>
              </a:ext>
            </a:extLst>
          </p:cNvPr>
          <p:cNvSpPr txBox="1"/>
          <p:nvPr/>
        </p:nvSpPr>
        <p:spPr>
          <a:xfrm>
            <a:off x="-1820271" y="593885"/>
            <a:ext cx="12409616" cy="523220"/>
          </a:xfrm>
          <a:prstGeom prst="rect">
            <a:avLst/>
          </a:prstGeom>
          <a:noFill/>
        </p:spPr>
        <p:txBody>
          <a:bodyPr wrap="non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							SQL QUERIES  PLACEMENT DATASET </a:t>
            </a:r>
          </a:p>
        </p:txBody>
      </p:sp>
      <p:sp>
        <p:nvSpPr>
          <p:cNvPr id="6" name="TextBox 5">
            <a:extLst>
              <a:ext uri="{FF2B5EF4-FFF2-40B4-BE49-F238E27FC236}">
                <a16:creationId xmlns:a16="http://schemas.microsoft.com/office/drawing/2014/main" id="{8877D13F-DD09-A9B2-9E4F-1F6765900B3C}"/>
              </a:ext>
            </a:extLst>
          </p:cNvPr>
          <p:cNvSpPr txBox="1"/>
          <p:nvPr/>
        </p:nvSpPr>
        <p:spPr>
          <a:xfrm>
            <a:off x="144966" y="1315844"/>
            <a:ext cx="13859884" cy="8002191"/>
          </a:xfrm>
          <a:prstGeom prst="rect">
            <a:avLst/>
          </a:prstGeom>
          <a:noFill/>
        </p:spPr>
        <p:txBody>
          <a:bodyPr wrap="none" rtlCol="0">
            <a:spAutoFit/>
          </a:bodyPr>
          <a:lstStyle/>
          <a:p>
            <a:pPr marL="285750" indent="-285750">
              <a:buFont typeface="Arial" panose="020B0604020202020204" pitchFamily="34" charset="0"/>
              <a:buChar char="•"/>
            </a:pPr>
            <a:r>
              <a:rPr lang="en-US" sz="2000" b="0" dirty="0">
                <a:solidFill>
                  <a:schemeClr val="bg1"/>
                </a:solidFill>
                <a:effectLst/>
                <a:highlight>
                  <a:srgbClr val="000000"/>
                </a:highlight>
                <a:latin typeface="Times New Roman" panose="02020603050405020304" pitchFamily="18" charset="0"/>
                <a:cs typeface="Times New Roman" panose="02020603050405020304" pitchFamily="18" charset="0"/>
              </a:rPr>
              <a:t>The query calculates and lists the average salary for each job location, sorted from highest to lowest average salary</a:t>
            </a:r>
          </a:p>
          <a:p>
            <a:endParaRPr lang="en-US" sz="1400" dirty="0">
              <a:solidFill>
                <a:schemeClr val="bg1"/>
              </a:solidFill>
              <a:highlight>
                <a:srgbClr val="000000"/>
              </a:highlight>
              <a:latin typeface="Times New Roman" panose="02020603050405020304" pitchFamily="18" charset="0"/>
              <a:cs typeface="Times New Roman" panose="02020603050405020304" pitchFamily="18" charset="0"/>
            </a:endParaRP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SELECT</a:t>
            </a: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    "Job Location",</a:t>
            </a: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    AVG(CAST("Salary ($1000)" AS FLOAT)) AS </a:t>
            </a:r>
            <a:r>
              <a:rPr lang="en-US" sz="1400" b="0" dirty="0" err="1">
                <a:solidFill>
                  <a:schemeClr val="bg1"/>
                </a:solidFill>
                <a:effectLst/>
                <a:highlight>
                  <a:srgbClr val="000000"/>
                </a:highlight>
                <a:latin typeface="Times New Roman" panose="02020603050405020304" pitchFamily="18" charset="0"/>
                <a:cs typeface="Times New Roman" panose="02020603050405020304" pitchFamily="18" charset="0"/>
              </a:rPr>
              <a:t>avg_salary</a:t>
            </a:r>
            <a:endPar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endParaRP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FROM</a:t>
            </a: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    </a:t>
            </a:r>
            <a:r>
              <a:rPr lang="en-US" sz="1400" b="0" dirty="0" err="1">
                <a:solidFill>
                  <a:schemeClr val="bg1"/>
                </a:solidFill>
                <a:effectLst/>
                <a:highlight>
                  <a:srgbClr val="000000"/>
                </a:highlight>
                <a:latin typeface="Times New Roman" panose="02020603050405020304" pitchFamily="18" charset="0"/>
                <a:cs typeface="Times New Roman" panose="02020603050405020304" pitchFamily="18" charset="0"/>
              </a:rPr>
              <a:t>df_jobs</a:t>
            </a:r>
            <a:endPar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endParaRP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GROUP BY</a:t>
            </a: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    "Job Location"</a:t>
            </a: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ORDER BY</a:t>
            </a:r>
          </a:p>
          <a:p>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    </a:t>
            </a:r>
            <a:r>
              <a:rPr lang="en-US" sz="1400" b="0" dirty="0" err="1">
                <a:solidFill>
                  <a:schemeClr val="bg1"/>
                </a:solidFill>
                <a:effectLst/>
                <a:highlight>
                  <a:srgbClr val="000000"/>
                </a:highlight>
                <a:latin typeface="Times New Roman" panose="02020603050405020304" pitchFamily="18" charset="0"/>
                <a:cs typeface="Times New Roman" panose="02020603050405020304" pitchFamily="18" charset="0"/>
              </a:rPr>
              <a:t>avg_salary</a:t>
            </a:r>
            <a:r>
              <a:rPr lang="en-US" sz="1400" b="0" dirty="0">
                <a:solidFill>
                  <a:schemeClr val="bg1"/>
                </a:solidFill>
                <a:effectLst/>
                <a:highlight>
                  <a:srgbClr val="000000"/>
                </a:highlight>
                <a:latin typeface="Times New Roman" panose="02020603050405020304" pitchFamily="18" charset="0"/>
                <a:cs typeface="Times New Roman" panose="02020603050405020304" pitchFamily="18" charset="0"/>
              </a:rPr>
              <a:t> DESC;  </a:t>
            </a:r>
          </a:p>
          <a:p>
            <a:endParaRPr lang="en-US" dirty="0">
              <a:solidFill>
                <a:schemeClr val="bg1"/>
              </a:solidFill>
              <a:highlight>
                <a:srgbClr val="000000"/>
              </a:highlight>
              <a:latin typeface="Times New Roman" panose="02020603050405020304" pitchFamily="18" charset="0"/>
              <a:cs typeface="Times New Roman" panose="02020603050405020304" pitchFamily="18" charset="0"/>
            </a:endParaRPr>
          </a:p>
          <a:p>
            <a:endParaRPr lang="en-US" b="0" dirty="0">
              <a:solidFill>
                <a:schemeClr val="bg1"/>
              </a:solidFill>
              <a:effectLst/>
              <a:highlight>
                <a:srgbClr val="000000"/>
              </a:highlight>
              <a:latin typeface="Times New Roman" panose="02020603050405020304" pitchFamily="18" charset="0"/>
              <a:cs typeface="Times New Roman" panose="02020603050405020304" pitchFamily="18" charset="0"/>
            </a:endParaRPr>
          </a:p>
          <a:p>
            <a:endParaRPr lang="en-US" dirty="0">
              <a:solidFill>
                <a:schemeClr val="bg1"/>
              </a:solidFill>
              <a:highlight>
                <a:srgbClr val="000000"/>
              </a:highligh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dirty="0">
                <a:solidFill>
                  <a:schemeClr val="bg1"/>
                </a:solidFill>
                <a:effectLst/>
                <a:highlight>
                  <a:srgbClr val="000000"/>
                </a:highlight>
                <a:latin typeface="Times New Roman" panose="02020603050405020304" pitchFamily="18" charset="0"/>
                <a:cs typeface="Times New Roman" panose="02020603050405020304" pitchFamily="18" charset="0"/>
              </a:rPr>
              <a:t>The query counts the number of consultants for each visa type from the `</a:t>
            </a:r>
            <a:r>
              <a:rPr lang="en-US" sz="2000" b="0" dirty="0" err="1">
                <a:solidFill>
                  <a:schemeClr val="bg1"/>
                </a:solidFill>
                <a:effectLst/>
                <a:highlight>
                  <a:srgbClr val="000000"/>
                </a:highlight>
                <a:latin typeface="Times New Roman" panose="02020603050405020304" pitchFamily="18" charset="0"/>
                <a:cs typeface="Times New Roman" panose="02020603050405020304" pitchFamily="18" charset="0"/>
              </a:rPr>
              <a:t>df_jobs</a:t>
            </a:r>
            <a:r>
              <a:rPr lang="en-US" sz="2000" b="0" dirty="0">
                <a:solidFill>
                  <a:schemeClr val="bg1"/>
                </a:solidFill>
                <a:effectLst/>
                <a:highlight>
                  <a:srgbClr val="000000"/>
                </a:highlight>
                <a:latin typeface="Times New Roman" panose="02020603050405020304" pitchFamily="18" charset="0"/>
                <a:cs typeface="Times New Roman" panose="02020603050405020304" pitchFamily="18" charset="0"/>
              </a:rPr>
              <a:t>` table and sorts the results in descending order of </a:t>
            </a:r>
          </a:p>
          <a:p>
            <a:r>
              <a:rPr lang="en-US" sz="2000" b="0" dirty="0">
                <a:solidFill>
                  <a:schemeClr val="bg1"/>
                </a:solidFill>
                <a:effectLst/>
                <a:highlight>
                  <a:srgbClr val="000000"/>
                </a:highlight>
                <a:latin typeface="Times New Roman" panose="02020603050405020304" pitchFamily="18" charset="0"/>
                <a:cs typeface="Times New Roman" panose="02020603050405020304" pitchFamily="18" charset="0"/>
              </a:rPr>
              <a:t>consultant count.</a:t>
            </a:r>
          </a:p>
          <a:p>
            <a:r>
              <a:rPr lang="en-US" sz="2000" dirty="0">
                <a:solidFill>
                  <a:schemeClr val="bg1"/>
                </a:solidFill>
                <a:highlight>
                  <a:srgbClr val="000000"/>
                </a:highlight>
                <a:latin typeface="Times New Roman" panose="02020603050405020304" pitchFamily="18" charset="0"/>
                <a:cs typeface="Times New Roman" panose="02020603050405020304" pitchFamily="18" charset="0"/>
              </a:rPr>
              <a:t>    </a:t>
            </a:r>
            <a:r>
              <a:rPr lang="en-US" sz="1400" b="0" dirty="0">
                <a:solidFill>
                  <a:schemeClr val="bg1"/>
                </a:solidFill>
                <a:effectLst/>
                <a:latin typeface="Times New Roman" panose="02020603050405020304" pitchFamily="18" charset="0"/>
                <a:cs typeface="Times New Roman" panose="02020603050405020304" pitchFamily="18" charset="0"/>
              </a:rPr>
              <a:t>SELECT</a:t>
            </a:r>
          </a:p>
          <a:p>
            <a:r>
              <a:rPr lang="en-US" sz="1400" b="0" dirty="0">
                <a:solidFill>
                  <a:schemeClr val="bg1"/>
                </a:solidFill>
                <a:effectLst/>
                <a:latin typeface="Times New Roman" panose="02020603050405020304" pitchFamily="18" charset="0"/>
                <a:cs typeface="Times New Roman" panose="02020603050405020304" pitchFamily="18" charset="0"/>
              </a:rPr>
              <a:t>    "Visa",</a:t>
            </a:r>
          </a:p>
          <a:p>
            <a:r>
              <a:rPr lang="en-US" sz="1400" b="0" dirty="0">
                <a:solidFill>
                  <a:schemeClr val="bg1"/>
                </a:solidFill>
                <a:effectLst/>
                <a:latin typeface="Times New Roman" panose="02020603050405020304" pitchFamily="18" charset="0"/>
                <a:cs typeface="Times New Roman" panose="02020603050405020304" pitchFamily="18" charset="0"/>
              </a:rPr>
              <a:t>    COUNT("Consultant Name") AS </a:t>
            </a:r>
            <a:r>
              <a:rPr lang="en-US" sz="1400" b="0" dirty="0" err="1">
                <a:solidFill>
                  <a:schemeClr val="bg1"/>
                </a:solidFill>
                <a:effectLst/>
                <a:latin typeface="Times New Roman" panose="02020603050405020304" pitchFamily="18" charset="0"/>
                <a:cs typeface="Times New Roman" panose="02020603050405020304" pitchFamily="18" charset="0"/>
              </a:rPr>
              <a:t>consultant_count</a:t>
            </a:r>
            <a:r>
              <a:rPr lang="en-US" sz="1400" b="0" dirty="0">
                <a:solidFill>
                  <a:schemeClr val="bg1"/>
                </a:solidFill>
                <a:effectLst/>
                <a:latin typeface="Times New Roman" panose="02020603050405020304" pitchFamily="18" charset="0"/>
                <a:cs typeface="Times New Roman" panose="02020603050405020304" pitchFamily="18" charset="0"/>
              </a:rPr>
              <a:t>      </a:t>
            </a:r>
          </a:p>
          <a:p>
            <a:r>
              <a:rPr lang="en-US" sz="1400" b="0" dirty="0">
                <a:solidFill>
                  <a:schemeClr val="bg1"/>
                </a:solidFill>
                <a:effectLst/>
                <a:latin typeface="Times New Roman" panose="02020603050405020304" pitchFamily="18" charset="0"/>
                <a:cs typeface="Times New Roman" panose="02020603050405020304" pitchFamily="18" charset="0"/>
              </a:rPr>
              <a:t>FROM</a:t>
            </a:r>
          </a:p>
          <a:p>
            <a:r>
              <a:rPr lang="en-US" sz="1400" b="0" dirty="0">
                <a:solidFill>
                  <a:schemeClr val="bg1"/>
                </a:solidFill>
                <a:effectLst/>
                <a:latin typeface="Times New Roman" panose="02020603050405020304" pitchFamily="18" charset="0"/>
                <a:cs typeface="Times New Roman" panose="02020603050405020304" pitchFamily="18" charset="0"/>
              </a:rPr>
              <a:t>    </a:t>
            </a:r>
            <a:r>
              <a:rPr lang="en-US" sz="1400" b="0" dirty="0" err="1">
                <a:solidFill>
                  <a:schemeClr val="bg1"/>
                </a:solidFill>
                <a:effectLst/>
                <a:latin typeface="Times New Roman" panose="02020603050405020304" pitchFamily="18" charset="0"/>
                <a:cs typeface="Times New Roman" panose="02020603050405020304" pitchFamily="18" charset="0"/>
              </a:rPr>
              <a:t>df_jobs</a:t>
            </a:r>
            <a:endParaRPr lang="en-US" sz="1400" b="0" dirty="0">
              <a:solidFill>
                <a:schemeClr val="bg1"/>
              </a:solidFill>
              <a:effectLst/>
              <a:latin typeface="Times New Roman" panose="02020603050405020304" pitchFamily="18" charset="0"/>
              <a:cs typeface="Times New Roman" panose="02020603050405020304" pitchFamily="18" charset="0"/>
            </a:endParaRPr>
          </a:p>
          <a:p>
            <a:r>
              <a:rPr lang="en-US" sz="1400" b="0" dirty="0">
                <a:solidFill>
                  <a:schemeClr val="bg1"/>
                </a:solidFill>
                <a:effectLst/>
                <a:latin typeface="Times New Roman" panose="02020603050405020304" pitchFamily="18" charset="0"/>
                <a:cs typeface="Times New Roman" panose="02020603050405020304" pitchFamily="18" charset="0"/>
              </a:rPr>
              <a:t>GROUP BY</a:t>
            </a:r>
          </a:p>
          <a:p>
            <a:r>
              <a:rPr lang="en-US" sz="1400" b="0" dirty="0">
                <a:solidFill>
                  <a:schemeClr val="bg1"/>
                </a:solidFill>
                <a:effectLst/>
                <a:latin typeface="Times New Roman" panose="02020603050405020304" pitchFamily="18" charset="0"/>
                <a:cs typeface="Times New Roman" panose="02020603050405020304" pitchFamily="18" charset="0"/>
              </a:rPr>
              <a:t>    "Visa"</a:t>
            </a:r>
          </a:p>
          <a:p>
            <a:r>
              <a:rPr lang="en-US" sz="1400" b="0" dirty="0">
                <a:solidFill>
                  <a:schemeClr val="bg1"/>
                </a:solidFill>
                <a:effectLst/>
                <a:latin typeface="Times New Roman" panose="02020603050405020304" pitchFamily="18" charset="0"/>
                <a:cs typeface="Times New Roman" panose="02020603050405020304" pitchFamily="18" charset="0"/>
              </a:rPr>
              <a:t>ORDER BY</a:t>
            </a:r>
          </a:p>
          <a:p>
            <a:r>
              <a:rPr lang="en-US" sz="1400" b="0" dirty="0">
                <a:solidFill>
                  <a:schemeClr val="bg1"/>
                </a:solidFill>
                <a:effectLst/>
                <a:latin typeface="Times New Roman" panose="02020603050405020304" pitchFamily="18" charset="0"/>
                <a:cs typeface="Times New Roman" panose="02020603050405020304" pitchFamily="18" charset="0"/>
              </a:rPr>
              <a:t>    </a:t>
            </a:r>
            <a:r>
              <a:rPr lang="en-US" sz="1400" b="0" dirty="0" err="1">
                <a:solidFill>
                  <a:schemeClr val="bg1"/>
                </a:solidFill>
                <a:effectLst/>
                <a:latin typeface="Times New Roman" panose="02020603050405020304" pitchFamily="18" charset="0"/>
                <a:cs typeface="Times New Roman" panose="02020603050405020304" pitchFamily="18" charset="0"/>
              </a:rPr>
              <a:t>consultant_count</a:t>
            </a:r>
            <a:r>
              <a:rPr lang="en-US" sz="1400" b="0" dirty="0">
                <a:solidFill>
                  <a:schemeClr val="bg1"/>
                </a:solidFill>
                <a:effectLst/>
                <a:latin typeface="Times New Roman" panose="02020603050405020304" pitchFamily="18" charset="0"/>
                <a:cs typeface="Times New Roman" panose="02020603050405020304" pitchFamily="18" charset="0"/>
              </a:rPr>
              <a:t> DESC;</a:t>
            </a:r>
          </a:p>
          <a:p>
            <a:r>
              <a:rPr lang="en-US" sz="1400" b="0" dirty="0">
                <a:solidFill>
                  <a:schemeClr val="bg1"/>
                </a:solidFill>
                <a:effectLst/>
                <a:latin typeface="Times New Roman" panose="02020603050405020304" pitchFamily="18" charset="0"/>
                <a:cs typeface="Times New Roman" panose="02020603050405020304" pitchFamily="18" charset="0"/>
              </a:rPr>
              <a:t>    """</a:t>
            </a:r>
          </a:p>
          <a:p>
            <a:r>
              <a:rPr lang="en-US" sz="1400" b="0" dirty="0">
                <a:solidFill>
                  <a:schemeClr val="bg1"/>
                </a:solidFill>
                <a:effectLst/>
                <a:latin typeface="Times New Roman" panose="02020603050405020304" pitchFamily="18" charset="0"/>
                <a:cs typeface="Times New Roman" panose="02020603050405020304" pitchFamily="18" charset="0"/>
              </a:rPr>
              <a:t/>
            </a:r>
            <a:br>
              <a:rPr lang="en-US" sz="1400" b="0" dirty="0">
                <a:solidFill>
                  <a:schemeClr val="bg1"/>
                </a:solidFill>
                <a:effectLst/>
                <a:latin typeface="Times New Roman" panose="02020603050405020304" pitchFamily="18" charset="0"/>
                <a:cs typeface="Times New Roman" panose="02020603050405020304" pitchFamily="18" charset="0"/>
              </a:rPr>
            </a:br>
            <a:r>
              <a:rPr lang="en-US" sz="1400" b="0" dirty="0">
                <a:solidFill>
                  <a:schemeClr val="bg1"/>
                </a:solidFill>
                <a:effectLst/>
                <a:latin typeface="Times New Roman" panose="02020603050405020304" pitchFamily="18" charset="0"/>
                <a:cs typeface="Times New Roman" panose="02020603050405020304" pitchFamily="18" charset="0"/>
              </a:rPr>
              <a:t>result = </a:t>
            </a:r>
            <a:r>
              <a:rPr lang="en-US" sz="1400" b="0" dirty="0" err="1">
                <a:solidFill>
                  <a:schemeClr val="bg1"/>
                </a:solidFill>
                <a:effectLst/>
                <a:latin typeface="Times New Roman" panose="02020603050405020304" pitchFamily="18" charset="0"/>
                <a:cs typeface="Times New Roman" panose="02020603050405020304" pitchFamily="18" charset="0"/>
              </a:rPr>
              <a:t>ps.sqldf</a:t>
            </a:r>
            <a:r>
              <a:rPr lang="en-US" sz="1400" b="0" dirty="0">
                <a:solidFill>
                  <a:schemeClr val="bg1"/>
                </a:solidFill>
                <a:effectLst/>
                <a:latin typeface="Times New Roman" panose="02020603050405020304" pitchFamily="18" charset="0"/>
                <a:cs typeface="Times New Roman" panose="02020603050405020304" pitchFamily="18" charset="0"/>
              </a:rPr>
              <a:t>(query, locals())      </a:t>
            </a:r>
          </a:p>
          <a:p>
            <a:r>
              <a:rPr lang="en-US" sz="1400" b="0" dirty="0" err="1">
                <a:solidFill>
                  <a:schemeClr val="bg1"/>
                </a:solidFill>
                <a:effectLst/>
                <a:latin typeface="Times New Roman" panose="02020603050405020304" pitchFamily="18" charset="0"/>
                <a:cs typeface="Times New Roman" panose="02020603050405020304" pitchFamily="18" charset="0"/>
              </a:rPr>
              <a:t>result.head</a:t>
            </a:r>
            <a:r>
              <a:rPr lang="en-US" sz="1400" b="0" dirty="0">
                <a:solidFill>
                  <a:schemeClr val="bg1"/>
                </a:solidFill>
                <a:effectLst/>
                <a:latin typeface="Times New Roman" panose="02020603050405020304" pitchFamily="18" charset="0"/>
                <a:cs typeface="Times New Roman" panose="02020603050405020304" pitchFamily="18" charset="0"/>
              </a:rPr>
              <a:t>()</a:t>
            </a:r>
          </a:p>
          <a:p>
            <a:endParaRPr lang="en-US" b="0" dirty="0">
              <a:solidFill>
                <a:schemeClr val="bg1"/>
              </a:solidFill>
              <a:effectLst/>
              <a:highlight>
                <a:srgbClr val="000000"/>
              </a:highlight>
              <a:latin typeface="Times New Roman" panose="02020603050405020304" pitchFamily="18" charset="0"/>
              <a:cs typeface="Times New Roman" panose="02020603050405020304" pitchFamily="18" charset="0"/>
            </a:endParaRPr>
          </a:p>
          <a:p>
            <a:endParaRPr lang="en-US" b="0" dirty="0">
              <a:solidFill>
                <a:schemeClr val="bg1"/>
              </a:solidFill>
              <a:effectLst/>
              <a:highlight>
                <a:srgbClr val="000000"/>
              </a:highlight>
              <a:latin typeface="Times New Roman" panose="02020603050405020304" pitchFamily="18" charset="0"/>
              <a:cs typeface="Times New Roman" panose="02020603050405020304" pitchFamily="18" charset="0"/>
            </a:endParaRPr>
          </a:p>
          <a:p>
            <a:r>
              <a:rPr lang="en-US" b="0" dirty="0">
                <a:solidFill>
                  <a:srgbClr val="A31515"/>
                </a:solidFill>
                <a:effectLst/>
                <a:latin typeface="Courier New" panose="02070309020205020404" pitchFamily="49" charset="0"/>
              </a:rPr>
              <a:t>   </a:t>
            </a:r>
            <a:endParaRPr lang="en-US" b="0" dirty="0">
              <a:solidFill>
                <a:srgbClr val="000000"/>
              </a:solidFill>
              <a:effectLst/>
              <a:latin typeface="Courier New" panose="02070309020205020404" pitchFamily="49" charset="0"/>
            </a:endParaRPr>
          </a:p>
          <a:p>
            <a:endParaRPr lang="en-US" dirty="0">
              <a:solidFill>
                <a:schemeClr val="bg1"/>
              </a:solidFill>
            </a:endParaRPr>
          </a:p>
        </p:txBody>
      </p:sp>
      <p:pic>
        <p:nvPicPr>
          <p:cNvPr id="8" name="Picture 7" descr="A screenshot of a computer&#10;&#10;Description automatically generated">
            <a:extLst>
              <a:ext uri="{FF2B5EF4-FFF2-40B4-BE49-F238E27FC236}">
                <a16:creationId xmlns:a16="http://schemas.microsoft.com/office/drawing/2014/main" id="{FB0F2138-321C-2FCD-D884-58EF089E35EC}"/>
              </a:ext>
            </a:extLst>
          </p:cNvPr>
          <p:cNvPicPr>
            <a:picLocks noChangeAspect="1"/>
          </p:cNvPicPr>
          <p:nvPr/>
        </p:nvPicPr>
        <p:blipFill>
          <a:blip r:embed="rId2"/>
          <a:stretch>
            <a:fillRect/>
          </a:stretch>
        </p:blipFill>
        <p:spPr>
          <a:xfrm>
            <a:off x="5735608" y="1991178"/>
            <a:ext cx="4058216" cy="1838582"/>
          </a:xfrm>
          <a:prstGeom prst="rect">
            <a:avLst/>
          </a:prstGeom>
        </p:spPr>
      </p:pic>
      <p:pic>
        <p:nvPicPr>
          <p:cNvPr id="10" name="Picture 9" descr="A close up of a sign&#10;&#10;Description automatically generated">
            <a:extLst>
              <a:ext uri="{FF2B5EF4-FFF2-40B4-BE49-F238E27FC236}">
                <a16:creationId xmlns:a16="http://schemas.microsoft.com/office/drawing/2014/main" id="{965799B3-A9E6-0852-BE2D-3CDD510F6AE0}"/>
              </a:ext>
            </a:extLst>
          </p:cNvPr>
          <p:cNvPicPr>
            <a:picLocks noChangeAspect="1"/>
          </p:cNvPicPr>
          <p:nvPr/>
        </p:nvPicPr>
        <p:blipFill>
          <a:blip r:embed="rId3"/>
          <a:stretch>
            <a:fillRect/>
          </a:stretch>
        </p:blipFill>
        <p:spPr>
          <a:xfrm>
            <a:off x="5573889" y="5743053"/>
            <a:ext cx="4686954" cy="990738"/>
          </a:xfrm>
          <a:prstGeom prst="rect">
            <a:avLst/>
          </a:prstGeom>
        </p:spPr>
      </p:pic>
    </p:spTree>
    <p:extLst>
      <p:ext uri="{BB962C8B-B14F-4D97-AF65-F5344CB8AC3E}">
        <p14:creationId xmlns:p14="http://schemas.microsoft.com/office/powerpoint/2010/main" val="1813113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6A382E-4C9F-3EBE-FB7E-A6C20C22FC2F}"/>
              </a:ext>
            </a:extLst>
          </p:cNvPr>
          <p:cNvSpPr txBox="1"/>
          <p:nvPr/>
        </p:nvSpPr>
        <p:spPr>
          <a:xfrm>
            <a:off x="-550193" y="505417"/>
            <a:ext cx="11064119" cy="646331"/>
          </a:xfrm>
          <a:prstGeom prst="rect">
            <a:avLst/>
          </a:prstGeom>
          <a:noFill/>
        </p:spPr>
        <p:txBody>
          <a:bodyPr wrap="none" rtlCol="0">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					SQL QUERIES PLACEMENT 	</a:t>
            </a:r>
          </a:p>
        </p:txBody>
      </p:sp>
      <p:sp>
        <p:nvSpPr>
          <p:cNvPr id="4" name="TextBox 3">
            <a:extLst>
              <a:ext uri="{FF2B5EF4-FFF2-40B4-BE49-F238E27FC236}">
                <a16:creationId xmlns:a16="http://schemas.microsoft.com/office/drawing/2014/main" id="{AABF411C-A639-82E3-5969-10F55D85C426}"/>
              </a:ext>
            </a:extLst>
          </p:cNvPr>
          <p:cNvSpPr txBox="1"/>
          <p:nvPr/>
        </p:nvSpPr>
        <p:spPr>
          <a:xfrm>
            <a:off x="802888" y="1393902"/>
            <a:ext cx="16189047" cy="6832640"/>
          </a:xfrm>
          <a:prstGeom prst="rect">
            <a:avLst/>
          </a:prstGeom>
          <a:noFill/>
        </p:spPr>
        <p:txBody>
          <a:bodyPr wrap="none" rtlCol="0">
            <a:spAutoFit/>
          </a:bodyPr>
          <a:lstStyle/>
          <a:p>
            <a:pPr marL="285750" indent="-285750">
              <a:buFont typeface="Arial" panose="020B0604020202020204" pitchFamily="34" charset="0"/>
              <a:buChar char="•"/>
            </a:pPr>
            <a:r>
              <a:rPr lang="en-US" sz="2000" b="0" dirty="0">
                <a:solidFill>
                  <a:schemeClr val="bg1"/>
                </a:solidFill>
                <a:effectLst/>
                <a:latin typeface="Times New Roman" panose="02020603050405020304" pitchFamily="18" charset="0"/>
                <a:cs typeface="Times New Roman" panose="02020603050405020304" pitchFamily="18" charset="0"/>
              </a:rPr>
              <a:t>The query retrieves the consultant names, job titles, and salaries for those consultants in the `</a:t>
            </a:r>
            <a:r>
              <a:rPr lang="en-US" sz="2000" b="0" dirty="0" err="1">
                <a:solidFill>
                  <a:schemeClr val="bg1"/>
                </a:solidFill>
                <a:effectLst/>
                <a:latin typeface="Times New Roman" panose="02020603050405020304" pitchFamily="18" charset="0"/>
                <a:cs typeface="Times New Roman" panose="02020603050405020304" pitchFamily="18" charset="0"/>
              </a:rPr>
              <a:t>df_jobs</a:t>
            </a:r>
            <a:r>
              <a:rPr lang="en-US" sz="2000" b="0" dirty="0">
                <a:solidFill>
                  <a:schemeClr val="bg1"/>
                </a:solidFill>
                <a:effectLst/>
                <a:latin typeface="Times New Roman" panose="02020603050405020304" pitchFamily="18" charset="0"/>
                <a:cs typeface="Times New Roman" panose="02020603050405020304" pitchFamily="18" charset="0"/>
              </a:rPr>
              <a:t>` table who are</a:t>
            </a:r>
          </a:p>
          <a:p>
            <a:r>
              <a:rPr lang="en-US" sz="2000" b="0" dirty="0">
                <a:solidFill>
                  <a:schemeClr val="bg1"/>
                </a:solidFill>
                <a:effectLst/>
                <a:latin typeface="Times New Roman" panose="02020603050405020304" pitchFamily="18" charset="0"/>
                <a:cs typeface="Times New Roman" panose="02020603050405020304" pitchFamily="18" charset="0"/>
              </a:rPr>
              <a:t>open to relocation.</a:t>
            </a:r>
          </a:p>
          <a:p>
            <a:endParaRPr lang="en-US" sz="1400" dirty="0">
              <a:solidFill>
                <a:schemeClr val="bg1"/>
              </a:solidFill>
              <a:latin typeface="Courier New" panose="02070309020205020404" pitchFamily="49" charset="0"/>
            </a:endParaRPr>
          </a:p>
          <a:p>
            <a:r>
              <a:rPr lang="en-US" sz="1400" b="0" dirty="0">
                <a:solidFill>
                  <a:schemeClr val="bg1"/>
                </a:solidFill>
                <a:effectLst/>
                <a:latin typeface="Courier New" panose="02070309020205020404" pitchFamily="49" charset="0"/>
              </a:rPr>
              <a:t>SELECT</a:t>
            </a:r>
          </a:p>
          <a:p>
            <a:r>
              <a:rPr lang="en-US" sz="1400" b="0" dirty="0">
                <a:solidFill>
                  <a:schemeClr val="bg1"/>
                </a:solidFill>
                <a:effectLst/>
                <a:latin typeface="Courier New" panose="02070309020205020404" pitchFamily="49" charset="0"/>
              </a:rPr>
              <a:t>    "Consultant Name",</a:t>
            </a:r>
          </a:p>
          <a:p>
            <a:r>
              <a:rPr lang="en-US" sz="1400" b="0" dirty="0">
                <a:solidFill>
                  <a:schemeClr val="bg1"/>
                </a:solidFill>
                <a:effectLst/>
                <a:latin typeface="Courier New" panose="02070309020205020404" pitchFamily="49" charset="0"/>
              </a:rPr>
              <a:t>    "Job Title",</a:t>
            </a:r>
          </a:p>
          <a:p>
            <a:r>
              <a:rPr lang="en-US" sz="1400" b="0" dirty="0">
                <a:solidFill>
                  <a:schemeClr val="bg1"/>
                </a:solidFill>
                <a:effectLst/>
                <a:latin typeface="Courier New" panose="02070309020205020404" pitchFamily="49" charset="0"/>
              </a:rPr>
              <a:t>    "Salary ($1000)"</a:t>
            </a:r>
          </a:p>
          <a:p>
            <a:r>
              <a:rPr lang="en-US" sz="1400" b="0" dirty="0">
                <a:solidFill>
                  <a:schemeClr val="bg1"/>
                </a:solidFill>
                <a:effectLst/>
                <a:latin typeface="Courier New" panose="02070309020205020404" pitchFamily="49" charset="0"/>
              </a:rPr>
              <a:t>FROM</a:t>
            </a:r>
          </a:p>
          <a:p>
            <a:r>
              <a:rPr lang="en-US" sz="1400" b="0" dirty="0">
                <a:solidFill>
                  <a:schemeClr val="bg1"/>
                </a:solidFill>
                <a:effectLst/>
                <a:latin typeface="Courier New" panose="02070309020205020404" pitchFamily="49" charset="0"/>
              </a:rPr>
              <a:t>    </a:t>
            </a:r>
            <a:r>
              <a:rPr lang="en-US" sz="1400" b="0" dirty="0" err="1">
                <a:solidFill>
                  <a:schemeClr val="bg1"/>
                </a:solidFill>
                <a:effectLst/>
                <a:latin typeface="Courier New" panose="02070309020205020404" pitchFamily="49" charset="0"/>
              </a:rPr>
              <a:t>df_jobs</a:t>
            </a:r>
            <a:endParaRPr lang="en-US" sz="1400" b="0" dirty="0">
              <a:solidFill>
                <a:schemeClr val="bg1"/>
              </a:solidFill>
              <a:effectLst/>
              <a:latin typeface="Courier New" panose="02070309020205020404" pitchFamily="49" charset="0"/>
            </a:endParaRPr>
          </a:p>
          <a:p>
            <a:r>
              <a:rPr lang="en-US" sz="1400" b="0" dirty="0">
                <a:solidFill>
                  <a:schemeClr val="bg1"/>
                </a:solidFill>
                <a:effectLst/>
                <a:latin typeface="Courier New" panose="02070309020205020404" pitchFamily="49" charset="0"/>
              </a:rPr>
              <a:t>WHERE</a:t>
            </a:r>
          </a:p>
          <a:p>
            <a:r>
              <a:rPr lang="en-US" sz="1400" b="0" dirty="0">
                <a:solidFill>
                  <a:schemeClr val="bg1"/>
                </a:solidFill>
                <a:effectLst/>
                <a:latin typeface="Courier New" panose="02070309020205020404" pitchFamily="49" charset="0"/>
              </a:rPr>
              <a:t>    "Relocation" = 'Yes';</a:t>
            </a:r>
          </a:p>
          <a:p>
            <a:r>
              <a:rPr lang="en-US" sz="1400" b="0" dirty="0">
                <a:solidFill>
                  <a:schemeClr val="bg1"/>
                </a:solidFill>
                <a:effectLst/>
                <a:latin typeface="Courier New" panose="02070309020205020404" pitchFamily="49" charset="0"/>
              </a:rPr>
              <a:t>    """</a:t>
            </a:r>
          </a:p>
          <a:p>
            <a:r>
              <a:rPr lang="en-US" sz="1400" b="0" dirty="0">
                <a:solidFill>
                  <a:schemeClr val="bg1"/>
                </a:solidFill>
                <a:effectLst/>
                <a:latin typeface="Courier New" panose="02070309020205020404" pitchFamily="49" charset="0"/>
              </a:rPr>
              <a:t/>
            </a:r>
            <a:br>
              <a:rPr lang="en-US" sz="1400" b="0" dirty="0">
                <a:solidFill>
                  <a:schemeClr val="bg1"/>
                </a:solidFill>
                <a:effectLst/>
                <a:latin typeface="Courier New" panose="02070309020205020404" pitchFamily="49" charset="0"/>
              </a:rPr>
            </a:br>
            <a:r>
              <a:rPr lang="en-US" sz="1400" b="0" dirty="0">
                <a:solidFill>
                  <a:schemeClr val="bg1"/>
                </a:solidFill>
                <a:effectLst/>
                <a:latin typeface="Courier New" panose="02070309020205020404" pitchFamily="49" charset="0"/>
              </a:rPr>
              <a:t>result = </a:t>
            </a:r>
            <a:r>
              <a:rPr lang="en-US" sz="1400" b="0" dirty="0" err="1">
                <a:solidFill>
                  <a:schemeClr val="bg1"/>
                </a:solidFill>
                <a:effectLst/>
                <a:latin typeface="Courier New" panose="02070309020205020404" pitchFamily="49" charset="0"/>
              </a:rPr>
              <a:t>ps.sqldf</a:t>
            </a:r>
            <a:r>
              <a:rPr lang="en-US" sz="1400" b="0" dirty="0">
                <a:solidFill>
                  <a:schemeClr val="bg1"/>
                </a:solidFill>
                <a:effectLst/>
                <a:latin typeface="Courier New" panose="02070309020205020404" pitchFamily="49" charset="0"/>
              </a:rPr>
              <a:t>(query, locals())</a:t>
            </a:r>
          </a:p>
          <a:p>
            <a:r>
              <a:rPr lang="en-US" sz="1400" b="0" dirty="0" err="1">
                <a:solidFill>
                  <a:schemeClr val="bg1"/>
                </a:solidFill>
                <a:effectLst/>
                <a:latin typeface="Courier New" panose="02070309020205020404" pitchFamily="49" charset="0"/>
              </a:rPr>
              <a:t>result.head</a:t>
            </a:r>
            <a:r>
              <a:rPr lang="en-US" sz="1400" b="0" dirty="0">
                <a:solidFill>
                  <a:schemeClr val="bg1"/>
                </a:solidFill>
                <a:effectLst/>
                <a:latin typeface="Courier New" panose="02070309020205020404" pitchFamily="49" charset="0"/>
              </a:rPr>
              <a:t>()</a:t>
            </a:r>
          </a:p>
          <a:p>
            <a:endParaRPr lang="en-US" dirty="0">
              <a:solidFill>
                <a:schemeClr val="bg1"/>
              </a:solidFill>
              <a:latin typeface="Courier New" panose="02070309020205020404" pitchFamily="49" charset="0"/>
            </a:endParaRPr>
          </a:p>
          <a:p>
            <a:pPr marL="285750" indent="-285750">
              <a:buFont typeface="Arial" panose="020B0604020202020204" pitchFamily="34" charset="0"/>
              <a:buChar char="•"/>
            </a:pPr>
            <a:r>
              <a:rPr lang="en-US" dirty="0">
                <a:solidFill>
                  <a:schemeClr val="bg1"/>
                </a:solidFill>
                <a:latin typeface="Courier New" panose="02070309020205020404" pitchFamily="49" charset="0"/>
              </a:rPr>
              <a:t>The query counts the number of hires for each job title where the hiring status is 'y' and lists the job titles in</a:t>
            </a:r>
          </a:p>
          <a:p>
            <a:r>
              <a:rPr lang="en-US" dirty="0">
                <a:solidFill>
                  <a:schemeClr val="bg1"/>
                </a:solidFill>
                <a:latin typeface="Courier New" panose="02070309020205020404" pitchFamily="49" charset="0"/>
              </a:rPr>
              <a:t>descending order of hire count</a:t>
            </a:r>
            <a:r>
              <a:rPr lang="en-US" sz="1400" dirty="0">
                <a:solidFill>
                  <a:schemeClr val="bg1"/>
                </a:solidFill>
                <a:latin typeface="Courier New" panose="02070309020205020404" pitchFamily="49" charset="0"/>
              </a:rPr>
              <a:t>.</a:t>
            </a:r>
          </a:p>
          <a:p>
            <a:endParaRPr lang="en-US" sz="1400" dirty="0">
              <a:solidFill>
                <a:schemeClr val="bg1"/>
              </a:solidFill>
              <a:latin typeface="Courier New" panose="02070309020205020404" pitchFamily="49" charset="0"/>
            </a:endParaRPr>
          </a:p>
          <a:p>
            <a:r>
              <a:rPr lang="en-US" sz="1400" dirty="0">
                <a:solidFill>
                  <a:schemeClr val="bg1"/>
                </a:solidFill>
                <a:latin typeface="Times New Roman" panose="02020603050405020304" pitchFamily="18" charset="0"/>
                <a:cs typeface="Times New Roman" panose="02020603050405020304" pitchFamily="18" charset="0"/>
              </a:rPr>
              <a:t> SELECT "Job Title", COUNT("Hired") AS </a:t>
            </a:r>
            <a:r>
              <a:rPr lang="en-US" sz="1400" dirty="0" err="1">
                <a:solidFill>
                  <a:schemeClr val="bg1"/>
                </a:solidFill>
                <a:latin typeface="Times New Roman" panose="02020603050405020304" pitchFamily="18" charset="0"/>
                <a:cs typeface="Times New Roman" panose="02020603050405020304" pitchFamily="18" charset="0"/>
              </a:rPr>
              <a:t>hired_count</a:t>
            </a:r>
            <a:r>
              <a:rPr lang="en-US" sz="1400" dirty="0">
                <a:solidFill>
                  <a:schemeClr val="bg1"/>
                </a:solidFill>
                <a:latin typeface="Times New Roman" panose="02020603050405020304" pitchFamily="18" charset="0"/>
                <a:cs typeface="Times New Roman" panose="02020603050405020304" pitchFamily="18" charset="0"/>
              </a:rPr>
              <a:t> FROM </a:t>
            </a:r>
            <a:r>
              <a:rPr lang="en-US" sz="1400" dirty="0" err="1">
                <a:solidFill>
                  <a:schemeClr val="bg1"/>
                </a:solidFill>
                <a:latin typeface="Times New Roman" panose="02020603050405020304" pitchFamily="18" charset="0"/>
                <a:cs typeface="Times New Roman" panose="02020603050405020304" pitchFamily="18" charset="0"/>
              </a:rPr>
              <a:t>df_jobs</a:t>
            </a:r>
            <a:r>
              <a:rPr lang="en-US" sz="1400" dirty="0">
                <a:solidFill>
                  <a:schemeClr val="bg1"/>
                </a:solidFill>
                <a:latin typeface="Times New Roman" panose="02020603050405020304" pitchFamily="18" charset="0"/>
                <a:cs typeface="Times New Roman" panose="02020603050405020304" pitchFamily="18" charset="0"/>
              </a:rPr>
              <a:t> WHERE "Hired" = 'y' GROUP BY "Job Title" ORDER BY </a:t>
            </a:r>
            <a:r>
              <a:rPr lang="en-US" sz="1400" dirty="0" err="1">
                <a:solidFill>
                  <a:schemeClr val="bg1"/>
                </a:solidFill>
                <a:latin typeface="Times New Roman" panose="02020603050405020304" pitchFamily="18" charset="0"/>
                <a:cs typeface="Times New Roman" panose="02020603050405020304" pitchFamily="18" charset="0"/>
              </a:rPr>
              <a:t>hired_count</a:t>
            </a:r>
            <a:r>
              <a:rPr lang="en-US" sz="1400" dirty="0">
                <a:solidFill>
                  <a:schemeClr val="bg1"/>
                </a:solidFill>
                <a:latin typeface="Times New Roman" panose="02020603050405020304" pitchFamily="18" charset="0"/>
                <a:cs typeface="Times New Roman" panose="02020603050405020304" pitchFamily="18" charset="0"/>
              </a:rPr>
              <a:t> DESC;</a:t>
            </a:r>
          </a:p>
          <a:p>
            <a:endParaRPr lang="en-US" sz="1400"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dirty="0">
                <a:solidFill>
                  <a:schemeClr val="bg1"/>
                </a:solidFill>
                <a:latin typeface="Courier New" panose="02070309020205020404" pitchFamily="49" charset="0"/>
              </a:rPr>
              <a:t>						</a:t>
            </a:r>
            <a:r>
              <a:rPr lang="en-US" sz="2000" dirty="0">
                <a:solidFill>
                  <a:schemeClr val="bg1"/>
                </a:solidFill>
                <a:latin typeface="Times New Roman" panose="02020603050405020304" pitchFamily="18" charset="0"/>
                <a:cs typeface="Times New Roman" panose="02020603050405020304" pitchFamily="18" charset="0"/>
              </a:rPr>
              <a:t>The query retrieves the consultant names, job titles, submission dates, </a:t>
            </a:r>
          </a:p>
          <a:p>
            <a:r>
              <a:rPr lang="en-US" sz="2000" dirty="0">
                <a:solidFill>
                  <a:schemeClr val="bg1"/>
                </a:solidFill>
                <a:latin typeface="Times New Roman" panose="02020603050405020304" pitchFamily="18" charset="0"/>
                <a:cs typeface="Times New Roman" panose="02020603050405020304" pitchFamily="18" charset="0"/>
              </a:rPr>
              <a:t>						and joining dates for consultants who were hired and whose submission dates </a:t>
            </a:r>
          </a:p>
          <a:p>
            <a:r>
              <a:rPr lang="en-US" sz="2000" dirty="0">
                <a:solidFill>
                  <a:schemeClr val="bg1"/>
                </a:solidFill>
                <a:latin typeface="Times New Roman" panose="02020603050405020304" pitchFamily="18" charset="0"/>
                <a:cs typeface="Times New Roman" panose="02020603050405020304" pitchFamily="18" charset="0"/>
              </a:rPr>
              <a:t>						fall between July 12, 2023, and December 14, 2023.</a:t>
            </a:r>
          </a:p>
          <a:p>
            <a:endParaRPr lang="en-US" sz="1400" dirty="0">
              <a:solidFill>
                <a:schemeClr val="bg1"/>
              </a:solidFill>
              <a:latin typeface="Courier New" panose="02070309020205020404" pitchFamily="49" charset="0"/>
            </a:endParaRPr>
          </a:p>
          <a:p>
            <a:endParaRPr lang="en-US" sz="1400" dirty="0">
              <a:solidFill>
                <a:schemeClr val="bg1"/>
              </a:solidFill>
              <a:latin typeface="Courier New" panose="02070309020205020404" pitchFamily="49" charset="0"/>
            </a:endParaRPr>
          </a:p>
          <a:p>
            <a:endParaRPr lang="en-US" sz="1400" b="0" dirty="0">
              <a:solidFill>
                <a:schemeClr val="bg1"/>
              </a:solidFill>
              <a:effectLst/>
              <a:latin typeface="Courier New" panose="02070309020205020404" pitchFamily="49" charset="0"/>
            </a:endParaRPr>
          </a:p>
          <a:p>
            <a:endParaRPr lang="en-US" dirty="0"/>
          </a:p>
        </p:txBody>
      </p:sp>
      <p:pic>
        <p:nvPicPr>
          <p:cNvPr id="6" name="Picture 5" descr="A screenshot of a computer&#10;&#10;Description automatically generated">
            <a:extLst>
              <a:ext uri="{FF2B5EF4-FFF2-40B4-BE49-F238E27FC236}">
                <a16:creationId xmlns:a16="http://schemas.microsoft.com/office/drawing/2014/main" id="{1A605446-AAAE-AB48-1FD7-3E5FA9133BC0}"/>
              </a:ext>
            </a:extLst>
          </p:cNvPr>
          <p:cNvPicPr>
            <a:picLocks noChangeAspect="1"/>
          </p:cNvPicPr>
          <p:nvPr/>
        </p:nvPicPr>
        <p:blipFill>
          <a:blip r:embed="rId2"/>
          <a:stretch>
            <a:fillRect/>
          </a:stretch>
        </p:blipFill>
        <p:spPr>
          <a:xfrm>
            <a:off x="4268113" y="2136972"/>
            <a:ext cx="5600716" cy="1057423"/>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980AEEC8-8770-C0EB-9AAA-C55AC8785AFB}"/>
              </a:ext>
            </a:extLst>
          </p:cNvPr>
          <p:cNvPicPr>
            <a:picLocks noChangeAspect="1"/>
          </p:cNvPicPr>
          <p:nvPr/>
        </p:nvPicPr>
        <p:blipFill>
          <a:blip r:embed="rId3"/>
          <a:stretch>
            <a:fillRect/>
          </a:stretch>
        </p:blipFill>
        <p:spPr>
          <a:xfrm>
            <a:off x="665728" y="6204996"/>
            <a:ext cx="4601217" cy="1905266"/>
          </a:xfrm>
          <a:prstGeom prst="rect">
            <a:avLst/>
          </a:prstGeom>
        </p:spPr>
      </p:pic>
      <p:pic>
        <p:nvPicPr>
          <p:cNvPr id="10" name="Picture 9" descr="A screenshot of a computer">
            <a:extLst>
              <a:ext uri="{FF2B5EF4-FFF2-40B4-BE49-F238E27FC236}">
                <a16:creationId xmlns:a16="http://schemas.microsoft.com/office/drawing/2014/main" id="{DAA2D136-B00A-3C65-9978-4BB4D16F833D}"/>
              </a:ext>
            </a:extLst>
          </p:cNvPr>
          <p:cNvPicPr>
            <a:picLocks noChangeAspect="1"/>
          </p:cNvPicPr>
          <p:nvPr/>
        </p:nvPicPr>
        <p:blipFill>
          <a:blip r:embed="rId4"/>
          <a:stretch>
            <a:fillRect/>
          </a:stretch>
        </p:blipFill>
        <p:spPr>
          <a:xfrm>
            <a:off x="5610559" y="3557295"/>
            <a:ext cx="8516539" cy="1390844"/>
          </a:xfrm>
          <a:prstGeom prst="rect">
            <a:avLst/>
          </a:prstGeom>
        </p:spPr>
      </p:pic>
    </p:spTree>
    <p:extLst>
      <p:ext uri="{BB962C8B-B14F-4D97-AF65-F5344CB8AC3E}">
        <p14:creationId xmlns:p14="http://schemas.microsoft.com/office/powerpoint/2010/main" val="707616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185029" y="651510"/>
            <a:ext cx="10804208" cy="468273"/>
          </a:xfrm>
          <a:prstGeom prst="rect">
            <a:avLst/>
          </a:prstGeom>
          <a:noFill/>
          <a:ln/>
        </p:spPr>
        <p:txBody>
          <a:bodyPr wrap="none" lIns="0" tIns="0" rIns="0" bIns="0" rtlCol="0" anchor="t"/>
          <a:lstStyle/>
          <a:p>
            <a:pPr marL="0" indent="0">
              <a:lnSpc>
                <a:spcPts val="3650"/>
              </a:lnSpc>
              <a:buNone/>
            </a:pPr>
            <a:r>
              <a:rPr lang="en-US" sz="2950" dirty="0">
                <a:solidFill>
                  <a:srgbClr val="F5F0F0"/>
                </a:solidFill>
                <a:latin typeface="Merriweather" pitchFamily="34" charset="0"/>
                <a:ea typeface="Merriweather" pitchFamily="34" charset="-122"/>
                <a:cs typeface="Merriweather" pitchFamily="34" charset="-120"/>
              </a:rPr>
              <a:t>Data Exploration and Cleaning: Preparing the Groundwork</a:t>
            </a:r>
            <a:endParaRPr lang="en-US" sz="2950" dirty="0"/>
          </a:p>
        </p:txBody>
      </p:sp>
      <p:sp>
        <p:nvSpPr>
          <p:cNvPr id="3" name="Text 1"/>
          <p:cNvSpPr/>
          <p:nvPr/>
        </p:nvSpPr>
        <p:spPr>
          <a:xfrm>
            <a:off x="1185029" y="1419463"/>
            <a:ext cx="12260223" cy="719376"/>
          </a:xfrm>
          <a:prstGeom prst="rect">
            <a:avLst/>
          </a:prstGeom>
          <a:noFill/>
          <a:ln/>
        </p:spPr>
        <p:txBody>
          <a:bodyPr wrap="square" lIns="0" tIns="0" rIns="0" bIns="0" rtlCol="0" anchor="t"/>
          <a:lstStyle/>
          <a:p>
            <a:pPr marL="0" indent="0">
              <a:lnSpc>
                <a:spcPts val="1850"/>
              </a:lnSpc>
              <a:buNone/>
            </a:pPr>
            <a:r>
              <a:rPr lang="en-US" sz="1150" dirty="0">
                <a:solidFill>
                  <a:srgbClr val="E2E6E9"/>
                </a:solidFill>
                <a:latin typeface="Merriweather" pitchFamily="34" charset="0"/>
                <a:ea typeface="Merriweather" pitchFamily="34" charset="-122"/>
                <a:cs typeface="Merriweather" pitchFamily="34" charset="-120"/>
              </a:rPr>
              <a:t>The first crucial step in our analysis involves exploring and cleaning the three datasets: NYC Shooting Incidents, COVID-19 statistics, and Job Placements. Using Python's pandas library, we meticulously examined each dataset for missing values, outliers, and inconsistencies. This process is vital for ensuring the integrity and reliability of our subsequent analyses.</a:t>
            </a:r>
            <a:endParaRPr lang="en-US" sz="1150" dirty="0"/>
          </a:p>
        </p:txBody>
      </p:sp>
      <p:sp>
        <p:nvSpPr>
          <p:cNvPr id="4" name="Text 2"/>
          <p:cNvSpPr/>
          <p:nvPr/>
        </p:nvSpPr>
        <p:spPr>
          <a:xfrm>
            <a:off x="1185029" y="2307431"/>
            <a:ext cx="12260223" cy="719376"/>
          </a:xfrm>
          <a:prstGeom prst="rect">
            <a:avLst/>
          </a:prstGeom>
          <a:noFill/>
          <a:ln/>
        </p:spPr>
        <p:txBody>
          <a:bodyPr wrap="square" lIns="0" tIns="0" rIns="0" bIns="0" rtlCol="0" anchor="t"/>
          <a:lstStyle/>
          <a:p>
            <a:pPr marL="0" indent="0">
              <a:lnSpc>
                <a:spcPts val="1850"/>
              </a:lnSpc>
              <a:buNone/>
            </a:pPr>
            <a:r>
              <a:rPr lang="en-US" sz="1150" dirty="0">
                <a:solidFill>
                  <a:srgbClr val="E2E6E9"/>
                </a:solidFill>
                <a:latin typeface="Merriweather" pitchFamily="34" charset="0"/>
                <a:ea typeface="Merriweather" pitchFamily="34" charset="-122"/>
                <a:cs typeface="Merriweather" pitchFamily="34" charset="-120"/>
              </a:rPr>
              <a:t>For the NYC Shooting Dataset, we addressed missing values in the perpetrator demographics, potentially using imputation techniques or creating a separate category for unknown data. The COVID-19 dataset required careful handling of cumulative versus daily counts, while the Job Placements dataset needed standardization of date formats and salary ranges.</a:t>
            </a:r>
            <a:endParaRPr lang="en-US" sz="1150" dirty="0"/>
          </a:p>
        </p:txBody>
      </p:sp>
      <p:sp>
        <p:nvSpPr>
          <p:cNvPr id="5" name="Shape 3"/>
          <p:cNvSpPr/>
          <p:nvPr/>
        </p:nvSpPr>
        <p:spPr>
          <a:xfrm>
            <a:off x="1402199" y="3195399"/>
            <a:ext cx="15240" cy="4382691"/>
          </a:xfrm>
          <a:prstGeom prst="roundRect">
            <a:avLst>
              <a:gd name="adj" fmla="val 413098"/>
            </a:avLst>
          </a:prstGeom>
          <a:solidFill>
            <a:srgbClr val="194A99"/>
          </a:solidFill>
          <a:ln/>
        </p:spPr>
        <p:txBody>
          <a:bodyPr/>
          <a:lstStyle/>
          <a:p>
            <a:endParaRPr lang="en-US"/>
          </a:p>
        </p:txBody>
      </p:sp>
      <p:sp>
        <p:nvSpPr>
          <p:cNvPr id="6" name="Shape 4"/>
          <p:cNvSpPr/>
          <p:nvPr/>
        </p:nvSpPr>
        <p:spPr>
          <a:xfrm>
            <a:off x="1563172" y="3524964"/>
            <a:ext cx="524589" cy="15240"/>
          </a:xfrm>
          <a:prstGeom prst="roundRect">
            <a:avLst>
              <a:gd name="adj" fmla="val 413098"/>
            </a:avLst>
          </a:prstGeom>
          <a:solidFill>
            <a:srgbClr val="194A99"/>
          </a:solidFill>
          <a:ln/>
        </p:spPr>
        <p:txBody>
          <a:bodyPr/>
          <a:lstStyle/>
          <a:p>
            <a:endParaRPr lang="en-US"/>
          </a:p>
        </p:txBody>
      </p:sp>
      <p:sp>
        <p:nvSpPr>
          <p:cNvPr id="7" name="Shape 5"/>
          <p:cNvSpPr/>
          <p:nvPr/>
        </p:nvSpPr>
        <p:spPr>
          <a:xfrm>
            <a:off x="1241227" y="3363992"/>
            <a:ext cx="337185" cy="337185"/>
          </a:xfrm>
          <a:prstGeom prst="roundRect">
            <a:avLst>
              <a:gd name="adj" fmla="val 18671"/>
            </a:avLst>
          </a:prstGeom>
          <a:solidFill>
            <a:srgbClr val="003180"/>
          </a:solidFill>
          <a:ln w="7620">
            <a:solidFill>
              <a:srgbClr val="194A99"/>
            </a:solidFill>
            <a:prstDash val="solid"/>
          </a:ln>
        </p:spPr>
        <p:txBody>
          <a:bodyPr/>
          <a:lstStyle/>
          <a:p>
            <a:endParaRPr lang="en-US"/>
          </a:p>
        </p:txBody>
      </p:sp>
      <p:sp>
        <p:nvSpPr>
          <p:cNvPr id="8" name="Text 6"/>
          <p:cNvSpPr/>
          <p:nvPr/>
        </p:nvSpPr>
        <p:spPr>
          <a:xfrm>
            <a:off x="1360289" y="3420189"/>
            <a:ext cx="98941" cy="224790"/>
          </a:xfrm>
          <a:prstGeom prst="rect">
            <a:avLst/>
          </a:prstGeom>
          <a:noFill/>
          <a:ln/>
        </p:spPr>
        <p:txBody>
          <a:bodyPr wrap="none" lIns="0" tIns="0" rIns="0" bIns="0" rtlCol="0" anchor="t"/>
          <a:lstStyle/>
          <a:p>
            <a:pPr marL="0" indent="0" algn="ctr">
              <a:lnSpc>
                <a:spcPts val="1750"/>
              </a:lnSpc>
              <a:buNone/>
            </a:pPr>
            <a:r>
              <a:rPr lang="en-US" sz="1750" dirty="0">
                <a:solidFill>
                  <a:srgbClr val="E2E6E9"/>
                </a:solidFill>
                <a:latin typeface="Merriweather" pitchFamily="34" charset="0"/>
                <a:ea typeface="Merriweather" pitchFamily="34" charset="-122"/>
                <a:cs typeface="Merriweather" pitchFamily="34" charset="-120"/>
              </a:rPr>
              <a:t>1</a:t>
            </a:r>
            <a:endParaRPr lang="en-US" sz="1750" dirty="0"/>
          </a:p>
        </p:txBody>
      </p:sp>
      <p:sp>
        <p:nvSpPr>
          <p:cNvPr id="9" name="Text 7"/>
          <p:cNvSpPr/>
          <p:nvPr/>
        </p:nvSpPr>
        <p:spPr>
          <a:xfrm>
            <a:off x="2234208" y="3345180"/>
            <a:ext cx="3261122" cy="234196"/>
          </a:xfrm>
          <a:prstGeom prst="rect">
            <a:avLst/>
          </a:prstGeom>
          <a:noFill/>
          <a:ln/>
        </p:spPr>
        <p:txBody>
          <a:bodyPr wrap="none" lIns="0" tIns="0" rIns="0" bIns="0" rtlCol="0" anchor="t"/>
          <a:lstStyle/>
          <a:p>
            <a:pPr marL="0" indent="0" algn="l">
              <a:lnSpc>
                <a:spcPts val="1800"/>
              </a:lnSpc>
              <a:buNone/>
            </a:pPr>
            <a:r>
              <a:rPr lang="en-US" sz="1450" dirty="0">
                <a:solidFill>
                  <a:srgbClr val="E2E6E9"/>
                </a:solidFill>
                <a:latin typeface="Merriweather" pitchFamily="34" charset="0"/>
                <a:ea typeface="Merriweather" pitchFamily="34" charset="-122"/>
                <a:cs typeface="Merriweather" pitchFamily="34" charset="-120"/>
              </a:rPr>
              <a:t>Data Loading and Initial Inspection</a:t>
            </a:r>
            <a:endParaRPr lang="en-US" sz="1450" dirty="0"/>
          </a:p>
        </p:txBody>
      </p:sp>
      <p:sp>
        <p:nvSpPr>
          <p:cNvPr id="10" name="Text 8"/>
          <p:cNvSpPr/>
          <p:nvPr/>
        </p:nvSpPr>
        <p:spPr>
          <a:xfrm>
            <a:off x="2234208" y="3669268"/>
            <a:ext cx="11211044" cy="239792"/>
          </a:xfrm>
          <a:prstGeom prst="rect">
            <a:avLst/>
          </a:prstGeom>
          <a:noFill/>
          <a:ln/>
        </p:spPr>
        <p:txBody>
          <a:bodyPr wrap="none" lIns="0" tIns="0" rIns="0" bIns="0" rtlCol="0" anchor="t"/>
          <a:lstStyle/>
          <a:p>
            <a:pPr marL="0" indent="0" algn="l">
              <a:lnSpc>
                <a:spcPts val="1850"/>
              </a:lnSpc>
              <a:buNone/>
            </a:pPr>
            <a:r>
              <a:rPr lang="en-US" sz="1150" dirty="0">
                <a:solidFill>
                  <a:srgbClr val="E2E6E9"/>
                </a:solidFill>
                <a:latin typeface="Merriweather" pitchFamily="34" charset="0"/>
                <a:ea typeface="Merriweather" pitchFamily="34" charset="-122"/>
                <a:cs typeface="Merriweather" pitchFamily="34" charset="-120"/>
              </a:rPr>
              <a:t>Import datasets into pandas DataFrames and use methods like .info(), .describe(), and .head() to get an overview of the data structure and content.</a:t>
            </a:r>
            <a:endParaRPr lang="en-US" sz="1150" dirty="0"/>
          </a:p>
        </p:txBody>
      </p:sp>
      <p:sp>
        <p:nvSpPr>
          <p:cNvPr id="11" name="Shape 9"/>
          <p:cNvSpPr/>
          <p:nvPr/>
        </p:nvSpPr>
        <p:spPr>
          <a:xfrm>
            <a:off x="1563172" y="4538186"/>
            <a:ext cx="524589" cy="15240"/>
          </a:xfrm>
          <a:prstGeom prst="roundRect">
            <a:avLst>
              <a:gd name="adj" fmla="val 413098"/>
            </a:avLst>
          </a:prstGeom>
          <a:solidFill>
            <a:srgbClr val="194A99"/>
          </a:solidFill>
          <a:ln/>
        </p:spPr>
        <p:txBody>
          <a:bodyPr/>
          <a:lstStyle/>
          <a:p>
            <a:endParaRPr lang="en-US"/>
          </a:p>
        </p:txBody>
      </p:sp>
      <p:sp>
        <p:nvSpPr>
          <p:cNvPr id="12" name="Shape 10"/>
          <p:cNvSpPr/>
          <p:nvPr/>
        </p:nvSpPr>
        <p:spPr>
          <a:xfrm>
            <a:off x="1241227" y="4377214"/>
            <a:ext cx="337185" cy="337185"/>
          </a:xfrm>
          <a:prstGeom prst="roundRect">
            <a:avLst>
              <a:gd name="adj" fmla="val 18671"/>
            </a:avLst>
          </a:prstGeom>
          <a:solidFill>
            <a:srgbClr val="003180"/>
          </a:solidFill>
          <a:ln w="7620">
            <a:solidFill>
              <a:srgbClr val="194A99"/>
            </a:solidFill>
            <a:prstDash val="solid"/>
          </a:ln>
        </p:spPr>
        <p:txBody>
          <a:bodyPr/>
          <a:lstStyle/>
          <a:p>
            <a:endParaRPr lang="en-US"/>
          </a:p>
        </p:txBody>
      </p:sp>
      <p:sp>
        <p:nvSpPr>
          <p:cNvPr id="13" name="Text 11"/>
          <p:cNvSpPr/>
          <p:nvPr/>
        </p:nvSpPr>
        <p:spPr>
          <a:xfrm>
            <a:off x="1342549" y="4433411"/>
            <a:ext cx="134541" cy="224790"/>
          </a:xfrm>
          <a:prstGeom prst="rect">
            <a:avLst/>
          </a:prstGeom>
          <a:noFill/>
          <a:ln/>
        </p:spPr>
        <p:txBody>
          <a:bodyPr wrap="none" lIns="0" tIns="0" rIns="0" bIns="0" rtlCol="0" anchor="t"/>
          <a:lstStyle/>
          <a:p>
            <a:pPr marL="0" indent="0" algn="ctr">
              <a:lnSpc>
                <a:spcPts val="1750"/>
              </a:lnSpc>
              <a:buNone/>
            </a:pPr>
            <a:r>
              <a:rPr lang="en-US" sz="1750" dirty="0">
                <a:solidFill>
                  <a:srgbClr val="E2E6E9"/>
                </a:solidFill>
                <a:latin typeface="Merriweather" pitchFamily="34" charset="0"/>
                <a:ea typeface="Merriweather" pitchFamily="34" charset="-122"/>
                <a:cs typeface="Merriweather" pitchFamily="34" charset="-120"/>
              </a:rPr>
              <a:t>2</a:t>
            </a:r>
            <a:endParaRPr lang="en-US" sz="1750" dirty="0"/>
          </a:p>
        </p:txBody>
      </p:sp>
      <p:sp>
        <p:nvSpPr>
          <p:cNvPr id="14" name="Text 12"/>
          <p:cNvSpPr/>
          <p:nvPr/>
        </p:nvSpPr>
        <p:spPr>
          <a:xfrm>
            <a:off x="2234208" y="4358402"/>
            <a:ext cx="2297430" cy="234196"/>
          </a:xfrm>
          <a:prstGeom prst="rect">
            <a:avLst/>
          </a:prstGeom>
          <a:noFill/>
          <a:ln/>
        </p:spPr>
        <p:txBody>
          <a:bodyPr wrap="none" lIns="0" tIns="0" rIns="0" bIns="0" rtlCol="0" anchor="t"/>
          <a:lstStyle/>
          <a:p>
            <a:pPr marL="0" indent="0" algn="l">
              <a:lnSpc>
                <a:spcPts val="1800"/>
              </a:lnSpc>
              <a:buNone/>
            </a:pPr>
            <a:r>
              <a:rPr lang="en-US" sz="1450" dirty="0">
                <a:solidFill>
                  <a:srgbClr val="E2E6E9"/>
                </a:solidFill>
                <a:latin typeface="Merriweather" pitchFamily="34" charset="0"/>
                <a:ea typeface="Merriweather" pitchFamily="34" charset="-122"/>
                <a:cs typeface="Merriweather" pitchFamily="34" charset="-120"/>
              </a:rPr>
              <a:t>Handling Missing Values</a:t>
            </a:r>
            <a:endParaRPr lang="en-US" sz="1450" dirty="0"/>
          </a:p>
        </p:txBody>
      </p:sp>
      <p:sp>
        <p:nvSpPr>
          <p:cNvPr id="15" name="Text 13"/>
          <p:cNvSpPr/>
          <p:nvPr/>
        </p:nvSpPr>
        <p:spPr>
          <a:xfrm>
            <a:off x="2234208" y="4682490"/>
            <a:ext cx="11211044" cy="479584"/>
          </a:xfrm>
          <a:prstGeom prst="rect">
            <a:avLst/>
          </a:prstGeom>
          <a:noFill/>
          <a:ln/>
        </p:spPr>
        <p:txBody>
          <a:bodyPr wrap="square" lIns="0" tIns="0" rIns="0" bIns="0" rtlCol="0" anchor="t"/>
          <a:lstStyle/>
          <a:p>
            <a:pPr marL="0" indent="0" algn="l">
              <a:lnSpc>
                <a:spcPts val="1850"/>
              </a:lnSpc>
              <a:buNone/>
            </a:pPr>
            <a:r>
              <a:rPr lang="en-US" sz="1150" dirty="0">
                <a:solidFill>
                  <a:srgbClr val="E2E6E9"/>
                </a:solidFill>
                <a:latin typeface="Merriweather" pitchFamily="34" charset="0"/>
                <a:ea typeface="Merriweather" pitchFamily="34" charset="-122"/>
                <a:cs typeface="Merriweather" pitchFamily="34" charset="-120"/>
              </a:rPr>
              <a:t>Identify missing data using .isnull().sum() and decide on appropriate strategies (deletion, imputation, or flagging) based on the nature and extent of missingness.</a:t>
            </a:r>
            <a:endParaRPr lang="en-US" sz="1150" dirty="0"/>
          </a:p>
        </p:txBody>
      </p:sp>
      <p:sp>
        <p:nvSpPr>
          <p:cNvPr id="16" name="Shape 14"/>
          <p:cNvSpPr/>
          <p:nvPr/>
        </p:nvSpPr>
        <p:spPr>
          <a:xfrm>
            <a:off x="1563172" y="5791200"/>
            <a:ext cx="524589" cy="15240"/>
          </a:xfrm>
          <a:prstGeom prst="roundRect">
            <a:avLst>
              <a:gd name="adj" fmla="val 413098"/>
            </a:avLst>
          </a:prstGeom>
          <a:solidFill>
            <a:srgbClr val="194A99"/>
          </a:solidFill>
          <a:ln/>
        </p:spPr>
        <p:txBody>
          <a:bodyPr/>
          <a:lstStyle/>
          <a:p>
            <a:endParaRPr lang="en-US"/>
          </a:p>
        </p:txBody>
      </p:sp>
      <p:sp>
        <p:nvSpPr>
          <p:cNvPr id="17" name="Shape 15"/>
          <p:cNvSpPr/>
          <p:nvPr/>
        </p:nvSpPr>
        <p:spPr>
          <a:xfrm>
            <a:off x="1241227" y="5630228"/>
            <a:ext cx="337185" cy="337185"/>
          </a:xfrm>
          <a:prstGeom prst="roundRect">
            <a:avLst>
              <a:gd name="adj" fmla="val 18671"/>
            </a:avLst>
          </a:prstGeom>
          <a:solidFill>
            <a:srgbClr val="003180"/>
          </a:solidFill>
          <a:ln w="7620">
            <a:solidFill>
              <a:srgbClr val="194A99"/>
            </a:solidFill>
            <a:prstDash val="solid"/>
          </a:ln>
        </p:spPr>
        <p:txBody>
          <a:bodyPr/>
          <a:lstStyle/>
          <a:p>
            <a:endParaRPr lang="en-US"/>
          </a:p>
        </p:txBody>
      </p:sp>
      <p:sp>
        <p:nvSpPr>
          <p:cNvPr id="18" name="Text 16"/>
          <p:cNvSpPr/>
          <p:nvPr/>
        </p:nvSpPr>
        <p:spPr>
          <a:xfrm>
            <a:off x="1346835" y="5686425"/>
            <a:ext cx="125968" cy="224790"/>
          </a:xfrm>
          <a:prstGeom prst="rect">
            <a:avLst/>
          </a:prstGeom>
          <a:noFill/>
          <a:ln/>
        </p:spPr>
        <p:txBody>
          <a:bodyPr wrap="none" lIns="0" tIns="0" rIns="0" bIns="0" rtlCol="0" anchor="t"/>
          <a:lstStyle/>
          <a:p>
            <a:pPr marL="0" indent="0" algn="ctr">
              <a:lnSpc>
                <a:spcPts val="1750"/>
              </a:lnSpc>
              <a:buNone/>
            </a:pPr>
            <a:r>
              <a:rPr lang="en-US" sz="1750" dirty="0">
                <a:solidFill>
                  <a:srgbClr val="E2E6E9"/>
                </a:solidFill>
                <a:latin typeface="Merriweather" pitchFamily="34" charset="0"/>
                <a:ea typeface="Merriweather" pitchFamily="34" charset="-122"/>
                <a:cs typeface="Merriweather" pitchFamily="34" charset="-120"/>
              </a:rPr>
              <a:t>3</a:t>
            </a:r>
            <a:endParaRPr lang="en-US" sz="1750" dirty="0"/>
          </a:p>
        </p:txBody>
      </p:sp>
      <p:sp>
        <p:nvSpPr>
          <p:cNvPr id="19" name="Text 17"/>
          <p:cNvSpPr/>
          <p:nvPr/>
        </p:nvSpPr>
        <p:spPr>
          <a:xfrm>
            <a:off x="2234208" y="5611416"/>
            <a:ext cx="3003352" cy="234196"/>
          </a:xfrm>
          <a:prstGeom prst="rect">
            <a:avLst/>
          </a:prstGeom>
          <a:noFill/>
          <a:ln/>
        </p:spPr>
        <p:txBody>
          <a:bodyPr wrap="none" lIns="0" tIns="0" rIns="0" bIns="0" rtlCol="0" anchor="t"/>
          <a:lstStyle/>
          <a:p>
            <a:pPr marL="0" indent="0" algn="l">
              <a:lnSpc>
                <a:spcPts val="1800"/>
              </a:lnSpc>
              <a:buNone/>
            </a:pPr>
            <a:r>
              <a:rPr lang="en-US" sz="1450" dirty="0">
                <a:solidFill>
                  <a:srgbClr val="E2E6E9"/>
                </a:solidFill>
                <a:latin typeface="Merriweather" pitchFamily="34" charset="0"/>
                <a:ea typeface="Merriweather" pitchFamily="34" charset="-122"/>
                <a:cs typeface="Merriweather" pitchFamily="34" charset="-120"/>
              </a:rPr>
              <a:t>Outlier Detection and Treatment</a:t>
            </a:r>
            <a:endParaRPr lang="en-US" sz="1450" dirty="0"/>
          </a:p>
        </p:txBody>
      </p:sp>
      <p:sp>
        <p:nvSpPr>
          <p:cNvPr id="20" name="Text 18"/>
          <p:cNvSpPr/>
          <p:nvPr/>
        </p:nvSpPr>
        <p:spPr>
          <a:xfrm>
            <a:off x="2234208" y="5935504"/>
            <a:ext cx="11211044" cy="479584"/>
          </a:xfrm>
          <a:prstGeom prst="rect">
            <a:avLst/>
          </a:prstGeom>
          <a:noFill/>
          <a:ln/>
        </p:spPr>
        <p:txBody>
          <a:bodyPr wrap="square" lIns="0" tIns="0" rIns="0" bIns="0" rtlCol="0" anchor="t"/>
          <a:lstStyle/>
          <a:p>
            <a:pPr marL="0" indent="0" algn="l">
              <a:lnSpc>
                <a:spcPts val="1850"/>
              </a:lnSpc>
              <a:buNone/>
            </a:pPr>
            <a:r>
              <a:rPr lang="en-US" sz="1150" dirty="0">
                <a:solidFill>
                  <a:srgbClr val="E2E6E9"/>
                </a:solidFill>
                <a:latin typeface="Merriweather" pitchFamily="34" charset="0"/>
                <a:ea typeface="Merriweather" pitchFamily="34" charset="-122"/>
                <a:cs typeface="Merriweather" pitchFamily="34" charset="-120"/>
              </a:rPr>
              <a:t>Use statistical methods and visualization techniques to identify outliers. Decide whether to remove, transform, or keep outliers based on domain knowledge and analysis goals.</a:t>
            </a:r>
            <a:endParaRPr lang="en-US" sz="1150" dirty="0"/>
          </a:p>
        </p:txBody>
      </p:sp>
      <p:sp>
        <p:nvSpPr>
          <p:cNvPr id="21" name="Shape 19"/>
          <p:cNvSpPr/>
          <p:nvPr/>
        </p:nvSpPr>
        <p:spPr>
          <a:xfrm>
            <a:off x="1563172" y="7044214"/>
            <a:ext cx="524589" cy="15240"/>
          </a:xfrm>
          <a:prstGeom prst="roundRect">
            <a:avLst>
              <a:gd name="adj" fmla="val 413098"/>
            </a:avLst>
          </a:prstGeom>
          <a:solidFill>
            <a:srgbClr val="194A99"/>
          </a:solidFill>
          <a:ln/>
        </p:spPr>
        <p:txBody>
          <a:bodyPr/>
          <a:lstStyle/>
          <a:p>
            <a:endParaRPr lang="en-US"/>
          </a:p>
        </p:txBody>
      </p:sp>
      <p:sp>
        <p:nvSpPr>
          <p:cNvPr id="22" name="Shape 20"/>
          <p:cNvSpPr/>
          <p:nvPr/>
        </p:nvSpPr>
        <p:spPr>
          <a:xfrm>
            <a:off x="1241227" y="6883241"/>
            <a:ext cx="337185" cy="337185"/>
          </a:xfrm>
          <a:prstGeom prst="roundRect">
            <a:avLst>
              <a:gd name="adj" fmla="val 18671"/>
            </a:avLst>
          </a:prstGeom>
          <a:solidFill>
            <a:srgbClr val="003180"/>
          </a:solidFill>
          <a:ln w="7620">
            <a:solidFill>
              <a:srgbClr val="194A99"/>
            </a:solidFill>
            <a:prstDash val="solid"/>
          </a:ln>
        </p:spPr>
        <p:txBody>
          <a:bodyPr/>
          <a:lstStyle/>
          <a:p>
            <a:endParaRPr lang="en-US"/>
          </a:p>
        </p:txBody>
      </p:sp>
      <p:sp>
        <p:nvSpPr>
          <p:cNvPr id="23" name="Text 21"/>
          <p:cNvSpPr/>
          <p:nvPr/>
        </p:nvSpPr>
        <p:spPr>
          <a:xfrm>
            <a:off x="1337429" y="6939439"/>
            <a:ext cx="144780" cy="224790"/>
          </a:xfrm>
          <a:prstGeom prst="rect">
            <a:avLst/>
          </a:prstGeom>
          <a:noFill/>
          <a:ln/>
        </p:spPr>
        <p:txBody>
          <a:bodyPr wrap="none" lIns="0" tIns="0" rIns="0" bIns="0" rtlCol="0" anchor="t"/>
          <a:lstStyle/>
          <a:p>
            <a:pPr marL="0" indent="0" algn="ctr">
              <a:lnSpc>
                <a:spcPts val="1750"/>
              </a:lnSpc>
              <a:buNone/>
            </a:pPr>
            <a:r>
              <a:rPr lang="en-US" sz="1750" dirty="0">
                <a:solidFill>
                  <a:srgbClr val="E2E6E9"/>
                </a:solidFill>
                <a:latin typeface="Merriweather" pitchFamily="34" charset="0"/>
                <a:ea typeface="Merriweather" pitchFamily="34" charset="-122"/>
                <a:cs typeface="Merriweather" pitchFamily="34" charset="-120"/>
              </a:rPr>
              <a:t>4</a:t>
            </a:r>
            <a:endParaRPr lang="en-US" sz="1750" dirty="0"/>
          </a:p>
        </p:txBody>
      </p:sp>
      <p:sp>
        <p:nvSpPr>
          <p:cNvPr id="24" name="Text 22"/>
          <p:cNvSpPr/>
          <p:nvPr/>
        </p:nvSpPr>
        <p:spPr>
          <a:xfrm>
            <a:off x="2234208" y="6864429"/>
            <a:ext cx="3945969" cy="234196"/>
          </a:xfrm>
          <a:prstGeom prst="rect">
            <a:avLst/>
          </a:prstGeom>
          <a:noFill/>
          <a:ln/>
        </p:spPr>
        <p:txBody>
          <a:bodyPr wrap="none" lIns="0" tIns="0" rIns="0" bIns="0" rtlCol="0" anchor="t"/>
          <a:lstStyle/>
          <a:p>
            <a:pPr marL="0" indent="0" algn="l">
              <a:lnSpc>
                <a:spcPts val="1800"/>
              </a:lnSpc>
              <a:buNone/>
            </a:pPr>
            <a:r>
              <a:rPr lang="en-US" sz="1450" dirty="0">
                <a:solidFill>
                  <a:srgbClr val="E2E6E9"/>
                </a:solidFill>
                <a:latin typeface="Merriweather" pitchFamily="34" charset="0"/>
                <a:ea typeface="Merriweather" pitchFamily="34" charset="-122"/>
                <a:cs typeface="Merriweather" pitchFamily="34" charset="-120"/>
              </a:rPr>
              <a:t>Data Type Conversion and Standardization</a:t>
            </a:r>
            <a:endParaRPr lang="en-US" sz="1450" dirty="0"/>
          </a:p>
        </p:txBody>
      </p:sp>
      <p:sp>
        <p:nvSpPr>
          <p:cNvPr id="25" name="Text 23"/>
          <p:cNvSpPr/>
          <p:nvPr/>
        </p:nvSpPr>
        <p:spPr>
          <a:xfrm>
            <a:off x="2234208" y="7188518"/>
            <a:ext cx="11211044" cy="239792"/>
          </a:xfrm>
          <a:prstGeom prst="rect">
            <a:avLst/>
          </a:prstGeom>
          <a:noFill/>
          <a:ln/>
        </p:spPr>
        <p:txBody>
          <a:bodyPr wrap="none" lIns="0" tIns="0" rIns="0" bIns="0" rtlCol="0" anchor="t"/>
          <a:lstStyle/>
          <a:p>
            <a:pPr marL="0" indent="0" algn="l">
              <a:lnSpc>
                <a:spcPts val="1850"/>
              </a:lnSpc>
              <a:buNone/>
            </a:pPr>
            <a:r>
              <a:rPr lang="en-US" sz="1150" dirty="0">
                <a:solidFill>
                  <a:srgbClr val="E2E6E9"/>
                </a:solidFill>
                <a:latin typeface="Merriweather" pitchFamily="34" charset="0"/>
                <a:ea typeface="Merriweather" pitchFamily="34" charset="-122"/>
                <a:cs typeface="Merriweather" pitchFamily="34" charset="-120"/>
              </a:rPr>
              <a:t>Ensure consistent data types across columns, convert date strings to datetime objects, and standardize categorical variables for uniformity in analysis.</a:t>
            </a:r>
            <a:endParaRPr lang="en-US" sz="1150" dirty="0"/>
          </a:p>
        </p:txBody>
      </p:sp>
      <p:sp>
        <p:nvSpPr>
          <p:cNvPr id="26" name="Rounded Rectangle 25"/>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658D09-ABFA-CED5-C6B5-7F916C5D568B}"/>
              </a:ext>
            </a:extLst>
          </p:cNvPr>
          <p:cNvSpPr txBox="1"/>
          <p:nvPr/>
        </p:nvSpPr>
        <p:spPr>
          <a:xfrm>
            <a:off x="4161494" y="339628"/>
            <a:ext cx="6851619" cy="707886"/>
          </a:xfrm>
          <a:prstGeom prst="rect">
            <a:avLst/>
          </a:prstGeom>
          <a:noFill/>
        </p:spPr>
        <p:txBody>
          <a:bodyPr wrap="none" rtlCol="0">
            <a:spAutoFit/>
          </a:bodyPr>
          <a:lstStyle/>
          <a:p>
            <a:r>
              <a:rPr lang="en-US" sz="4000" b="1" dirty="0">
                <a:solidFill>
                  <a:schemeClr val="bg1"/>
                </a:solidFill>
                <a:latin typeface="Times New Roman" panose="02020603050405020304" pitchFamily="18" charset="0"/>
                <a:cs typeface="Times New Roman" panose="02020603050405020304" pitchFamily="18" charset="0"/>
              </a:rPr>
              <a:t>SQL NYC COVID DATASET </a:t>
            </a:r>
          </a:p>
        </p:txBody>
      </p:sp>
      <p:sp>
        <p:nvSpPr>
          <p:cNvPr id="3" name="TextBox 2">
            <a:extLst>
              <a:ext uri="{FF2B5EF4-FFF2-40B4-BE49-F238E27FC236}">
                <a16:creationId xmlns:a16="http://schemas.microsoft.com/office/drawing/2014/main" id="{F3555293-F72F-473B-8F63-AC8CBC3ED038}"/>
              </a:ext>
            </a:extLst>
          </p:cNvPr>
          <p:cNvSpPr txBox="1"/>
          <p:nvPr/>
        </p:nvSpPr>
        <p:spPr>
          <a:xfrm>
            <a:off x="775504" y="1388962"/>
            <a:ext cx="13623601" cy="7140416"/>
          </a:xfrm>
          <a:prstGeom prst="rect">
            <a:avLst/>
          </a:prstGeom>
          <a:noFill/>
        </p:spPr>
        <p:txBody>
          <a:bodyPr wrap="none" rtlCol="0">
            <a:spAutoFit/>
          </a:bodyPr>
          <a:lstStyle/>
          <a:p>
            <a:pPr marL="285750" indent="-285750">
              <a:buFont typeface="Arial" panose="020B0604020202020204" pitchFamily="34" charset="0"/>
              <a:buChar char="•"/>
            </a:pPr>
            <a:r>
              <a:rPr lang="en-US" sz="2000" dirty="0">
                <a:solidFill>
                  <a:schemeClr val="bg1"/>
                </a:solidFill>
              </a:rPr>
              <a:t>The query calculates the total number of COVID-19 cases, hospitalizations, and deaths from the `</a:t>
            </a:r>
            <a:r>
              <a:rPr lang="en-US" sz="2000" dirty="0" err="1">
                <a:solidFill>
                  <a:schemeClr val="bg1"/>
                </a:solidFill>
              </a:rPr>
              <a:t>df_covid</a:t>
            </a:r>
            <a:r>
              <a:rPr lang="en-US" sz="2000" dirty="0">
                <a:solidFill>
                  <a:schemeClr val="bg1"/>
                </a:solidFill>
              </a:rPr>
              <a:t>` table.</a:t>
            </a:r>
          </a:p>
          <a:p>
            <a:endParaRPr lang="en-US" dirty="0">
              <a:solidFill>
                <a:schemeClr val="bg1"/>
              </a:solidFill>
            </a:endParaRPr>
          </a:p>
          <a:p>
            <a:r>
              <a:rPr lang="en-US" sz="1400" b="0" dirty="0">
                <a:solidFill>
                  <a:schemeClr val="bg1"/>
                </a:solidFill>
                <a:effectLst/>
                <a:latin typeface="Courier New" panose="02070309020205020404" pitchFamily="49" charset="0"/>
              </a:rPr>
              <a:t>SELECT</a:t>
            </a:r>
          </a:p>
          <a:p>
            <a:r>
              <a:rPr lang="en-US" sz="1400" b="0" dirty="0">
                <a:solidFill>
                  <a:schemeClr val="bg1"/>
                </a:solidFill>
                <a:effectLst/>
                <a:latin typeface="Courier New" panose="02070309020205020404" pitchFamily="49" charset="0"/>
              </a:rPr>
              <a:t>    SUM(CASE_COUNT) AS </a:t>
            </a:r>
            <a:r>
              <a:rPr lang="en-US" sz="1400" b="0" dirty="0" err="1">
                <a:solidFill>
                  <a:schemeClr val="bg1"/>
                </a:solidFill>
                <a:effectLst/>
                <a:latin typeface="Courier New" panose="02070309020205020404" pitchFamily="49" charset="0"/>
              </a:rPr>
              <a:t>Total_Cases</a:t>
            </a:r>
            <a:r>
              <a:rPr lang="en-US" sz="1400" b="0" dirty="0">
                <a:solidFill>
                  <a:schemeClr val="bg1"/>
                </a:solidFill>
                <a:effectLst/>
                <a:latin typeface="Courier New" panose="02070309020205020404" pitchFamily="49" charset="0"/>
              </a:rPr>
              <a:t>,</a:t>
            </a:r>
          </a:p>
          <a:p>
            <a:r>
              <a:rPr lang="en-US" sz="1400" b="0" dirty="0">
                <a:solidFill>
                  <a:schemeClr val="bg1"/>
                </a:solidFill>
                <a:effectLst/>
                <a:latin typeface="Courier New" panose="02070309020205020404" pitchFamily="49" charset="0"/>
              </a:rPr>
              <a:t>    SUM(HOSPITALIZED_COUNT) AS </a:t>
            </a:r>
            <a:r>
              <a:rPr lang="en-US" sz="1400" b="0" dirty="0" err="1">
                <a:solidFill>
                  <a:schemeClr val="bg1"/>
                </a:solidFill>
                <a:effectLst/>
                <a:latin typeface="Courier New" panose="02070309020205020404" pitchFamily="49" charset="0"/>
              </a:rPr>
              <a:t>Total_Hospitalizations</a:t>
            </a:r>
            <a:r>
              <a:rPr lang="en-US" sz="1400" b="0" dirty="0">
                <a:solidFill>
                  <a:schemeClr val="bg1"/>
                </a:solidFill>
                <a:effectLst/>
                <a:latin typeface="Courier New" panose="02070309020205020404" pitchFamily="49" charset="0"/>
              </a:rPr>
              <a:t>,</a:t>
            </a:r>
          </a:p>
          <a:p>
            <a:r>
              <a:rPr lang="en-US" sz="1400" b="0" dirty="0">
                <a:solidFill>
                  <a:schemeClr val="bg1"/>
                </a:solidFill>
                <a:effectLst/>
                <a:latin typeface="Courier New" panose="02070309020205020404" pitchFamily="49" charset="0"/>
              </a:rPr>
              <a:t>    SUM(DEATH_COUNT) AS </a:t>
            </a:r>
            <a:r>
              <a:rPr lang="en-US" sz="1400" b="0" dirty="0" err="1">
                <a:solidFill>
                  <a:schemeClr val="bg1"/>
                </a:solidFill>
                <a:effectLst/>
                <a:latin typeface="Courier New" panose="02070309020205020404" pitchFamily="49" charset="0"/>
              </a:rPr>
              <a:t>Total_Deaths</a:t>
            </a:r>
            <a:endParaRPr lang="en-US" sz="1400" b="0" dirty="0">
              <a:solidFill>
                <a:schemeClr val="bg1"/>
              </a:solidFill>
              <a:effectLst/>
              <a:latin typeface="Courier New" panose="02070309020205020404" pitchFamily="49" charset="0"/>
            </a:endParaRPr>
          </a:p>
          <a:p>
            <a:r>
              <a:rPr lang="en-US" sz="1400" b="0" dirty="0">
                <a:solidFill>
                  <a:schemeClr val="bg1"/>
                </a:solidFill>
                <a:effectLst/>
                <a:latin typeface="Courier New" panose="02070309020205020404" pitchFamily="49" charset="0"/>
              </a:rPr>
              <a:t>FROM </a:t>
            </a:r>
            <a:r>
              <a:rPr lang="en-US" sz="1400" b="0" dirty="0" err="1">
                <a:solidFill>
                  <a:schemeClr val="bg1"/>
                </a:solidFill>
                <a:effectLst/>
                <a:latin typeface="Courier New" panose="02070309020205020404" pitchFamily="49" charset="0"/>
              </a:rPr>
              <a:t>df_covid</a:t>
            </a:r>
            <a:r>
              <a:rPr lang="en-US" sz="1400" b="0" dirty="0">
                <a:solidFill>
                  <a:schemeClr val="bg1"/>
                </a:solidFill>
                <a:effectLst/>
                <a:latin typeface="Courier New" panose="02070309020205020404" pitchFamily="49" charset="0"/>
              </a:rPr>
              <a:t>;</a:t>
            </a:r>
          </a:p>
          <a:p>
            <a:r>
              <a:rPr lang="en-US" sz="1400" b="0" dirty="0">
                <a:solidFill>
                  <a:schemeClr val="bg1"/>
                </a:solidFill>
                <a:effectLst/>
                <a:latin typeface="Courier New" panose="02070309020205020404" pitchFamily="49" charset="0"/>
              </a:rPr>
              <a:t>"""</a:t>
            </a:r>
          </a:p>
          <a:p>
            <a:r>
              <a:rPr lang="en-US" sz="1400" b="0" dirty="0">
                <a:solidFill>
                  <a:schemeClr val="bg1"/>
                </a:solidFill>
                <a:effectLst/>
                <a:latin typeface="Courier New" panose="02070309020205020404" pitchFamily="49" charset="0"/>
              </a:rPr>
              <a:t>result = </a:t>
            </a:r>
            <a:r>
              <a:rPr lang="en-US" sz="1400" b="0" dirty="0" err="1">
                <a:solidFill>
                  <a:schemeClr val="bg1"/>
                </a:solidFill>
                <a:effectLst/>
                <a:latin typeface="Courier New" panose="02070309020205020404" pitchFamily="49" charset="0"/>
              </a:rPr>
              <a:t>ps.sqldf</a:t>
            </a:r>
            <a:r>
              <a:rPr lang="en-US" sz="1400" b="0" dirty="0">
                <a:solidFill>
                  <a:schemeClr val="bg1"/>
                </a:solidFill>
                <a:effectLst/>
                <a:latin typeface="Courier New" panose="02070309020205020404" pitchFamily="49" charset="0"/>
              </a:rPr>
              <a:t>(query, locals())</a:t>
            </a:r>
          </a:p>
          <a:p>
            <a:r>
              <a:rPr lang="en-US" sz="1400" b="0" dirty="0">
                <a:solidFill>
                  <a:schemeClr val="bg1"/>
                </a:solidFill>
                <a:effectLst/>
                <a:latin typeface="Courier New" panose="02070309020205020404" pitchFamily="49" charset="0"/>
              </a:rPr>
              <a:t>result</a:t>
            </a:r>
          </a:p>
          <a:p>
            <a:endParaRPr lang="en-US" dirty="0">
              <a:solidFill>
                <a:schemeClr val="bg1"/>
              </a:solidFill>
            </a:endParaRPr>
          </a:p>
          <a:p>
            <a:pPr marL="285750" indent="-285750">
              <a:buFont typeface="Arial" panose="020B0604020202020204" pitchFamily="34" charset="0"/>
              <a:buChar char="•"/>
            </a:pPr>
            <a:r>
              <a:rPr lang="en-US" sz="2000" dirty="0">
                <a:solidFill>
                  <a:schemeClr val="bg1"/>
                </a:solidFill>
              </a:rPr>
              <a:t>The query retrieves dates and corresponding case counts from the `</a:t>
            </a:r>
            <a:r>
              <a:rPr lang="en-US" sz="2000" dirty="0" err="1">
                <a:solidFill>
                  <a:schemeClr val="bg1"/>
                </a:solidFill>
              </a:rPr>
              <a:t>df_covid</a:t>
            </a:r>
            <a:r>
              <a:rPr lang="en-US" sz="2000" dirty="0">
                <a:solidFill>
                  <a:schemeClr val="bg1"/>
                </a:solidFill>
              </a:rPr>
              <a:t>` table where the case count is greater than 1000, </a:t>
            </a:r>
          </a:p>
          <a:p>
            <a:r>
              <a:rPr lang="en-US" sz="2000" dirty="0">
                <a:solidFill>
                  <a:schemeClr val="bg1"/>
                </a:solidFill>
              </a:rPr>
              <a:t>and it sorts the  results in ascending order by date.</a:t>
            </a:r>
          </a:p>
          <a:p>
            <a:r>
              <a:rPr lang="en-US" sz="1400" b="0" dirty="0">
                <a:solidFill>
                  <a:schemeClr val="bg1"/>
                </a:solidFill>
                <a:effectLst/>
                <a:latin typeface="Courier New" panose="02070309020205020404" pitchFamily="49" charset="0"/>
              </a:rPr>
              <a:t>SELECT</a:t>
            </a:r>
          </a:p>
          <a:p>
            <a:r>
              <a:rPr lang="en-US" sz="1400" b="0" dirty="0">
                <a:solidFill>
                  <a:schemeClr val="bg1"/>
                </a:solidFill>
                <a:effectLst/>
                <a:latin typeface="Courier New" panose="02070309020205020404" pitchFamily="49" charset="0"/>
              </a:rPr>
              <a:t>    </a:t>
            </a:r>
            <a:r>
              <a:rPr lang="en-US" sz="1400" b="0" dirty="0" err="1">
                <a:solidFill>
                  <a:schemeClr val="bg1"/>
                </a:solidFill>
                <a:effectLst/>
                <a:latin typeface="Courier New" panose="02070309020205020404" pitchFamily="49" charset="0"/>
              </a:rPr>
              <a:t>date_of_interest</a:t>
            </a:r>
            <a:r>
              <a:rPr lang="en-US" sz="1400" b="0" dirty="0">
                <a:solidFill>
                  <a:schemeClr val="bg1"/>
                </a:solidFill>
                <a:effectLst/>
                <a:latin typeface="Courier New" panose="02070309020205020404" pitchFamily="49" charset="0"/>
              </a:rPr>
              <a:t>,</a:t>
            </a:r>
          </a:p>
          <a:p>
            <a:r>
              <a:rPr lang="en-US" sz="1400" b="0" dirty="0">
                <a:solidFill>
                  <a:schemeClr val="bg1"/>
                </a:solidFill>
                <a:effectLst/>
                <a:latin typeface="Courier New" panose="02070309020205020404" pitchFamily="49" charset="0"/>
              </a:rPr>
              <a:t>    CASE_COUNT</a:t>
            </a:r>
          </a:p>
          <a:p>
            <a:r>
              <a:rPr lang="en-US" sz="1400" b="0" dirty="0">
                <a:solidFill>
                  <a:schemeClr val="bg1"/>
                </a:solidFill>
                <a:effectLst/>
                <a:latin typeface="Courier New" panose="02070309020205020404" pitchFamily="49" charset="0"/>
              </a:rPr>
              <a:t>FROM </a:t>
            </a:r>
            <a:r>
              <a:rPr lang="en-US" sz="1400" b="0" dirty="0" err="1">
                <a:solidFill>
                  <a:schemeClr val="bg1"/>
                </a:solidFill>
                <a:effectLst/>
                <a:latin typeface="Courier New" panose="02070309020205020404" pitchFamily="49" charset="0"/>
              </a:rPr>
              <a:t>df_covid</a:t>
            </a:r>
            <a:endParaRPr lang="en-US" sz="1400" b="0" dirty="0">
              <a:solidFill>
                <a:schemeClr val="bg1"/>
              </a:solidFill>
              <a:effectLst/>
              <a:latin typeface="Courier New" panose="02070309020205020404" pitchFamily="49" charset="0"/>
            </a:endParaRPr>
          </a:p>
          <a:p>
            <a:r>
              <a:rPr lang="en-US" sz="1400" b="0" dirty="0">
                <a:solidFill>
                  <a:schemeClr val="bg1"/>
                </a:solidFill>
                <a:effectLst/>
                <a:latin typeface="Courier New" panose="02070309020205020404" pitchFamily="49" charset="0"/>
              </a:rPr>
              <a:t>WHERE CASE_COUNT &gt; 1000</a:t>
            </a:r>
          </a:p>
          <a:p>
            <a:r>
              <a:rPr lang="en-US" sz="1400" b="0" dirty="0">
                <a:solidFill>
                  <a:schemeClr val="bg1"/>
                </a:solidFill>
                <a:effectLst/>
                <a:latin typeface="Courier New" panose="02070309020205020404" pitchFamily="49" charset="0"/>
              </a:rPr>
              <a:t>ORDER BY </a:t>
            </a:r>
            <a:r>
              <a:rPr lang="en-US" sz="1400" b="0" dirty="0" err="1">
                <a:solidFill>
                  <a:schemeClr val="bg1"/>
                </a:solidFill>
                <a:effectLst/>
                <a:latin typeface="Courier New" panose="02070309020205020404" pitchFamily="49" charset="0"/>
              </a:rPr>
              <a:t>date_of_interest</a:t>
            </a:r>
            <a:r>
              <a:rPr lang="en-US" sz="1400" b="0" dirty="0">
                <a:solidFill>
                  <a:schemeClr val="bg1"/>
                </a:solidFill>
                <a:effectLst/>
                <a:latin typeface="Courier New" panose="02070309020205020404" pitchFamily="49" charset="0"/>
              </a:rPr>
              <a:t> ASC;</a:t>
            </a:r>
          </a:p>
          <a:p>
            <a:r>
              <a:rPr lang="en-US" sz="1400" b="0" dirty="0">
                <a:solidFill>
                  <a:schemeClr val="bg1"/>
                </a:solidFill>
                <a:effectLst/>
                <a:latin typeface="Courier New" panose="02070309020205020404" pitchFamily="49" charset="0"/>
              </a:rPr>
              <a:t>"""</a:t>
            </a:r>
          </a:p>
          <a:p>
            <a:r>
              <a:rPr lang="en-US" sz="1400" b="0" dirty="0">
                <a:solidFill>
                  <a:schemeClr val="bg1"/>
                </a:solidFill>
                <a:effectLst/>
                <a:latin typeface="Courier New" panose="02070309020205020404" pitchFamily="49" charset="0"/>
              </a:rPr>
              <a:t/>
            </a:r>
            <a:br>
              <a:rPr lang="en-US" sz="1400" b="0" dirty="0">
                <a:solidFill>
                  <a:schemeClr val="bg1"/>
                </a:solidFill>
                <a:effectLst/>
                <a:latin typeface="Courier New" panose="02070309020205020404" pitchFamily="49" charset="0"/>
              </a:rPr>
            </a:br>
            <a:r>
              <a:rPr lang="en-US" sz="1400" b="0" dirty="0">
                <a:solidFill>
                  <a:schemeClr val="bg1"/>
                </a:solidFill>
                <a:effectLst/>
                <a:latin typeface="Courier New" panose="02070309020205020404" pitchFamily="49" charset="0"/>
              </a:rPr>
              <a:t>result = </a:t>
            </a:r>
            <a:r>
              <a:rPr lang="en-US" sz="1400" b="0" dirty="0" err="1">
                <a:solidFill>
                  <a:schemeClr val="bg1"/>
                </a:solidFill>
                <a:effectLst/>
                <a:latin typeface="Courier New" panose="02070309020205020404" pitchFamily="49" charset="0"/>
              </a:rPr>
              <a:t>ps.sqldf</a:t>
            </a:r>
            <a:r>
              <a:rPr lang="en-US" sz="1400" b="0" dirty="0">
                <a:solidFill>
                  <a:schemeClr val="bg1"/>
                </a:solidFill>
                <a:effectLst/>
                <a:latin typeface="Courier New" panose="02070309020205020404" pitchFamily="49" charset="0"/>
              </a:rPr>
              <a:t>(query, locals())</a:t>
            </a:r>
          </a:p>
          <a:p>
            <a:r>
              <a:rPr lang="en-US" sz="1400" b="0" dirty="0">
                <a:solidFill>
                  <a:schemeClr val="bg1"/>
                </a:solidFill>
                <a:effectLst/>
                <a:latin typeface="Courier New" panose="02070309020205020404" pitchFamily="49" charset="0"/>
              </a:rPr>
              <a:t>print(result)</a:t>
            </a:r>
          </a:p>
          <a:p>
            <a:endParaRPr lang="en-US" sz="1400" b="0" dirty="0">
              <a:solidFill>
                <a:schemeClr val="bg1"/>
              </a:solidFill>
              <a:effectLst/>
              <a:latin typeface="Courier New" panose="02070309020205020404" pitchFamily="49" charset="0"/>
            </a:endParaRP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query counts the number of incidents for each hour of the day from the `</a:t>
            </a:r>
            <a:r>
              <a:rPr lang="en-US" sz="2000" dirty="0" err="1">
                <a:solidFill>
                  <a:schemeClr val="bg1"/>
                </a:solidFill>
                <a:latin typeface="Times New Roman" panose="02020603050405020304" pitchFamily="18" charset="0"/>
                <a:cs typeface="Times New Roman" panose="02020603050405020304" pitchFamily="18" charset="0"/>
              </a:rPr>
              <a:t>df</a:t>
            </a:r>
            <a:r>
              <a:rPr lang="en-US" sz="2000" dirty="0">
                <a:solidFill>
                  <a:schemeClr val="bg1"/>
                </a:solidFill>
                <a:latin typeface="Times New Roman" panose="02020603050405020304" pitchFamily="18" charset="0"/>
                <a:cs typeface="Times New Roman" panose="02020603050405020304" pitchFamily="18" charset="0"/>
              </a:rPr>
              <a:t>` table, grouping by the hour </a:t>
            </a:r>
          </a:p>
          <a:p>
            <a:r>
              <a:rPr lang="en-US" sz="2000" dirty="0">
                <a:solidFill>
                  <a:schemeClr val="bg1"/>
                </a:solidFill>
                <a:latin typeface="Times New Roman" panose="02020603050405020304" pitchFamily="18" charset="0"/>
                <a:cs typeface="Times New Roman" panose="02020603050405020304" pitchFamily="18" charset="0"/>
              </a:rPr>
              <a:t>(extracted from the `</a:t>
            </a:r>
            <a:r>
              <a:rPr lang="en-US" sz="2000" dirty="0" err="1">
                <a:solidFill>
                  <a:schemeClr val="bg1"/>
                </a:solidFill>
                <a:latin typeface="Times New Roman" panose="02020603050405020304" pitchFamily="18" charset="0"/>
                <a:cs typeface="Times New Roman" panose="02020603050405020304" pitchFamily="18" charset="0"/>
              </a:rPr>
              <a:t>occur_time</a:t>
            </a:r>
            <a:r>
              <a:rPr lang="en-US" sz="2000" dirty="0">
                <a:solidFill>
                  <a:schemeClr val="bg1"/>
                </a:solidFill>
                <a:latin typeface="Times New Roman" panose="02020603050405020304" pitchFamily="18" charset="0"/>
                <a:cs typeface="Times New Roman" panose="02020603050405020304" pitchFamily="18" charset="0"/>
              </a:rPr>
              <a:t>`), and sorts the results in ascending order of the hour.</a:t>
            </a:r>
          </a:p>
          <a:p>
            <a:r>
              <a:rPr lang="en-US" sz="1400" b="0" dirty="0">
                <a:solidFill>
                  <a:schemeClr val="bg1"/>
                </a:solidFill>
                <a:effectLst/>
                <a:latin typeface="Courier New" panose="02070309020205020404" pitchFamily="49" charset="0"/>
              </a:rPr>
              <a:t>SELECTAVG(CASE_COUNT_7DAY_AVG) AS Avg_Case_Count_7Day_Avg,AVG(HOSP_COUNT_7DAY_AVG) AS Avg_Hospitalized_7Day_Avg,</a:t>
            </a:r>
          </a:p>
          <a:p>
            <a:r>
              <a:rPr lang="en-US" sz="1400" b="0" dirty="0">
                <a:solidFill>
                  <a:schemeClr val="bg1"/>
                </a:solidFill>
                <a:effectLst/>
                <a:latin typeface="Courier New" panose="02070309020205020404" pitchFamily="49" charset="0"/>
              </a:rPr>
              <a:t>    AVG(DEATH_COUNT_7DAY_AVG) AS Avg_Death_Count_7Day_AvgFROM </a:t>
            </a:r>
            <a:r>
              <a:rPr lang="en-US" sz="1400" b="0" dirty="0" err="1">
                <a:solidFill>
                  <a:schemeClr val="bg1"/>
                </a:solidFill>
                <a:effectLst/>
                <a:latin typeface="Courier New" panose="02070309020205020404" pitchFamily="49" charset="0"/>
              </a:rPr>
              <a:t>df_covid</a:t>
            </a:r>
            <a:r>
              <a:rPr lang="en-US" sz="1400" b="0" dirty="0">
                <a:solidFill>
                  <a:schemeClr val="bg1"/>
                </a:solidFill>
                <a:effectLst/>
                <a:latin typeface="Courier New" panose="02070309020205020404" pitchFamily="49" charset="0"/>
              </a:rPr>
              <a:t>;</a:t>
            </a:r>
          </a:p>
          <a:p>
            <a:r>
              <a:rPr lang="en-US" sz="1400" b="0" dirty="0">
                <a:solidFill>
                  <a:schemeClr val="bg1"/>
                </a:solidFill>
                <a:effectLst/>
                <a:latin typeface="Courier New" panose="02070309020205020404" pitchFamily="49" charset="0"/>
              </a:rPr>
              <a:t>result = </a:t>
            </a:r>
            <a:r>
              <a:rPr lang="en-US" sz="1400" b="0" dirty="0" err="1">
                <a:solidFill>
                  <a:schemeClr val="bg1"/>
                </a:solidFill>
                <a:effectLst/>
                <a:latin typeface="Courier New" panose="02070309020205020404" pitchFamily="49" charset="0"/>
              </a:rPr>
              <a:t>ps.sqldf</a:t>
            </a:r>
            <a:r>
              <a:rPr lang="en-US" sz="1400" b="0" dirty="0">
                <a:solidFill>
                  <a:schemeClr val="bg1"/>
                </a:solidFill>
                <a:effectLst/>
                <a:latin typeface="Courier New" panose="02070309020205020404" pitchFamily="49" charset="0"/>
              </a:rPr>
              <a:t>(query, locals())print(result)</a:t>
            </a:r>
          </a:p>
          <a:p>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descr="A close up of a text&#10;&#10;Description automatically generated">
            <a:extLst>
              <a:ext uri="{FF2B5EF4-FFF2-40B4-BE49-F238E27FC236}">
                <a16:creationId xmlns:a16="http://schemas.microsoft.com/office/drawing/2014/main" id="{1633D7EE-AD6F-F31E-6E1A-F2DAB21D3DBB}"/>
              </a:ext>
            </a:extLst>
          </p:cNvPr>
          <p:cNvPicPr>
            <a:picLocks noChangeAspect="1"/>
          </p:cNvPicPr>
          <p:nvPr/>
        </p:nvPicPr>
        <p:blipFill>
          <a:blip r:embed="rId2"/>
          <a:stretch>
            <a:fillRect/>
          </a:stretch>
        </p:blipFill>
        <p:spPr>
          <a:xfrm>
            <a:off x="7243623" y="2202742"/>
            <a:ext cx="6611273" cy="1019317"/>
          </a:xfrm>
          <a:prstGeom prst="rect">
            <a:avLst/>
          </a:prstGeom>
        </p:spPr>
      </p:pic>
      <p:pic>
        <p:nvPicPr>
          <p:cNvPr id="9" name="Picture 8" descr="A black text on a white background">
            <a:extLst>
              <a:ext uri="{FF2B5EF4-FFF2-40B4-BE49-F238E27FC236}">
                <a16:creationId xmlns:a16="http://schemas.microsoft.com/office/drawing/2014/main" id="{1D39F151-782F-2FB8-0180-DC8D171A6643}"/>
              </a:ext>
            </a:extLst>
          </p:cNvPr>
          <p:cNvPicPr>
            <a:picLocks noChangeAspect="1"/>
          </p:cNvPicPr>
          <p:nvPr/>
        </p:nvPicPr>
        <p:blipFill>
          <a:blip r:embed="rId3"/>
          <a:stretch>
            <a:fillRect/>
          </a:stretch>
        </p:blipFill>
        <p:spPr>
          <a:xfrm>
            <a:off x="4413521" y="4824629"/>
            <a:ext cx="5039428" cy="1219370"/>
          </a:xfrm>
          <a:prstGeom prst="rect">
            <a:avLst/>
          </a:prstGeom>
        </p:spPr>
      </p:pic>
      <p:pic>
        <p:nvPicPr>
          <p:cNvPr id="11" name="Picture 10" descr="A close-up of numbers">
            <a:extLst>
              <a:ext uri="{FF2B5EF4-FFF2-40B4-BE49-F238E27FC236}">
                <a16:creationId xmlns:a16="http://schemas.microsoft.com/office/drawing/2014/main" id="{85D82C55-E61F-D3A6-9FE6-910176E013DB}"/>
              </a:ext>
            </a:extLst>
          </p:cNvPr>
          <p:cNvPicPr>
            <a:picLocks noChangeAspect="1"/>
          </p:cNvPicPr>
          <p:nvPr/>
        </p:nvPicPr>
        <p:blipFill>
          <a:blip r:embed="rId4"/>
          <a:stretch>
            <a:fillRect/>
          </a:stretch>
        </p:blipFill>
        <p:spPr>
          <a:xfrm>
            <a:off x="7852309" y="5659298"/>
            <a:ext cx="6449325" cy="1209844"/>
          </a:xfrm>
          <a:prstGeom prst="rect">
            <a:avLst/>
          </a:prstGeom>
        </p:spPr>
      </p:pic>
    </p:spTree>
    <p:extLst>
      <p:ext uri="{BB962C8B-B14F-4D97-AF65-F5344CB8AC3E}">
        <p14:creationId xmlns:p14="http://schemas.microsoft.com/office/powerpoint/2010/main" val="2639092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BEC38C-2858-C036-6E98-966439A7ADC2}"/>
              </a:ext>
            </a:extLst>
          </p:cNvPr>
          <p:cNvSpPr txBox="1"/>
          <p:nvPr/>
        </p:nvSpPr>
        <p:spPr>
          <a:xfrm>
            <a:off x="4275345" y="370390"/>
            <a:ext cx="6560322" cy="523220"/>
          </a:xfrm>
          <a:prstGeom prst="rect">
            <a:avLst/>
          </a:prstGeom>
          <a:noFill/>
        </p:spPr>
        <p:txBody>
          <a:bodyPr wrap="non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SQL QUERIES NYC COVID DATASET </a:t>
            </a:r>
          </a:p>
        </p:txBody>
      </p:sp>
      <p:sp>
        <p:nvSpPr>
          <p:cNvPr id="3" name="TextBox 2">
            <a:extLst>
              <a:ext uri="{FF2B5EF4-FFF2-40B4-BE49-F238E27FC236}">
                <a16:creationId xmlns:a16="http://schemas.microsoft.com/office/drawing/2014/main" id="{E96BFC05-F5B5-BFF6-08A8-6EBF4367E442}"/>
              </a:ext>
            </a:extLst>
          </p:cNvPr>
          <p:cNvSpPr txBox="1"/>
          <p:nvPr/>
        </p:nvSpPr>
        <p:spPr>
          <a:xfrm>
            <a:off x="879676" y="1053296"/>
            <a:ext cx="16171478" cy="7817525"/>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This SQL query retrieves the date with the highest number of COVID cases from the `</a:t>
            </a:r>
            <a:r>
              <a:rPr lang="en-US" dirty="0" err="1">
                <a:solidFill>
                  <a:schemeClr val="bg1"/>
                </a:solidFill>
              </a:rPr>
              <a:t>df_covid</a:t>
            </a:r>
            <a:r>
              <a:rPr lang="en-US" dirty="0">
                <a:solidFill>
                  <a:schemeClr val="bg1"/>
                </a:solidFill>
              </a:rPr>
              <a:t>` </a:t>
            </a:r>
            <a:r>
              <a:rPr lang="en-US" dirty="0" err="1">
                <a:solidFill>
                  <a:schemeClr val="bg1"/>
                </a:solidFill>
              </a:rPr>
              <a:t>DataFrame</a:t>
            </a:r>
            <a:r>
              <a:rPr lang="en-US" dirty="0">
                <a:solidFill>
                  <a:schemeClr val="bg1"/>
                </a:solidFill>
              </a:rPr>
              <a:t>, ordering the results by case count </a:t>
            </a:r>
          </a:p>
          <a:p>
            <a:r>
              <a:rPr lang="en-US" dirty="0">
                <a:solidFill>
                  <a:schemeClr val="bg1"/>
                </a:solidFill>
              </a:rPr>
              <a:t>in descending order and limiting the output to the single date with the most cases.  </a:t>
            </a:r>
          </a:p>
          <a:p>
            <a:endParaRPr lang="en-US" dirty="0">
              <a:solidFill>
                <a:schemeClr val="bg1"/>
              </a:solidFill>
            </a:endParaRPr>
          </a:p>
          <a:p>
            <a:endParaRPr lang="en-US" dirty="0">
              <a:solidFill>
                <a:schemeClr val="bg1"/>
              </a:solidFill>
            </a:endParaRPr>
          </a:p>
          <a:p>
            <a:r>
              <a:rPr lang="en-US" sz="1600" dirty="0">
                <a:solidFill>
                  <a:schemeClr val="bg1"/>
                </a:solidFill>
              </a:rPr>
              <a:t>   SELECT </a:t>
            </a:r>
            <a:r>
              <a:rPr lang="en-US" sz="1600" dirty="0" err="1">
                <a:solidFill>
                  <a:schemeClr val="bg1"/>
                </a:solidFill>
              </a:rPr>
              <a:t>date_of_interest</a:t>
            </a:r>
            <a:r>
              <a:rPr lang="en-US" sz="1600" dirty="0">
                <a:solidFill>
                  <a:schemeClr val="bg1"/>
                </a:solidFill>
              </a:rPr>
              <a:t>, BX_CASE_COUNT FROM </a:t>
            </a:r>
            <a:r>
              <a:rPr lang="en-US" sz="1600" dirty="0" err="1">
                <a:solidFill>
                  <a:schemeClr val="bg1"/>
                </a:solidFill>
              </a:rPr>
              <a:t>df_covid</a:t>
            </a:r>
            <a:r>
              <a:rPr lang="en-US" sz="1600" dirty="0">
                <a:solidFill>
                  <a:schemeClr val="bg1"/>
                </a:solidFill>
              </a:rPr>
              <a:t> ORDER BY BX_CASE_COUNT DESC LIMIT 1; """ </a:t>
            </a:r>
          </a:p>
          <a:p>
            <a:r>
              <a:rPr lang="en-US" sz="1600" dirty="0">
                <a:solidFill>
                  <a:schemeClr val="bg1"/>
                </a:solidFill>
              </a:rPr>
              <a:t># Execute the query using </a:t>
            </a:r>
            <a:r>
              <a:rPr lang="en-US" sz="1600" dirty="0" err="1">
                <a:solidFill>
                  <a:schemeClr val="bg1"/>
                </a:solidFill>
              </a:rPr>
              <a:t>pandasql</a:t>
            </a:r>
            <a:r>
              <a:rPr lang="en-US" sz="1600" dirty="0">
                <a:solidFill>
                  <a:schemeClr val="bg1"/>
                </a:solidFill>
              </a:rPr>
              <a:t> result = </a:t>
            </a:r>
            <a:r>
              <a:rPr lang="en-US" sz="1600" dirty="0" err="1">
                <a:solidFill>
                  <a:schemeClr val="bg1"/>
                </a:solidFill>
              </a:rPr>
              <a:t>ps.sqldf</a:t>
            </a:r>
            <a:r>
              <a:rPr lang="en-US" sz="1600" dirty="0">
                <a:solidFill>
                  <a:schemeClr val="bg1"/>
                </a:solidFill>
              </a:rPr>
              <a:t>(query, locals()) print(result) </a:t>
            </a: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pPr marL="285750" indent="-285750">
              <a:buFont typeface="Arial" panose="020B0604020202020204" pitchFamily="34" charset="0"/>
              <a:buChar char="•"/>
            </a:pPr>
            <a:r>
              <a:rPr lang="en-US" sz="2000" dirty="0">
                <a:solidFill>
                  <a:schemeClr val="bg1"/>
                </a:solidFill>
              </a:rPr>
              <a:t>This SQL query aggregates COVID data from the `</a:t>
            </a:r>
            <a:r>
              <a:rPr lang="en-US" sz="2000" dirty="0" err="1">
                <a:solidFill>
                  <a:schemeClr val="bg1"/>
                </a:solidFill>
              </a:rPr>
              <a:t>df_covid</a:t>
            </a:r>
            <a:r>
              <a:rPr lang="en-US" sz="2000" dirty="0">
                <a:solidFill>
                  <a:schemeClr val="bg1"/>
                </a:solidFill>
              </a:rPr>
              <a:t>` </a:t>
            </a:r>
            <a:r>
              <a:rPr lang="en-US" sz="2000" dirty="0" err="1">
                <a:solidFill>
                  <a:schemeClr val="bg1"/>
                </a:solidFill>
              </a:rPr>
              <a:t>DataFrame</a:t>
            </a:r>
            <a:r>
              <a:rPr lang="en-US" sz="2000" dirty="0">
                <a:solidFill>
                  <a:schemeClr val="bg1"/>
                </a:solidFill>
              </a:rPr>
              <a:t> by month, calculating the total number of cases, hospitalizations, and deaths for </a:t>
            </a:r>
          </a:p>
          <a:p>
            <a:r>
              <a:rPr lang="en-US" sz="2000" dirty="0">
                <a:solidFill>
                  <a:schemeClr val="bg1"/>
                </a:solidFill>
              </a:rPr>
              <a:t>each month, and then orders the results chronologically by month.</a:t>
            </a:r>
          </a:p>
          <a:p>
            <a:r>
              <a:rPr lang="en-US" sz="1600" b="0" dirty="0">
                <a:solidFill>
                  <a:schemeClr val="bg1"/>
                </a:solidFill>
                <a:effectLst/>
                <a:latin typeface="Courier New" panose="02070309020205020404" pitchFamily="49" charset="0"/>
              </a:rPr>
              <a:t>SELECT</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strftime</a:t>
            </a:r>
            <a:r>
              <a:rPr lang="en-US" sz="1600" b="0" dirty="0">
                <a:solidFill>
                  <a:schemeClr val="bg1"/>
                </a:solidFill>
                <a:effectLst/>
                <a:latin typeface="Courier New" panose="02070309020205020404" pitchFamily="49" charset="0"/>
              </a:rPr>
              <a:t>('%Y-%m', </a:t>
            </a:r>
            <a:r>
              <a:rPr lang="en-US" sz="1600" b="0" dirty="0" err="1">
                <a:solidFill>
                  <a:schemeClr val="bg1"/>
                </a:solidFill>
                <a:effectLst/>
                <a:latin typeface="Courier New" panose="02070309020205020404" pitchFamily="49" charset="0"/>
              </a:rPr>
              <a:t>date_of_interest</a:t>
            </a:r>
            <a:r>
              <a:rPr lang="en-US" sz="1600" b="0" dirty="0">
                <a:solidFill>
                  <a:schemeClr val="bg1"/>
                </a:solidFill>
                <a:effectLst/>
                <a:latin typeface="Courier New" panose="02070309020205020404" pitchFamily="49" charset="0"/>
              </a:rPr>
              <a:t>) AS Month,</a:t>
            </a:r>
          </a:p>
          <a:p>
            <a:r>
              <a:rPr lang="en-US" sz="1600" b="0" dirty="0">
                <a:solidFill>
                  <a:schemeClr val="bg1"/>
                </a:solidFill>
                <a:effectLst/>
                <a:latin typeface="Courier New" panose="02070309020205020404" pitchFamily="49" charset="0"/>
              </a:rPr>
              <a:t>    SUM(CASE_COUNT) AS </a:t>
            </a:r>
            <a:r>
              <a:rPr lang="en-US" sz="1600" b="0" dirty="0" err="1">
                <a:solidFill>
                  <a:schemeClr val="bg1"/>
                </a:solidFill>
                <a:effectLst/>
                <a:latin typeface="Courier New" panose="02070309020205020404" pitchFamily="49" charset="0"/>
              </a:rPr>
              <a:t>Total_Cases</a:t>
            </a:r>
            <a:r>
              <a:rPr lang="en-US" sz="1600" b="0" dirty="0">
                <a:solidFill>
                  <a:schemeClr val="bg1"/>
                </a:solidFill>
                <a:effectLst/>
                <a:latin typeface="Courier New" panose="02070309020205020404" pitchFamily="49" charset="0"/>
              </a:rPr>
              <a:t>,</a:t>
            </a:r>
          </a:p>
          <a:p>
            <a:r>
              <a:rPr lang="en-US" sz="1600" b="0" dirty="0">
                <a:solidFill>
                  <a:schemeClr val="bg1"/>
                </a:solidFill>
                <a:effectLst/>
                <a:latin typeface="Courier New" panose="02070309020205020404" pitchFamily="49" charset="0"/>
              </a:rPr>
              <a:t>    SUM(HOSPITALIZED_COUNT) AS </a:t>
            </a:r>
            <a:r>
              <a:rPr lang="en-US" sz="1600" b="0" dirty="0" err="1">
                <a:solidFill>
                  <a:schemeClr val="bg1"/>
                </a:solidFill>
                <a:effectLst/>
                <a:latin typeface="Courier New" panose="02070309020205020404" pitchFamily="49" charset="0"/>
              </a:rPr>
              <a:t>Total_Hospitalizations</a:t>
            </a:r>
            <a:r>
              <a:rPr lang="en-US" sz="1600" b="0" dirty="0">
                <a:solidFill>
                  <a:schemeClr val="bg1"/>
                </a:solidFill>
                <a:effectLst/>
                <a:latin typeface="Courier New" panose="02070309020205020404" pitchFamily="49" charset="0"/>
              </a:rPr>
              <a:t>,</a:t>
            </a:r>
          </a:p>
          <a:p>
            <a:r>
              <a:rPr lang="en-US" sz="1600" b="0" dirty="0">
                <a:solidFill>
                  <a:schemeClr val="bg1"/>
                </a:solidFill>
                <a:effectLst/>
                <a:latin typeface="Courier New" panose="02070309020205020404" pitchFamily="49" charset="0"/>
              </a:rPr>
              <a:t>    SUM(DEATH_COUNT) AS </a:t>
            </a:r>
            <a:r>
              <a:rPr lang="en-US" sz="1600" b="0" dirty="0" err="1">
                <a:solidFill>
                  <a:schemeClr val="bg1"/>
                </a:solidFill>
                <a:effectLst/>
                <a:latin typeface="Courier New" panose="02070309020205020404" pitchFamily="49" charset="0"/>
              </a:rPr>
              <a:t>Total_Deaths</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FROM </a:t>
            </a:r>
            <a:r>
              <a:rPr lang="en-US" sz="1600" b="0" dirty="0" err="1">
                <a:solidFill>
                  <a:schemeClr val="bg1"/>
                </a:solidFill>
                <a:effectLst/>
                <a:latin typeface="Courier New" panose="02070309020205020404" pitchFamily="49" charset="0"/>
              </a:rPr>
              <a:t>df_covid</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GROUP BY </a:t>
            </a:r>
            <a:r>
              <a:rPr lang="en-US" sz="1600" b="0" dirty="0" err="1">
                <a:solidFill>
                  <a:schemeClr val="bg1"/>
                </a:solidFill>
                <a:effectLst/>
                <a:latin typeface="Courier New" panose="02070309020205020404" pitchFamily="49" charset="0"/>
              </a:rPr>
              <a:t>strftime</a:t>
            </a:r>
            <a:r>
              <a:rPr lang="en-US" sz="1600" b="0" dirty="0">
                <a:solidFill>
                  <a:schemeClr val="bg1"/>
                </a:solidFill>
                <a:effectLst/>
                <a:latin typeface="Courier New" panose="02070309020205020404" pitchFamily="49" charset="0"/>
              </a:rPr>
              <a:t>('%Y-%m', </a:t>
            </a:r>
            <a:r>
              <a:rPr lang="en-US" sz="1600" b="0" dirty="0" err="1">
                <a:solidFill>
                  <a:schemeClr val="bg1"/>
                </a:solidFill>
                <a:effectLst/>
                <a:latin typeface="Courier New" panose="02070309020205020404" pitchFamily="49" charset="0"/>
              </a:rPr>
              <a:t>date_of_interest</a:t>
            </a:r>
            <a:r>
              <a:rPr lang="en-US" sz="1600" b="0" dirty="0">
                <a:solidFill>
                  <a:schemeClr val="bg1"/>
                </a:solidFill>
                <a:effectLst/>
                <a:latin typeface="Courier New" panose="02070309020205020404" pitchFamily="49" charset="0"/>
              </a:rPr>
              <a:t>)</a:t>
            </a:r>
          </a:p>
          <a:p>
            <a:r>
              <a:rPr lang="en-US" sz="1600" b="0" dirty="0">
                <a:solidFill>
                  <a:schemeClr val="bg1"/>
                </a:solidFill>
                <a:effectLst/>
                <a:latin typeface="Courier New" panose="02070309020205020404" pitchFamily="49" charset="0"/>
              </a:rPr>
              <a:t>ORDER BY Month ASC;</a:t>
            </a:r>
          </a:p>
          <a:p>
            <a:r>
              <a:rPr lang="en-US" sz="1600" b="0" dirty="0">
                <a:solidFill>
                  <a:schemeClr val="bg1"/>
                </a:solidFill>
                <a:effectLst/>
                <a:latin typeface="Courier New" panose="02070309020205020404" pitchFamily="49" charset="0"/>
              </a:rPr>
              <a:t>"""</a:t>
            </a:r>
          </a:p>
          <a:p>
            <a:r>
              <a:rPr lang="en-US" sz="1600" b="0" dirty="0">
                <a:solidFill>
                  <a:schemeClr val="bg1"/>
                </a:solidFill>
                <a:effectLst/>
                <a:latin typeface="Courier New" panose="02070309020205020404" pitchFamily="49" charset="0"/>
              </a:rPr>
              <a:t/>
            </a:r>
            <a:br>
              <a:rPr lang="en-US" sz="1600" b="0" dirty="0">
                <a:solidFill>
                  <a:schemeClr val="bg1"/>
                </a:solidFill>
                <a:effectLst/>
                <a:latin typeface="Courier New" panose="02070309020205020404" pitchFamily="49" charset="0"/>
              </a:rPr>
            </a:br>
            <a:r>
              <a:rPr lang="en-US" sz="1600" b="0" dirty="0">
                <a:solidFill>
                  <a:schemeClr val="bg1"/>
                </a:solidFill>
                <a:effectLst/>
                <a:latin typeface="Courier New" panose="02070309020205020404" pitchFamily="49" charset="0"/>
              </a:rPr>
              <a:t># Execute the query using </a:t>
            </a:r>
            <a:r>
              <a:rPr lang="en-US" sz="1600" b="0" dirty="0" err="1">
                <a:solidFill>
                  <a:schemeClr val="bg1"/>
                </a:solidFill>
                <a:effectLst/>
                <a:latin typeface="Courier New" panose="02070309020205020404" pitchFamily="49" charset="0"/>
              </a:rPr>
              <a:t>pandasql</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result = </a:t>
            </a:r>
            <a:r>
              <a:rPr lang="en-US" sz="1600" b="0" dirty="0" err="1">
                <a:solidFill>
                  <a:schemeClr val="bg1"/>
                </a:solidFill>
                <a:effectLst/>
                <a:latin typeface="Courier New" panose="02070309020205020404" pitchFamily="49" charset="0"/>
              </a:rPr>
              <a:t>ps.sqldf</a:t>
            </a:r>
            <a:r>
              <a:rPr lang="en-US" sz="1600" b="0" dirty="0">
                <a:solidFill>
                  <a:schemeClr val="bg1"/>
                </a:solidFill>
                <a:effectLst/>
                <a:latin typeface="Courier New" panose="02070309020205020404" pitchFamily="49" charset="0"/>
              </a:rPr>
              <a:t>(query, locals())</a:t>
            </a:r>
          </a:p>
          <a:p>
            <a:r>
              <a:rPr lang="en-US" sz="1600" b="0" dirty="0">
                <a:solidFill>
                  <a:schemeClr val="bg1"/>
                </a:solidFill>
                <a:effectLst/>
                <a:latin typeface="Courier New" panose="02070309020205020404" pitchFamily="49" charset="0"/>
              </a:rPr>
              <a:t>print(result)</a:t>
            </a:r>
          </a:p>
          <a:p>
            <a:endParaRPr lang="en-US" sz="1600" dirty="0">
              <a:solidFill>
                <a:schemeClr val="bg1"/>
              </a:solidFill>
            </a:endParaRPr>
          </a:p>
          <a:p>
            <a:endParaRPr lang="en-US" sz="1600" dirty="0">
              <a:solidFill>
                <a:schemeClr val="bg1"/>
              </a:solidFill>
            </a:endParaRPr>
          </a:p>
          <a:p>
            <a:endParaRPr lang="en-US" dirty="0">
              <a:solidFill>
                <a:schemeClr val="bg1"/>
              </a:solidFill>
            </a:endParaRPr>
          </a:p>
        </p:txBody>
      </p:sp>
      <p:pic>
        <p:nvPicPr>
          <p:cNvPr id="5" name="Picture 4" descr="A black and white text&#10;&#10;Description automatically generated">
            <a:extLst>
              <a:ext uri="{FF2B5EF4-FFF2-40B4-BE49-F238E27FC236}">
                <a16:creationId xmlns:a16="http://schemas.microsoft.com/office/drawing/2014/main" id="{214BADC1-7154-EDCD-E587-25C6577F77BE}"/>
              </a:ext>
            </a:extLst>
          </p:cNvPr>
          <p:cNvPicPr>
            <a:picLocks noChangeAspect="1"/>
          </p:cNvPicPr>
          <p:nvPr/>
        </p:nvPicPr>
        <p:blipFill>
          <a:blip r:embed="rId2"/>
          <a:stretch>
            <a:fillRect/>
          </a:stretch>
        </p:blipFill>
        <p:spPr>
          <a:xfrm>
            <a:off x="7920610" y="2706953"/>
            <a:ext cx="5830114" cy="74305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20E3F125-60F9-4B20-2F50-5F4B607849E0}"/>
              </a:ext>
            </a:extLst>
          </p:cNvPr>
          <p:cNvPicPr>
            <a:picLocks noChangeAspect="1"/>
          </p:cNvPicPr>
          <p:nvPr/>
        </p:nvPicPr>
        <p:blipFill>
          <a:blip r:embed="rId3"/>
          <a:stretch>
            <a:fillRect/>
          </a:stretch>
        </p:blipFill>
        <p:spPr>
          <a:xfrm>
            <a:off x="6906096" y="5873358"/>
            <a:ext cx="7068536" cy="1876687"/>
          </a:xfrm>
          <a:prstGeom prst="rect">
            <a:avLst/>
          </a:prstGeom>
        </p:spPr>
      </p:pic>
    </p:spTree>
    <p:extLst>
      <p:ext uri="{BB962C8B-B14F-4D97-AF65-F5344CB8AC3E}">
        <p14:creationId xmlns:p14="http://schemas.microsoft.com/office/powerpoint/2010/main" val="1823487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DBDBA6-7D6C-D562-25C7-1992EB4C2B7A}"/>
              </a:ext>
            </a:extLst>
          </p:cNvPr>
          <p:cNvSpPr txBox="1"/>
          <p:nvPr/>
        </p:nvSpPr>
        <p:spPr>
          <a:xfrm>
            <a:off x="3946967" y="393539"/>
            <a:ext cx="5590569"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NYC SHOOTING DATASET  </a:t>
            </a:r>
          </a:p>
        </p:txBody>
      </p:sp>
      <p:sp>
        <p:nvSpPr>
          <p:cNvPr id="4" name="TextBox 3">
            <a:extLst>
              <a:ext uri="{FF2B5EF4-FFF2-40B4-BE49-F238E27FC236}">
                <a16:creationId xmlns:a16="http://schemas.microsoft.com/office/drawing/2014/main" id="{F4BE8844-24BF-499F-9A7D-A68057FCAFA8}"/>
              </a:ext>
            </a:extLst>
          </p:cNvPr>
          <p:cNvSpPr txBox="1"/>
          <p:nvPr/>
        </p:nvSpPr>
        <p:spPr>
          <a:xfrm>
            <a:off x="138897" y="1111170"/>
            <a:ext cx="13911156" cy="544764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The query counts the total incidents in each borough (`</a:t>
            </a:r>
            <a:r>
              <a:rPr lang="en-US" dirty="0" err="1">
                <a:solidFill>
                  <a:schemeClr val="bg1"/>
                </a:solidFill>
              </a:rPr>
              <a:t>boro</a:t>
            </a:r>
            <a:r>
              <a:rPr lang="en-US" dirty="0">
                <a:solidFill>
                  <a:schemeClr val="bg1"/>
                </a:solidFill>
              </a:rPr>
              <a:t>`) from the `</a:t>
            </a:r>
            <a:r>
              <a:rPr lang="en-US" dirty="0" err="1">
                <a:solidFill>
                  <a:schemeClr val="bg1"/>
                </a:solidFill>
              </a:rPr>
              <a:t>df</a:t>
            </a:r>
            <a:r>
              <a:rPr lang="en-US" dirty="0">
                <a:solidFill>
                  <a:schemeClr val="bg1"/>
                </a:solidFill>
              </a:rPr>
              <a:t>` table, groups the results by borough, and sorts them in </a:t>
            </a:r>
          </a:p>
          <a:p>
            <a:r>
              <a:rPr lang="en-US" dirty="0">
                <a:solidFill>
                  <a:schemeClr val="bg1"/>
                </a:solidFill>
              </a:rPr>
              <a:t>descending order by the number of incidents.</a:t>
            </a:r>
          </a:p>
          <a:p>
            <a:r>
              <a:rPr lang="en-US" sz="1600" b="0" dirty="0">
                <a:solidFill>
                  <a:schemeClr val="bg1"/>
                </a:solidFill>
                <a:effectLst/>
                <a:latin typeface="Courier New" panose="02070309020205020404" pitchFamily="49" charset="0"/>
              </a:rPr>
              <a:t>SELECT</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boro</a:t>
            </a:r>
            <a:r>
              <a:rPr lang="en-US" sz="1600" b="0" dirty="0">
                <a:solidFill>
                  <a:schemeClr val="bg1"/>
                </a:solidFill>
                <a:effectLst/>
                <a:latin typeface="Courier New" panose="02070309020205020404" pitchFamily="49" charset="0"/>
              </a:rPr>
              <a:t>,</a:t>
            </a:r>
          </a:p>
          <a:p>
            <a:r>
              <a:rPr lang="en-US" sz="1600" b="0" dirty="0">
                <a:solidFill>
                  <a:schemeClr val="bg1"/>
                </a:solidFill>
                <a:effectLst/>
                <a:latin typeface="Courier New" panose="02070309020205020404" pitchFamily="49" charset="0"/>
              </a:rPr>
              <a:t>    COUNT(</a:t>
            </a:r>
            <a:r>
              <a:rPr lang="en-US" sz="1600" b="0" dirty="0" err="1">
                <a:solidFill>
                  <a:schemeClr val="bg1"/>
                </a:solidFill>
                <a:effectLst/>
                <a:latin typeface="Courier New" panose="02070309020205020404" pitchFamily="49" charset="0"/>
              </a:rPr>
              <a:t>incident_key</a:t>
            </a:r>
            <a:r>
              <a:rPr lang="en-US" sz="1600" b="0" dirty="0">
                <a:solidFill>
                  <a:schemeClr val="bg1"/>
                </a:solidFill>
                <a:effectLst/>
                <a:latin typeface="Courier New" panose="02070309020205020404" pitchFamily="49" charset="0"/>
              </a:rPr>
              <a:t>) AS </a:t>
            </a:r>
            <a:r>
              <a:rPr lang="en-US" sz="1600" b="0" dirty="0" err="1">
                <a:solidFill>
                  <a:schemeClr val="bg1"/>
                </a:solidFill>
                <a:effectLst/>
                <a:latin typeface="Courier New" panose="02070309020205020404" pitchFamily="49" charset="0"/>
              </a:rPr>
              <a:t>total_incidents</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FROM</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df</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GROUP BY</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boro</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ORDER BY</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total_incidents</a:t>
            </a:r>
            <a:r>
              <a:rPr lang="en-US" sz="1600" b="0" dirty="0">
                <a:solidFill>
                  <a:schemeClr val="bg1"/>
                </a:solidFill>
                <a:effectLst/>
                <a:latin typeface="Courier New" panose="02070309020205020404" pitchFamily="49" charset="0"/>
              </a:rPr>
              <a:t> DESC;</a:t>
            </a:r>
          </a:p>
          <a:p>
            <a:r>
              <a:rPr lang="en-US" sz="1600" b="0" dirty="0">
                <a:solidFill>
                  <a:schemeClr val="bg1"/>
                </a:solidFill>
                <a:effectLst/>
                <a:latin typeface="Courier New" panose="02070309020205020404" pitchFamily="49" charset="0"/>
              </a:rPr>
              <a:t>"""</a:t>
            </a:r>
          </a:p>
          <a:p>
            <a:r>
              <a:rPr lang="en-US" sz="1600" b="0" dirty="0" err="1">
                <a:solidFill>
                  <a:schemeClr val="bg1"/>
                </a:solidFill>
                <a:effectLst/>
                <a:latin typeface="Courier New" panose="02070309020205020404" pitchFamily="49" charset="0"/>
              </a:rPr>
              <a:t>total_incidents_by_boro</a:t>
            </a:r>
            <a:r>
              <a:rPr lang="en-US" sz="1600" b="0" dirty="0">
                <a:solidFill>
                  <a:schemeClr val="bg1"/>
                </a:solidFill>
                <a:effectLst/>
                <a:latin typeface="Courier New" panose="02070309020205020404" pitchFamily="49" charset="0"/>
              </a:rPr>
              <a:t> = </a:t>
            </a:r>
            <a:r>
              <a:rPr lang="en-US" sz="1600" b="0" dirty="0" err="1">
                <a:solidFill>
                  <a:schemeClr val="bg1"/>
                </a:solidFill>
                <a:effectLst/>
                <a:latin typeface="Courier New" panose="02070309020205020404" pitchFamily="49" charset="0"/>
              </a:rPr>
              <a:t>ps.sqldf</a:t>
            </a:r>
            <a:r>
              <a:rPr lang="en-US" sz="1600" b="0" dirty="0">
                <a:solidFill>
                  <a:schemeClr val="bg1"/>
                </a:solidFill>
                <a:effectLst/>
                <a:latin typeface="Courier New" panose="02070309020205020404" pitchFamily="49" charset="0"/>
              </a:rPr>
              <a:t>(query1)</a:t>
            </a:r>
          </a:p>
          <a:p>
            <a:r>
              <a:rPr lang="en-US" sz="1600" b="0" dirty="0">
                <a:solidFill>
                  <a:schemeClr val="bg1"/>
                </a:solidFill>
                <a:effectLst/>
                <a:latin typeface="Courier New" panose="02070309020205020404" pitchFamily="49" charset="0"/>
              </a:rPr>
              <a:t>print(</a:t>
            </a:r>
            <a:r>
              <a:rPr lang="en-US" sz="1600" b="0" dirty="0" err="1">
                <a:solidFill>
                  <a:schemeClr val="bg1"/>
                </a:solidFill>
                <a:effectLst/>
                <a:latin typeface="Courier New" panose="02070309020205020404" pitchFamily="49" charset="0"/>
              </a:rPr>
              <a:t>total_incidents_by_boro</a:t>
            </a:r>
            <a:r>
              <a:rPr lang="en-US" sz="1600" b="0" dirty="0">
                <a:solidFill>
                  <a:schemeClr val="bg1"/>
                </a:solidFill>
                <a:effectLst/>
                <a:latin typeface="Courier New" panose="02070309020205020404" pitchFamily="49" charset="0"/>
              </a:rPr>
              <a:t>)</a:t>
            </a:r>
          </a:p>
          <a:p>
            <a:endParaRPr lang="en-US" sz="1600" b="0" dirty="0">
              <a:solidFill>
                <a:schemeClr val="bg1"/>
              </a:solidFill>
              <a:effectLst/>
              <a:latin typeface="Courier New" panose="02070309020205020404" pitchFamily="49" charset="0"/>
            </a:endParaRP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query counts incidents for each hour of the day based on `</a:t>
            </a:r>
            <a:r>
              <a:rPr lang="en-US" dirty="0" err="1">
                <a:solidFill>
                  <a:schemeClr val="bg1"/>
                </a:solidFill>
              </a:rPr>
              <a:t>occur_time</a:t>
            </a:r>
            <a:r>
              <a:rPr lang="en-US" dirty="0">
                <a:solidFill>
                  <a:schemeClr val="bg1"/>
                </a:solidFill>
              </a:rPr>
              <a:t>` in the `</a:t>
            </a:r>
            <a:r>
              <a:rPr lang="en-US" dirty="0" err="1">
                <a:solidFill>
                  <a:schemeClr val="bg1"/>
                </a:solidFill>
              </a:rPr>
              <a:t>df</a:t>
            </a:r>
            <a:r>
              <a:rPr lang="en-US" dirty="0">
                <a:solidFill>
                  <a:schemeClr val="bg1"/>
                </a:solidFill>
              </a:rPr>
              <a:t>` table, groups by hour, and displays the results in ascending order by hour.</a:t>
            </a:r>
          </a:p>
          <a:p>
            <a:endParaRPr lang="en-US" dirty="0">
              <a:solidFill>
                <a:schemeClr val="bg1"/>
              </a:solidFill>
            </a:endParaRPr>
          </a:p>
          <a:p>
            <a:r>
              <a:rPr lang="en-US" sz="1600" dirty="0">
                <a:solidFill>
                  <a:schemeClr val="bg1"/>
                </a:solidFill>
              </a:rPr>
              <a:t> SELECT </a:t>
            </a:r>
            <a:r>
              <a:rPr lang="en-US" sz="1600" dirty="0" err="1">
                <a:solidFill>
                  <a:schemeClr val="bg1"/>
                </a:solidFill>
              </a:rPr>
              <a:t>strftime</a:t>
            </a:r>
            <a:r>
              <a:rPr lang="en-US" sz="1600" dirty="0">
                <a:solidFill>
                  <a:schemeClr val="bg1"/>
                </a:solidFill>
              </a:rPr>
              <a:t>('%H', </a:t>
            </a:r>
            <a:r>
              <a:rPr lang="en-US" sz="1600" dirty="0" err="1">
                <a:solidFill>
                  <a:schemeClr val="bg1"/>
                </a:solidFill>
              </a:rPr>
              <a:t>occur_time</a:t>
            </a:r>
            <a:r>
              <a:rPr lang="en-US" sz="1600" dirty="0">
                <a:solidFill>
                  <a:schemeClr val="bg1"/>
                </a:solidFill>
              </a:rPr>
              <a:t>) AS </a:t>
            </a:r>
            <a:r>
              <a:rPr lang="en-US" sz="1600" dirty="0" err="1">
                <a:solidFill>
                  <a:schemeClr val="bg1"/>
                </a:solidFill>
              </a:rPr>
              <a:t>occur_hour</a:t>
            </a:r>
            <a:r>
              <a:rPr lang="en-US" sz="1600" dirty="0">
                <a:solidFill>
                  <a:schemeClr val="bg1"/>
                </a:solidFill>
              </a:rPr>
              <a:t>, COUNT(</a:t>
            </a:r>
            <a:r>
              <a:rPr lang="en-US" sz="1600" dirty="0" err="1">
                <a:solidFill>
                  <a:schemeClr val="bg1"/>
                </a:solidFill>
              </a:rPr>
              <a:t>incident_key</a:t>
            </a:r>
            <a:r>
              <a:rPr lang="en-US" sz="1600" dirty="0">
                <a:solidFill>
                  <a:schemeClr val="bg1"/>
                </a:solidFill>
              </a:rPr>
              <a:t>) AS </a:t>
            </a:r>
            <a:r>
              <a:rPr lang="en-US" sz="1600" dirty="0" err="1">
                <a:solidFill>
                  <a:schemeClr val="bg1"/>
                </a:solidFill>
              </a:rPr>
              <a:t>incident_count</a:t>
            </a:r>
            <a:r>
              <a:rPr lang="en-US" sz="1600" dirty="0">
                <a:solidFill>
                  <a:schemeClr val="bg1"/>
                </a:solidFill>
              </a:rPr>
              <a:t> FROM </a:t>
            </a:r>
            <a:r>
              <a:rPr lang="en-US" sz="1600" dirty="0" err="1">
                <a:solidFill>
                  <a:schemeClr val="bg1"/>
                </a:solidFill>
              </a:rPr>
              <a:t>df</a:t>
            </a:r>
            <a:r>
              <a:rPr lang="en-US" sz="1600" dirty="0">
                <a:solidFill>
                  <a:schemeClr val="bg1"/>
                </a:solidFill>
              </a:rPr>
              <a:t> GROUP BY </a:t>
            </a:r>
            <a:r>
              <a:rPr lang="en-US" sz="1600" dirty="0" err="1">
                <a:solidFill>
                  <a:schemeClr val="bg1"/>
                </a:solidFill>
              </a:rPr>
              <a:t>occur_hour</a:t>
            </a:r>
            <a:r>
              <a:rPr lang="en-US" sz="1600" dirty="0">
                <a:solidFill>
                  <a:schemeClr val="bg1"/>
                </a:solidFill>
              </a:rPr>
              <a:t> ORDER BY </a:t>
            </a:r>
            <a:r>
              <a:rPr lang="en-US" sz="1600" dirty="0" err="1">
                <a:solidFill>
                  <a:schemeClr val="bg1"/>
                </a:solidFill>
              </a:rPr>
              <a:t>occur_hour</a:t>
            </a:r>
            <a:r>
              <a:rPr lang="en-US" sz="1600" dirty="0">
                <a:solidFill>
                  <a:schemeClr val="bg1"/>
                </a:solidFill>
              </a:rPr>
              <a:t>; """ </a:t>
            </a:r>
            <a:r>
              <a:rPr lang="en-US" sz="1600" dirty="0" err="1">
                <a:solidFill>
                  <a:schemeClr val="bg1"/>
                </a:solidFill>
              </a:rPr>
              <a:t>incidents_by_hour</a:t>
            </a:r>
            <a:r>
              <a:rPr lang="en-US" sz="1600" dirty="0">
                <a:solidFill>
                  <a:schemeClr val="bg1"/>
                </a:solidFill>
              </a:rPr>
              <a:t> = </a:t>
            </a:r>
            <a:r>
              <a:rPr lang="en-US" sz="1600" dirty="0" err="1">
                <a:solidFill>
                  <a:schemeClr val="bg1"/>
                </a:solidFill>
              </a:rPr>
              <a:t>ps.sqldf</a:t>
            </a:r>
            <a:r>
              <a:rPr lang="en-US" sz="1600" dirty="0">
                <a:solidFill>
                  <a:schemeClr val="bg1"/>
                </a:solidFill>
              </a:rPr>
              <a:t>(query2) print(</a:t>
            </a:r>
            <a:r>
              <a:rPr lang="en-US" sz="1600" dirty="0" err="1">
                <a:solidFill>
                  <a:schemeClr val="bg1"/>
                </a:solidFill>
              </a:rPr>
              <a:t>incidents_by_hour</a:t>
            </a:r>
            <a:r>
              <a:rPr lang="en-US" sz="1600" dirty="0">
                <a:solidFill>
                  <a:schemeClr val="bg1"/>
                </a:solidFill>
              </a:rPr>
              <a:t>) </a:t>
            </a:r>
          </a:p>
        </p:txBody>
      </p:sp>
      <p:pic>
        <p:nvPicPr>
          <p:cNvPr id="6" name="Picture 5" descr="A white background with black text&#10;&#10;Description automatically generated">
            <a:extLst>
              <a:ext uri="{FF2B5EF4-FFF2-40B4-BE49-F238E27FC236}">
                <a16:creationId xmlns:a16="http://schemas.microsoft.com/office/drawing/2014/main" id="{148232BF-5584-3489-65CC-A161B9E2AE3B}"/>
              </a:ext>
            </a:extLst>
          </p:cNvPr>
          <p:cNvPicPr>
            <a:picLocks noChangeAspect="1"/>
          </p:cNvPicPr>
          <p:nvPr/>
        </p:nvPicPr>
        <p:blipFill>
          <a:blip r:embed="rId2"/>
          <a:stretch>
            <a:fillRect/>
          </a:stretch>
        </p:blipFill>
        <p:spPr>
          <a:xfrm>
            <a:off x="5028636" y="1541564"/>
            <a:ext cx="3762900" cy="1419423"/>
          </a:xfrm>
          <a:prstGeom prst="rect">
            <a:avLst/>
          </a:prstGeom>
        </p:spPr>
      </p:pic>
      <p:pic>
        <p:nvPicPr>
          <p:cNvPr id="8" name="Picture 7" descr="A close up of words&#10;&#10;Description automatically generated">
            <a:extLst>
              <a:ext uri="{FF2B5EF4-FFF2-40B4-BE49-F238E27FC236}">
                <a16:creationId xmlns:a16="http://schemas.microsoft.com/office/drawing/2014/main" id="{E730D755-C254-310A-9E3D-A1B46D20FE84}"/>
              </a:ext>
            </a:extLst>
          </p:cNvPr>
          <p:cNvPicPr>
            <a:picLocks noChangeAspect="1"/>
          </p:cNvPicPr>
          <p:nvPr/>
        </p:nvPicPr>
        <p:blipFill>
          <a:blip r:embed="rId3"/>
          <a:stretch>
            <a:fillRect/>
          </a:stretch>
        </p:blipFill>
        <p:spPr>
          <a:xfrm>
            <a:off x="10113681" y="6702569"/>
            <a:ext cx="4067743" cy="638264"/>
          </a:xfrm>
          <a:prstGeom prst="rect">
            <a:avLst/>
          </a:prstGeom>
        </p:spPr>
      </p:pic>
    </p:spTree>
    <p:extLst>
      <p:ext uri="{BB962C8B-B14F-4D97-AF65-F5344CB8AC3E}">
        <p14:creationId xmlns:p14="http://schemas.microsoft.com/office/powerpoint/2010/main" val="1760472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89C40B-56CC-DB23-F8DA-BB0C464DD330}"/>
              </a:ext>
            </a:extLst>
          </p:cNvPr>
          <p:cNvSpPr txBox="1"/>
          <p:nvPr/>
        </p:nvSpPr>
        <p:spPr>
          <a:xfrm>
            <a:off x="4766347" y="318843"/>
            <a:ext cx="5590569" cy="1077218"/>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NYC SHOOTING DATASET  </a:t>
            </a:r>
          </a:p>
          <a:p>
            <a:endParaRPr lang="en-US" sz="3200" dirty="0"/>
          </a:p>
        </p:txBody>
      </p:sp>
      <p:sp>
        <p:nvSpPr>
          <p:cNvPr id="5" name="TextBox 4">
            <a:extLst>
              <a:ext uri="{FF2B5EF4-FFF2-40B4-BE49-F238E27FC236}">
                <a16:creationId xmlns:a16="http://schemas.microsoft.com/office/drawing/2014/main" id="{13BB2669-6F69-3E0C-5437-79FE48A8373A}"/>
              </a:ext>
            </a:extLst>
          </p:cNvPr>
          <p:cNvSpPr txBox="1"/>
          <p:nvPr/>
        </p:nvSpPr>
        <p:spPr>
          <a:xfrm>
            <a:off x="127321" y="1456546"/>
            <a:ext cx="14868622" cy="5724644"/>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The query counts the number of murder incidents in each borough (`</a:t>
            </a:r>
            <a:r>
              <a:rPr lang="en-US" dirty="0" err="1">
                <a:solidFill>
                  <a:schemeClr val="bg1"/>
                </a:solidFill>
              </a:rPr>
              <a:t>boro</a:t>
            </a:r>
            <a:r>
              <a:rPr lang="en-US" dirty="0">
                <a:solidFill>
                  <a:schemeClr val="bg1"/>
                </a:solidFill>
              </a:rPr>
              <a:t>`) from the `</a:t>
            </a:r>
            <a:r>
              <a:rPr lang="en-US" dirty="0" err="1">
                <a:solidFill>
                  <a:schemeClr val="bg1"/>
                </a:solidFill>
              </a:rPr>
              <a:t>df</a:t>
            </a:r>
            <a:r>
              <a:rPr lang="en-US" dirty="0">
                <a:solidFill>
                  <a:schemeClr val="bg1"/>
                </a:solidFill>
              </a:rPr>
              <a:t>` table where `</a:t>
            </a:r>
            <a:r>
              <a:rPr lang="en-US" dirty="0" err="1">
                <a:solidFill>
                  <a:schemeClr val="bg1"/>
                </a:solidFill>
              </a:rPr>
              <a:t>statistical_murder_flag</a:t>
            </a:r>
            <a:r>
              <a:rPr lang="en-US" dirty="0">
                <a:solidFill>
                  <a:schemeClr val="bg1"/>
                </a:solidFill>
              </a:rPr>
              <a:t>` is true, groups the </a:t>
            </a:r>
          </a:p>
          <a:p>
            <a:r>
              <a:rPr lang="en-US" dirty="0">
                <a:solidFill>
                  <a:schemeClr val="bg1"/>
                </a:solidFill>
              </a:rPr>
              <a:t>results by borough, and sorts them in descending order by the number of murder incidents.</a:t>
            </a:r>
          </a:p>
          <a:p>
            <a:endParaRPr lang="en-US" sz="1600" dirty="0">
              <a:solidFill>
                <a:schemeClr val="bg1"/>
              </a:solidFill>
            </a:endParaRPr>
          </a:p>
          <a:p>
            <a:r>
              <a:rPr lang="en-US" sz="1600" b="0" dirty="0">
                <a:solidFill>
                  <a:schemeClr val="bg1"/>
                </a:solidFill>
                <a:effectLst/>
                <a:latin typeface="Courier New" panose="02070309020205020404" pitchFamily="49" charset="0"/>
              </a:rPr>
              <a:t>SELECT</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boro</a:t>
            </a:r>
            <a:r>
              <a:rPr lang="en-US" sz="1600" b="0" dirty="0">
                <a:solidFill>
                  <a:schemeClr val="bg1"/>
                </a:solidFill>
                <a:effectLst/>
                <a:latin typeface="Courier New" panose="02070309020205020404" pitchFamily="49" charset="0"/>
              </a:rPr>
              <a:t>,</a:t>
            </a:r>
          </a:p>
          <a:p>
            <a:r>
              <a:rPr lang="en-US" sz="1600" b="0" dirty="0">
                <a:solidFill>
                  <a:schemeClr val="bg1"/>
                </a:solidFill>
                <a:effectLst/>
                <a:latin typeface="Courier New" panose="02070309020205020404" pitchFamily="49" charset="0"/>
              </a:rPr>
              <a:t>    COUNT(</a:t>
            </a:r>
            <a:r>
              <a:rPr lang="en-US" sz="1600" b="0" dirty="0" err="1">
                <a:solidFill>
                  <a:schemeClr val="bg1"/>
                </a:solidFill>
                <a:effectLst/>
                <a:latin typeface="Courier New" panose="02070309020205020404" pitchFamily="49" charset="0"/>
              </a:rPr>
              <a:t>incident_key</a:t>
            </a:r>
            <a:r>
              <a:rPr lang="en-US" sz="1600" b="0" dirty="0">
                <a:solidFill>
                  <a:schemeClr val="bg1"/>
                </a:solidFill>
                <a:effectLst/>
                <a:latin typeface="Courier New" panose="02070309020205020404" pitchFamily="49" charset="0"/>
              </a:rPr>
              <a:t>) AS </a:t>
            </a:r>
            <a:r>
              <a:rPr lang="en-US" sz="1600" b="0" dirty="0" err="1">
                <a:solidFill>
                  <a:schemeClr val="bg1"/>
                </a:solidFill>
                <a:effectLst/>
                <a:latin typeface="Courier New" panose="02070309020205020404" pitchFamily="49" charset="0"/>
              </a:rPr>
              <a:t>murder_incidents</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FROM</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df</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WHERE</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statistical_murder_flag</a:t>
            </a:r>
            <a:r>
              <a:rPr lang="en-US" sz="1600" b="0" dirty="0">
                <a:solidFill>
                  <a:schemeClr val="bg1"/>
                </a:solidFill>
                <a:effectLst/>
                <a:latin typeface="Courier New" panose="02070309020205020404" pitchFamily="49" charset="0"/>
              </a:rPr>
              <a:t> = TRUE</a:t>
            </a:r>
          </a:p>
          <a:p>
            <a:r>
              <a:rPr lang="en-US" sz="1600" b="0" dirty="0">
                <a:solidFill>
                  <a:schemeClr val="bg1"/>
                </a:solidFill>
                <a:effectLst/>
                <a:latin typeface="Courier New" panose="02070309020205020404" pitchFamily="49" charset="0"/>
              </a:rPr>
              <a:t>GROUP BY</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boro</a:t>
            </a:r>
            <a:endParaRPr lang="en-US" sz="1600" b="0" dirty="0">
              <a:solidFill>
                <a:schemeClr val="bg1"/>
              </a:solidFill>
              <a:effectLst/>
              <a:latin typeface="Courier New" panose="02070309020205020404" pitchFamily="49" charset="0"/>
            </a:endParaRPr>
          </a:p>
          <a:p>
            <a:r>
              <a:rPr lang="en-US" sz="1600" b="0" dirty="0">
                <a:solidFill>
                  <a:schemeClr val="bg1"/>
                </a:solidFill>
                <a:effectLst/>
                <a:latin typeface="Courier New" panose="02070309020205020404" pitchFamily="49" charset="0"/>
              </a:rPr>
              <a:t>ORDER BY</a:t>
            </a:r>
          </a:p>
          <a:p>
            <a:r>
              <a:rPr lang="en-US" sz="1600" b="0" dirty="0">
                <a:solidFill>
                  <a:schemeClr val="bg1"/>
                </a:solidFill>
                <a:effectLst/>
                <a:latin typeface="Courier New" panose="02070309020205020404" pitchFamily="49" charset="0"/>
              </a:rPr>
              <a:t>    </a:t>
            </a:r>
            <a:r>
              <a:rPr lang="en-US" sz="1600" b="0" dirty="0" err="1">
                <a:solidFill>
                  <a:schemeClr val="bg1"/>
                </a:solidFill>
                <a:effectLst/>
                <a:latin typeface="Courier New" panose="02070309020205020404" pitchFamily="49" charset="0"/>
              </a:rPr>
              <a:t>murder_incidents</a:t>
            </a:r>
            <a:r>
              <a:rPr lang="en-US" sz="1600" b="0" dirty="0">
                <a:solidFill>
                  <a:schemeClr val="bg1"/>
                </a:solidFill>
                <a:effectLst/>
                <a:latin typeface="Courier New" panose="02070309020205020404" pitchFamily="49" charset="0"/>
              </a:rPr>
              <a:t> DESC;</a:t>
            </a:r>
          </a:p>
          <a:p>
            <a:r>
              <a:rPr lang="en-US" sz="1600" b="0" dirty="0">
                <a:solidFill>
                  <a:schemeClr val="bg1"/>
                </a:solidFill>
                <a:effectLst/>
                <a:latin typeface="Courier New" panose="02070309020205020404" pitchFamily="49" charset="0"/>
              </a:rPr>
              <a:t>"""</a:t>
            </a:r>
          </a:p>
          <a:p>
            <a:r>
              <a:rPr lang="en-US" sz="1600" b="0" dirty="0" err="1">
                <a:solidFill>
                  <a:schemeClr val="bg1"/>
                </a:solidFill>
                <a:effectLst/>
                <a:latin typeface="Courier New" panose="02070309020205020404" pitchFamily="49" charset="0"/>
              </a:rPr>
              <a:t>murder_incidents_by_boro</a:t>
            </a:r>
            <a:r>
              <a:rPr lang="en-US" sz="1600" b="0" dirty="0">
                <a:solidFill>
                  <a:schemeClr val="bg1"/>
                </a:solidFill>
                <a:effectLst/>
                <a:latin typeface="Courier New" panose="02070309020205020404" pitchFamily="49" charset="0"/>
              </a:rPr>
              <a:t> = </a:t>
            </a:r>
            <a:r>
              <a:rPr lang="en-US" sz="1600" b="0" dirty="0" err="1">
                <a:solidFill>
                  <a:schemeClr val="bg1"/>
                </a:solidFill>
                <a:effectLst/>
                <a:latin typeface="Courier New" panose="02070309020205020404" pitchFamily="49" charset="0"/>
              </a:rPr>
              <a:t>ps.sqldf</a:t>
            </a:r>
            <a:r>
              <a:rPr lang="en-US" sz="1600" b="0" dirty="0">
                <a:solidFill>
                  <a:schemeClr val="bg1"/>
                </a:solidFill>
                <a:effectLst/>
                <a:latin typeface="Courier New" panose="02070309020205020404" pitchFamily="49" charset="0"/>
              </a:rPr>
              <a:t>(query4)</a:t>
            </a:r>
          </a:p>
          <a:p>
            <a:r>
              <a:rPr lang="en-US" sz="1600" b="0" dirty="0">
                <a:solidFill>
                  <a:schemeClr val="bg1"/>
                </a:solidFill>
                <a:effectLst/>
                <a:latin typeface="Courier New" panose="02070309020205020404" pitchFamily="49" charset="0"/>
              </a:rPr>
              <a:t>print(</a:t>
            </a:r>
            <a:r>
              <a:rPr lang="en-US" sz="1600" b="0" dirty="0" err="1">
                <a:solidFill>
                  <a:schemeClr val="bg1"/>
                </a:solidFill>
                <a:effectLst/>
                <a:latin typeface="Courier New" panose="02070309020205020404" pitchFamily="49" charset="0"/>
              </a:rPr>
              <a:t>murder_incidents_by_boro</a:t>
            </a:r>
            <a:r>
              <a:rPr lang="en-US" sz="1600" b="0" dirty="0">
                <a:solidFill>
                  <a:schemeClr val="bg1"/>
                </a:solidFill>
                <a:effectLst/>
                <a:latin typeface="Courier New" panose="02070309020205020404" pitchFamily="49" charset="0"/>
              </a:rPr>
              <a:t>)</a:t>
            </a:r>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The query counts the total incidents for each day of the week (`</a:t>
            </a:r>
            <a:r>
              <a:rPr lang="en-US" dirty="0" err="1">
                <a:solidFill>
                  <a:schemeClr val="bg1"/>
                </a:solidFill>
              </a:rPr>
              <a:t>day_of_week</a:t>
            </a:r>
            <a:r>
              <a:rPr lang="en-US" dirty="0">
                <a:solidFill>
                  <a:schemeClr val="bg1"/>
                </a:solidFill>
              </a:rPr>
              <a:t>`) from the `</a:t>
            </a:r>
            <a:r>
              <a:rPr lang="en-US" dirty="0" err="1">
                <a:solidFill>
                  <a:schemeClr val="bg1"/>
                </a:solidFill>
              </a:rPr>
              <a:t>df</a:t>
            </a:r>
            <a:r>
              <a:rPr lang="en-US" dirty="0">
                <a:solidFill>
                  <a:schemeClr val="bg1"/>
                </a:solidFill>
              </a:rPr>
              <a:t>` table, groups by day (with 0 as Sunday through 6 as Saturday)</a:t>
            </a:r>
          </a:p>
          <a:p>
            <a:r>
              <a:rPr lang="en-US" dirty="0">
                <a:solidFill>
                  <a:schemeClr val="bg1"/>
                </a:solidFill>
              </a:rPr>
              <a:t>, and sorts the results in ascending order by day of the week.</a:t>
            </a:r>
          </a:p>
          <a:p>
            <a:r>
              <a:rPr lang="en-US" dirty="0">
                <a:solidFill>
                  <a:schemeClr val="bg1"/>
                </a:solidFill>
              </a:rPr>
              <a:t>SELECT </a:t>
            </a:r>
            <a:r>
              <a:rPr lang="en-US" dirty="0" err="1">
                <a:solidFill>
                  <a:schemeClr val="bg1"/>
                </a:solidFill>
              </a:rPr>
              <a:t>strftime</a:t>
            </a:r>
            <a:r>
              <a:rPr lang="en-US" dirty="0">
                <a:solidFill>
                  <a:schemeClr val="bg1"/>
                </a:solidFill>
              </a:rPr>
              <a:t>('%w', </a:t>
            </a:r>
            <a:r>
              <a:rPr lang="en-US" dirty="0" err="1">
                <a:solidFill>
                  <a:schemeClr val="bg1"/>
                </a:solidFill>
              </a:rPr>
              <a:t>occur_date</a:t>
            </a:r>
            <a:r>
              <a:rPr lang="en-US" dirty="0">
                <a:solidFill>
                  <a:schemeClr val="bg1"/>
                </a:solidFill>
              </a:rPr>
              <a:t>) AS </a:t>
            </a:r>
            <a:r>
              <a:rPr lang="en-US" dirty="0" err="1">
                <a:solidFill>
                  <a:schemeClr val="bg1"/>
                </a:solidFill>
              </a:rPr>
              <a:t>day_of_week</a:t>
            </a:r>
            <a:r>
              <a:rPr lang="en-US" dirty="0">
                <a:solidFill>
                  <a:schemeClr val="bg1"/>
                </a:solidFill>
              </a:rPr>
              <a:t>, -- 0 = Sunday, 1 = Monday, ..., 6 = Saturday COUNT(</a:t>
            </a:r>
            <a:r>
              <a:rPr lang="en-US" dirty="0" err="1">
                <a:solidFill>
                  <a:schemeClr val="bg1"/>
                </a:solidFill>
              </a:rPr>
              <a:t>incident_key</a:t>
            </a:r>
            <a:r>
              <a:rPr lang="en-US" dirty="0">
                <a:solidFill>
                  <a:schemeClr val="bg1"/>
                </a:solidFill>
              </a:rPr>
              <a:t>) AS </a:t>
            </a:r>
            <a:r>
              <a:rPr lang="en-US" dirty="0" err="1">
                <a:solidFill>
                  <a:schemeClr val="bg1"/>
                </a:solidFill>
              </a:rPr>
              <a:t>total_incidents</a:t>
            </a:r>
            <a:r>
              <a:rPr lang="en-US" dirty="0">
                <a:solidFill>
                  <a:schemeClr val="bg1"/>
                </a:solidFill>
              </a:rPr>
              <a:t> FROM </a:t>
            </a:r>
            <a:r>
              <a:rPr lang="en-US" dirty="0" err="1">
                <a:solidFill>
                  <a:schemeClr val="bg1"/>
                </a:solidFill>
              </a:rPr>
              <a:t>df</a:t>
            </a:r>
            <a:r>
              <a:rPr lang="en-US" dirty="0">
                <a:solidFill>
                  <a:schemeClr val="bg1"/>
                </a:solidFill>
              </a:rPr>
              <a:t> GROUP BY</a:t>
            </a:r>
          </a:p>
          <a:p>
            <a:r>
              <a:rPr lang="en-US" dirty="0">
                <a:solidFill>
                  <a:schemeClr val="bg1"/>
                </a:solidFill>
              </a:rPr>
              <a:t> </a:t>
            </a:r>
            <a:r>
              <a:rPr lang="en-US" dirty="0" err="1">
                <a:solidFill>
                  <a:schemeClr val="bg1"/>
                </a:solidFill>
              </a:rPr>
              <a:t>day_of_week</a:t>
            </a:r>
            <a:r>
              <a:rPr lang="en-US" dirty="0">
                <a:solidFill>
                  <a:schemeClr val="bg1"/>
                </a:solidFill>
              </a:rPr>
              <a:t> ORDER BY </a:t>
            </a:r>
            <a:r>
              <a:rPr lang="en-US" dirty="0" err="1">
                <a:solidFill>
                  <a:schemeClr val="bg1"/>
                </a:solidFill>
              </a:rPr>
              <a:t>day_of_week</a:t>
            </a:r>
            <a:r>
              <a:rPr lang="en-US" dirty="0">
                <a:solidFill>
                  <a:schemeClr val="bg1"/>
                </a:solidFill>
              </a:rPr>
              <a:t>; """ </a:t>
            </a:r>
            <a:r>
              <a:rPr lang="en-US" dirty="0" err="1">
                <a:solidFill>
                  <a:schemeClr val="bg1"/>
                </a:solidFill>
              </a:rPr>
              <a:t>crime_trends_by_day</a:t>
            </a:r>
            <a:r>
              <a:rPr lang="en-US" dirty="0">
                <a:solidFill>
                  <a:schemeClr val="bg1"/>
                </a:solidFill>
              </a:rPr>
              <a:t> = </a:t>
            </a:r>
            <a:r>
              <a:rPr lang="en-US" dirty="0" err="1">
                <a:solidFill>
                  <a:schemeClr val="bg1"/>
                </a:solidFill>
              </a:rPr>
              <a:t>ps.sqldf</a:t>
            </a:r>
            <a:r>
              <a:rPr lang="en-US" dirty="0">
                <a:solidFill>
                  <a:schemeClr val="bg1"/>
                </a:solidFill>
              </a:rPr>
              <a:t>(query6) print(</a:t>
            </a:r>
            <a:r>
              <a:rPr lang="en-US" dirty="0" err="1">
                <a:solidFill>
                  <a:schemeClr val="bg1"/>
                </a:solidFill>
              </a:rPr>
              <a:t>crime_trends_by_day</a:t>
            </a:r>
            <a:r>
              <a:rPr lang="en-US" dirty="0">
                <a:solidFill>
                  <a:schemeClr val="bg1"/>
                </a:solidFill>
              </a:rPr>
              <a:t>) </a:t>
            </a:r>
          </a:p>
        </p:txBody>
      </p:sp>
      <p:pic>
        <p:nvPicPr>
          <p:cNvPr id="7" name="Picture 6" descr="A white background with black text">
            <a:extLst>
              <a:ext uri="{FF2B5EF4-FFF2-40B4-BE49-F238E27FC236}">
                <a16:creationId xmlns:a16="http://schemas.microsoft.com/office/drawing/2014/main" id="{E2DC0B2C-C4DB-B29D-CDDC-6132D25F1803}"/>
              </a:ext>
            </a:extLst>
          </p:cNvPr>
          <p:cNvPicPr>
            <a:picLocks noChangeAspect="1"/>
          </p:cNvPicPr>
          <p:nvPr/>
        </p:nvPicPr>
        <p:blipFill>
          <a:blip r:embed="rId2"/>
          <a:stretch>
            <a:fillRect/>
          </a:stretch>
        </p:blipFill>
        <p:spPr>
          <a:xfrm>
            <a:off x="6512342" y="1957086"/>
            <a:ext cx="4105848" cy="143847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7E05F3A1-71A6-FB2A-5467-A0F0A4035054}"/>
              </a:ext>
            </a:extLst>
          </p:cNvPr>
          <p:cNvPicPr>
            <a:picLocks noChangeAspect="1"/>
          </p:cNvPicPr>
          <p:nvPr/>
        </p:nvPicPr>
        <p:blipFill>
          <a:blip r:embed="rId3"/>
          <a:stretch>
            <a:fillRect/>
          </a:stretch>
        </p:blipFill>
        <p:spPr>
          <a:xfrm>
            <a:off x="10940232" y="6232173"/>
            <a:ext cx="3562847" cy="1876687"/>
          </a:xfrm>
          <a:prstGeom prst="rect">
            <a:avLst/>
          </a:prstGeom>
        </p:spPr>
      </p:pic>
    </p:spTree>
    <p:extLst>
      <p:ext uri="{BB962C8B-B14F-4D97-AF65-F5344CB8AC3E}">
        <p14:creationId xmlns:p14="http://schemas.microsoft.com/office/powerpoint/2010/main" val="155806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1185029" y="874633"/>
            <a:ext cx="12260223" cy="1227773"/>
          </a:xfrm>
          <a:prstGeom prst="rect">
            <a:avLst/>
          </a:prstGeom>
          <a:noFill/>
          <a:ln/>
        </p:spPr>
        <p:txBody>
          <a:bodyPr wrap="square" lIns="0" tIns="0" rIns="0" bIns="0" rtlCol="0" anchor="t"/>
          <a:lstStyle/>
          <a:p>
            <a:pPr marL="0" indent="0">
              <a:lnSpc>
                <a:spcPts val="4800"/>
              </a:lnSpc>
              <a:buNone/>
            </a:pPr>
            <a:r>
              <a:rPr lang="en-US" sz="3850" dirty="0">
                <a:solidFill>
                  <a:srgbClr val="F5F0F0"/>
                </a:solidFill>
                <a:latin typeface="Merriweather" pitchFamily="34" charset="0"/>
                <a:ea typeface="Merriweather" pitchFamily="34" charset="-122"/>
                <a:cs typeface="Merriweather" pitchFamily="34" charset="-120"/>
              </a:rPr>
              <a:t>Challenges and Solutions: Navigating Data Complexities</a:t>
            </a:r>
            <a:endParaRPr lang="en-US" sz="3850" dirty="0"/>
          </a:p>
        </p:txBody>
      </p:sp>
      <p:sp>
        <p:nvSpPr>
          <p:cNvPr id="3" name="Text 1"/>
          <p:cNvSpPr/>
          <p:nvPr/>
        </p:nvSpPr>
        <p:spPr>
          <a:xfrm>
            <a:off x="1185029" y="2495312"/>
            <a:ext cx="12260223" cy="628650"/>
          </a:xfrm>
          <a:prstGeom prst="rect">
            <a:avLst/>
          </a:prstGeom>
          <a:noFill/>
          <a:ln/>
        </p:spPr>
        <p:txBody>
          <a:bodyPr wrap="square" lIns="0" tIns="0" rIns="0" bIns="0" rtlCol="0" anchor="t"/>
          <a:lstStyle/>
          <a:p>
            <a:pPr marL="0" indent="0">
              <a:lnSpc>
                <a:spcPts val="2450"/>
              </a:lnSpc>
              <a:buNone/>
            </a:pPr>
            <a:r>
              <a:rPr lang="en-US" sz="1500" dirty="0">
                <a:solidFill>
                  <a:srgbClr val="E2E6E9"/>
                </a:solidFill>
                <a:latin typeface="Merriweather" pitchFamily="34" charset="0"/>
                <a:ea typeface="Merriweather" pitchFamily="34" charset="-122"/>
                <a:cs typeface="Merriweather" pitchFamily="34" charset="-120"/>
              </a:rPr>
              <a:t>Throughout our analysis, we encountered several challenges that required creative problem-solving. Two significant hurdles we faced were data integration issues and handling time-series data across different granularities.</a:t>
            </a:r>
            <a:endParaRPr lang="en-US" sz="1500" dirty="0"/>
          </a:p>
        </p:txBody>
      </p:sp>
      <p:sp>
        <p:nvSpPr>
          <p:cNvPr id="4" name="Text 2"/>
          <p:cNvSpPr/>
          <p:nvPr/>
        </p:nvSpPr>
        <p:spPr>
          <a:xfrm>
            <a:off x="1185029" y="3344942"/>
            <a:ext cx="12260223" cy="942975"/>
          </a:xfrm>
          <a:prstGeom prst="rect">
            <a:avLst/>
          </a:prstGeom>
          <a:noFill/>
          <a:ln/>
        </p:spPr>
        <p:txBody>
          <a:bodyPr wrap="square" lIns="0" tIns="0" rIns="0" bIns="0" rtlCol="0" anchor="t"/>
          <a:lstStyle/>
          <a:p>
            <a:pPr marL="0" indent="0">
              <a:lnSpc>
                <a:spcPts val="2450"/>
              </a:lnSpc>
              <a:buNone/>
            </a:pPr>
            <a:r>
              <a:rPr lang="en-US" sz="1500" dirty="0">
                <a:solidFill>
                  <a:srgbClr val="E2E6E9"/>
                </a:solidFill>
                <a:latin typeface="Merriweather" pitchFamily="34" charset="0"/>
                <a:ea typeface="Merriweather" pitchFamily="34" charset="-122"/>
                <a:cs typeface="Merriweather" pitchFamily="34" charset="-120"/>
              </a:rPr>
              <a:t>The first challenge arose when attempting to integrate the shooting incidents data with COVID-19 statistics. The datasets had different temporal resolutions - daily for COVID-19 and individual incidents for shootings. We overcame this by aggregating shooting data to a daily level, allowing for meaningful comparisons.</a:t>
            </a:r>
            <a:endParaRPr lang="en-US" sz="1500" dirty="0"/>
          </a:p>
        </p:txBody>
      </p:sp>
      <p:sp>
        <p:nvSpPr>
          <p:cNvPr id="5" name="Shape 3"/>
          <p:cNvSpPr/>
          <p:nvPr/>
        </p:nvSpPr>
        <p:spPr>
          <a:xfrm>
            <a:off x="1185029" y="4729877"/>
            <a:ext cx="441960" cy="441960"/>
          </a:xfrm>
          <a:prstGeom prst="roundRect">
            <a:avLst>
              <a:gd name="adj" fmla="val 18670"/>
            </a:avLst>
          </a:prstGeom>
          <a:solidFill>
            <a:srgbClr val="003180"/>
          </a:solidFill>
          <a:ln w="7620">
            <a:solidFill>
              <a:srgbClr val="194A99"/>
            </a:solidFill>
            <a:prstDash val="solid"/>
          </a:ln>
        </p:spPr>
        <p:txBody>
          <a:bodyPr/>
          <a:lstStyle/>
          <a:p>
            <a:endParaRPr lang="en-US"/>
          </a:p>
        </p:txBody>
      </p:sp>
      <p:sp>
        <p:nvSpPr>
          <p:cNvPr id="6" name="Text 4"/>
          <p:cNvSpPr/>
          <p:nvPr/>
        </p:nvSpPr>
        <p:spPr>
          <a:xfrm>
            <a:off x="1341120" y="4803458"/>
            <a:ext cx="129659" cy="294680"/>
          </a:xfrm>
          <a:prstGeom prst="rect">
            <a:avLst/>
          </a:prstGeom>
          <a:noFill/>
          <a:ln/>
        </p:spPr>
        <p:txBody>
          <a:bodyPr wrap="none" lIns="0" tIns="0" rIns="0" bIns="0" rtlCol="0" anchor="t"/>
          <a:lstStyle/>
          <a:p>
            <a:pPr marL="0" indent="0" algn="ctr">
              <a:lnSpc>
                <a:spcPts val="2300"/>
              </a:lnSpc>
              <a:buNone/>
            </a:pPr>
            <a:r>
              <a:rPr lang="en-US" sz="2300" dirty="0">
                <a:solidFill>
                  <a:srgbClr val="E2E6E9"/>
                </a:solidFill>
                <a:latin typeface="Merriweather" pitchFamily="34" charset="0"/>
                <a:ea typeface="Merriweather" pitchFamily="34" charset="-122"/>
                <a:cs typeface="Merriweather" pitchFamily="34" charset="-120"/>
              </a:rPr>
              <a:t>1</a:t>
            </a:r>
            <a:endParaRPr lang="en-US" sz="2300" dirty="0"/>
          </a:p>
        </p:txBody>
      </p:sp>
      <p:sp>
        <p:nvSpPr>
          <p:cNvPr id="7" name="Text 5"/>
          <p:cNvSpPr/>
          <p:nvPr/>
        </p:nvSpPr>
        <p:spPr>
          <a:xfrm>
            <a:off x="1823442" y="4729877"/>
            <a:ext cx="3268980" cy="306943"/>
          </a:xfrm>
          <a:prstGeom prst="rect">
            <a:avLst/>
          </a:prstGeom>
          <a:noFill/>
          <a:ln/>
        </p:spPr>
        <p:txBody>
          <a:bodyPr wrap="none" lIns="0" tIns="0" rIns="0" bIns="0" rtlCol="0" anchor="t"/>
          <a:lstStyle/>
          <a:p>
            <a:pPr marL="0" indent="0">
              <a:lnSpc>
                <a:spcPts val="2400"/>
              </a:lnSpc>
              <a:buNone/>
            </a:pPr>
            <a:r>
              <a:rPr lang="en-US" sz="1900" dirty="0">
                <a:solidFill>
                  <a:srgbClr val="E2E6E9"/>
                </a:solidFill>
                <a:latin typeface="Merriweather" pitchFamily="34" charset="0"/>
                <a:ea typeface="Merriweather" pitchFamily="34" charset="-122"/>
                <a:cs typeface="Merriweather" pitchFamily="34" charset="-120"/>
              </a:rPr>
              <a:t>Data Integration Challenge</a:t>
            </a:r>
            <a:endParaRPr lang="en-US" sz="1900" dirty="0"/>
          </a:p>
        </p:txBody>
      </p:sp>
      <p:sp>
        <p:nvSpPr>
          <p:cNvPr id="8" name="Text 6"/>
          <p:cNvSpPr/>
          <p:nvPr/>
        </p:nvSpPr>
        <p:spPr>
          <a:xfrm>
            <a:off x="1823442" y="5154692"/>
            <a:ext cx="3317319" cy="2200275"/>
          </a:xfrm>
          <a:prstGeom prst="rect">
            <a:avLst/>
          </a:prstGeom>
          <a:noFill/>
          <a:ln/>
        </p:spPr>
        <p:txBody>
          <a:bodyPr wrap="square" lIns="0" tIns="0" rIns="0" bIns="0" rtlCol="0" anchor="t"/>
          <a:lstStyle/>
          <a:p>
            <a:pPr marL="0" indent="0">
              <a:lnSpc>
                <a:spcPts val="2450"/>
              </a:lnSpc>
              <a:buNone/>
            </a:pPr>
            <a:r>
              <a:rPr lang="en-US" sz="1500" dirty="0">
                <a:solidFill>
                  <a:srgbClr val="E2E6E9"/>
                </a:solidFill>
                <a:latin typeface="Merriweather" pitchFamily="34" charset="0"/>
                <a:ea typeface="Merriweather" pitchFamily="34" charset="-122"/>
                <a:cs typeface="Merriweather" pitchFamily="34" charset="-120"/>
              </a:rPr>
              <a:t>Solution: Developed a custom Python function to aggregate shooting incidents to a daily level, matching the granularity of the COVID-19 data. This involved careful datetime handling and groupby operations in pandas.</a:t>
            </a:r>
            <a:endParaRPr lang="en-US" sz="1500" dirty="0"/>
          </a:p>
        </p:txBody>
      </p:sp>
      <p:sp>
        <p:nvSpPr>
          <p:cNvPr id="9" name="Shape 7"/>
          <p:cNvSpPr/>
          <p:nvPr/>
        </p:nvSpPr>
        <p:spPr>
          <a:xfrm>
            <a:off x="5337215" y="4729877"/>
            <a:ext cx="441960" cy="441960"/>
          </a:xfrm>
          <a:prstGeom prst="roundRect">
            <a:avLst>
              <a:gd name="adj" fmla="val 18670"/>
            </a:avLst>
          </a:prstGeom>
          <a:solidFill>
            <a:srgbClr val="003180"/>
          </a:solidFill>
          <a:ln w="7620">
            <a:solidFill>
              <a:srgbClr val="194A99"/>
            </a:solidFill>
            <a:prstDash val="solid"/>
          </a:ln>
        </p:spPr>
        <p:txBody>
          <a:bodyPr/>
          <a:lstStyle/>
          <a:p>
            <a:endParaRPr lang="en-US"/>
          </a:p>
        </p:txBody>
      </p:sp>
      <p:sp>
        <p:nvSpPr>
          <p:cNvPr id="10" name="Text 8"/>
          <p:cNvSpPr/>
          <p:nvPr/>
        </p:nvSpPr>
        <p:spPr>
          <a:xfrm>
            <a:off x="5470088" y="4803458"/>
            <a:ext cx="176212" cy="294680"/>
          </a:xfrm>
          <a:prstGeom prst="rect">
            <a:avLst/>
          </a:prstGeom>
          <a:noFill/>
          <a:ln/>
        </p:spPr>
        <p:txBody>
          <a:bodyPr wrap="none" lIns="0" tIns="0" rIns="0" bIns="0" rtlCol="0" anchor="t"/>
          <a:lstStyle/>
          <a:p>
            <a:pPr marL="0" indent="0" algn="ctr">
              <a:lnSpc>
                <a:spcPts val="2300"/>
              </a:lnSpc>
              <a:buNone/>
            </a:pPr>
            <a:r>
              <a:rPr lang="en-US" sz="2300" dirty="0">
                <a:solidFill>
                  <a:srgbClr val="E2E6E9"/>
                </a:solidFill>
                <a:latin typeface="Merriweather" pitchFamily="34" charset="0"/>
                <a:ea typeface="Merriweather" pitchFamily="34" charset="-122"/>
                <a:cs typeface="Merriweather" pitchFamily="34" charset="-120"/>
              </a:rPr>
              <a:t>2</a:t>
            </a:r>
            <a:endParaRPr lang="en-US" sz="2300" dirty="0"/>
          </a:p>
        </p:txBody>
      </p:sp>
      <p:sp>
        <p:nvSpPr>
          <p:cNvPr id="11" name="Text 9"/>
          <p:cNvSpPr/>
          <p:nvPr/>
        </p:nvSpPr>
        <p:spPr>
          <a:xfrm>
            <a:off x="5975628" y="4729877"/>
            <a:ext cx="2964537" cy="306943"/>
          </a:xfrm>
          <a:prstGeom prst="rect">
            <a:avLst/>
          </a:prstGeom>
          <a:noFill/>
          <a:ln/>
        </p:spPr>
        <p:txBody>
          <a:bodyPr wrap="none" lIns="0" tIns="0" rIns="0" bIns="0" rtlCol="0" anchor="t"/>
          <a:lstStyle/>
          <a:p>
            <a:pPr marL="0" indent="0">
              <a:lnSpc>
                <a:spcPts val="2400"/>
              </a:lnSpc>
              <a:buNone/>
            </a:pPr>
            <a:r>
              <a:rPr lang="en-US" sz="1900" dirty="0">
                <a:solidFill>
                  <a:srgbClr val="E2E6E9"/>
                </a:solidFill>
                <a:latin typeface="Merriweather" pitchFamily="34" charset="0"/>
                <a:ea typeface="Merriweather" pitchFamily="34" charset="-122"/>
                <a:cs typeface="Merriweather" pitchFamily="34" charset="-120"/>
              </a:rPr>
              <a:t>Time-Series Complexity</a:t>
            </a:r>
            <a:endParaRPr lang="en-US" sz="1900" dirty="0"/>
          </a:p>
        </p:txBody>
      </p:sp>
      <p:sp>
        <p:nvSpPr>
          <p:cNvPr id="12" name="Text 10"/>
          <p:cNvSpPr/>
          <p:nvPr/>
        </p:nvSpPr>
        <p:spPr>
          <a:xfrm>
            <a:off x="5975628" y="5154692"/>
            <a:ext cx="3317319" cy="2200275"/>
          </a:xfrm>
          <a:prstGeom prst="rect">
            <a:avLst/>
          </a:prstGeom>
          <a:noFill/>
          <a:ln/>
        </p:spPr>
        <p:txBody>
          <a:bodyPr wrap="square" lIns="0" tIns="0" rIns="0" bIns="0" rtlCol="0" anchor="t"/>
          <a:lstStyle/>
          <a:p>
            <a:pPr marL="0" indent="0">
              <a:lnSpc>
                <a:spcPts val="2450"/>
              </a:lnSpc>
              <a:buNone/>
            </a:pPr>
            <a:r>
              <a:rPr lang="en-US" sz="1500" dirty="0">
                <a:solidFill>
                  <a:srgbClr val="E2E6E9"/>
                </a:solidFill>
                <a:latin typeface="Merriweather" pitchFamily="34" charset="0"/>
                <a:ea typeface="Merriweather" pitchFamily="34" charset="-122"/>
                <a:cs typeface="Merriweather" pitchFamily="34" charset="-120"/>
              </a:rPr>
              <a:t>Solution: Utilized the pandas resample method to standardize all time-series data to a weekly frequency. This approach smoothed out daily fluctuations and allowed for more robust trend analysis across all datasets.</a:t>
            </a:r>
            <a:endParaRPr lang="en-US" sz="1500" dirty="0"/>
          </a:p>
        </p:txBody>
      </p:sp>
      <p:sp>
        <p:nvSpPr>
          <p:cNvPr id="13" name="Shape 11"/>
          <p:cNvSpPr/>
          <p:nvPr/>
        </p:nvSpPr>
        <p:spPr>
          <a:xfrm>
            <a:off x="9489400" y="4729877"/>
            <a:ext cx="441960" cy="441960"/>
          </a:xfrm>
          <a:prstGeom prst="roundRect">
            <a:avLst>
              <a:gd name="adj" fmla="val 18670"/>
            </a:avLst>
          </a:prstGeom>
          <a:solidFill>
            <a:srgbClr val="003180"/>
          </a:solidFill>
          <a:ln w="7620">
            <a:solidFill>
              <a:srgbClr val="194A99"/>
            </a:solidFill>
            <a:prstDash val="solid"/>
          </a:ln>
        </p:spPr>
        <p:txBody>
          <a:bodyPr/>
          <a:lstStyle/>
          <a:p>
            <a:endParaRPr lang="en-US"/>
          </a:p>
        </p:txBody>
      </p:sp>
      <p:sp>
        <p:nvSpPr>
          <p:cNvPr id="14" name="Text 12"/>
          <p:cNvSpPr/>
          <p:nvPr/>
        </p:nvSpPr>
        <p:spPr>
          <a:xfrm>
            <a:off x="9627870" y="4803458"/>
            <a:ext cx="165021" cy="294680"/>
          </a:xfrm>
          <a:prstGeom prst="rect">
            <a:avLst/>
          </a:prstGeom>
          <a:noFill/>
          <a:ln/>
        </p:spPr>
        <p:txBody>
          <a:bodyPr wrap="none" lIns="0" tIns="0" rIns="0" bIns="0" rtlCol="0" anchor="t"/>
          <a:lstStyle/>
          <a:p>
            <a:pPr marL="0" indent="0" algn="ctr">
              <a:lnSpc>
                <a:spcPts val="2300"/>
              </a:lnSpc>
              <a:buNone/>
            </a:pPr>
            <a:r>
              <a:rPr lang="en-US" sz="2300" dirty="0">
                <a:solidFill>
                  <a:srgbClr val="E2E6E9"/>
                </a:solidFill>
                <a:latin typeface="Merriweather" pitchFamily="34" charset="0"/>
                <a:ea typeface="Merriweather" pitchFamily="34" charset="-122"/>
                <a:cs typeface="Merriweather" pitchFamily="34" charset="-120"/>
              </a:rPr>
              <a:t>3</a:t>
            </a:r>
            <a:endParaRPr lang="en-US" sz="2300" dirty="0"/>
          </a:p>
        </p:txBody>
      </p:sp>
      <p:sp>
        <p:nvSpPr>
          <p:cNvPr id="15" name="Text 13"/>
          <p:cNvSpPr/>
          <p:nvPr/>
        </p:nvSpPr>
        <p:spPr>
          <a:xfrm>
            <a:off x="10127813" y="4729877"/>
            <a:ext cx="3091458" cy="306943"/>
          </a:xfrm>
          <a:prstGeom prst="rect">
            <a:avLst/>
          </a:prstGeom>
          <a:noFill/>
          <a:ln/>
        </p:spPr>
        <p:txBody>
          <a:bodyPr wrap="none" lIns="0" tIns="0" rIns="0" bIns="0" rtlCol="0" anchor="t"/>
          <a:lstStyle/>
          <a:p>
            <a:pPr marL="0" indent="0">
              <a:lnSpc>
                <a:spcPts val="2400"/>
              </a:lnSpc>
              <a:buNone/>
            </a:pPr>
            <a:r>
              <a:rPr lang="en-US" sz="1900" dirty="0">
                <a:solidFill>
                  <a:srgbClr val="E2E6E9"/>
                </a:solidFill>
                <a:latin typeface="Merriweather" pitchFamily="34" charset="0"/>
                <a:ea typeface="Merriweather" pitchFamily="34" charset="-122"/>
                <a:cs typeface="Merriweather" pitchFamily="34" charset="-120"/>
              </a:rPr>
              <a:t>Geospatial Data Handling</a:t>
            </a:r>
            <a:endParaRPr lang="en-US" sz="1900" dirty="0"/>
          </a:p>
        </p:txBody>
      </p:sp>
      <p:sp>
        <p:nvSpPr>
          <p:cNvPr id="16" name="Text 14"/>
          <p:cNvSpPr/>
          <p:nvPr/>
        </p:nvSpPr>
        <p:spPr>
          <a:xfrm>
            <a:off x="10127813" y="5154692"/>
            <a:ext cx="3317319" cy="2200275"/>
          </a:xfrm>
          <a:prstGeom prst="rect">
            <a:avLst/>
          </a:prstGeom>
          <a:noFill/>
          <a:ln/>
        </p:spPr>
        <p:txBody>
          <a:bodyPr wrap="square" lIns="0" tIns="0" rIns="0" bIns="0" rtlCol="0" anchor="t"/>
          <a:lstStyle/>
          <a:p>
            <a:pPr marL="0" indent="0">
              <a:lnSpc>
                <a:spcPts val="2450"/>
              </a:lnSpc>
              <a:buNone/>
            </a:pPr>
            <a:r>
              <a:rPr lang="en-US" sz="1500" dirty="0">
                <a:solidFill>
                  <a:srgbClr val="E2E6E9"/>
                </a:solidFill>
                <a:latin typeface="Merriweather" pitchFamily="34" charset="0"/>
                <a:ea typeface="Merriweather" pitchFamily="34" charset="-122"/>
                <a:cs typeface="Merriweather" pitchFamily="34" charset="-120"/>
              </a:rPr>
              <a:t>Solution: Implemented GeoPandas to handle the spatial aspects of our data, allowing us to perform spatial joins and create more accurate geographical visualizations of crime and job placement patterns.</a:t>
            </a:r>
            <a:endParaRPr lang="en-US" sz="1500" dirty="0"/>
          </a:p>
        </p:txBody>
      </p:sp>
      <p:sp>
        <p:nvSpPr>
          <p:cNvPr id="17" name="Rounded Rectangle 16"/>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185029" y="855821"/>
            <a:ext cx="10846594" cy="578048"/>
          </a:xfrm>
          <a:prstGeom prst="rect">
            <a:avLst/>
          </a:prstGeom>
          <a:noFill/>
          <a:ln/>
        </p:spPr>
        <p:txBody>
          <a:bodyPr wrap="none" lIns="0" tIns="0" rIns="0" bIns="0" rtlCol="0" anchor="t"/>
          <a:lstStyle/>
          <a:p>
            <a:pPr marL="0" indent="0">
              <a:lnSpc>
                <a:spcPts val="4550"/>
              </a:lnSpc>
              <a:buNone/>
            </a:pPr>
            <a:r>
              <a:rPr lang="en-US" sz="3600" dirty="0">
                <a:solidFill>
                  <a:srgbClr val="F5F0F0"/>
                </a:solidFill>
                <a:latin typeface="Merriweather" pitchFamily="34" charset="0"/>
                <a:ea typeface="Merriweather" pitchFamily="34" charset="-122"/>
                <a:cs typeface="Merriweather" pitchFamily="34" charset="-120"/>
              </a:rPr>
              <a:t>Future Steps: Expanding the Analytical Horizon</a:t>
            </a:r>
            <a:endParaRPr lang="en-US" sz="3600" dirty="0"/>
          </a:p>
        </p:txBody>
      </p:sp>
      <p:sp>
        <p:nvSpPr>
          <p:cNvPr id="3" name="Text 1"/>
          <p:cNvSpPr/>
          <p:nvPr/>
        </p:nvSpPr>
        <p:spPr>
          <a:xfrm>
            <a:off x="1185029" y="1803797"/>
            <a:ext cx="12260223" cy="591979"/>
          </a:xfrm>
          <a:prstGeom prst="rect">
            <a:avLst/>
          </a:prstGeom>
          <a:noFill/>
          <a:ln/>
        </p:spPr>
        <p:txBody>
          <a:bodyPr wrap="square" lIns="0" tIns="0" rIns="0" bIns="0" rtlCol="0" anchor="t"/>
          <a:lstStyle/>
          <a:p>
            <a:pPr marL="0" indent="0">
              <a:lnSpc>
                <a:spcPts val="2300"/>
              </a:lnSpc>
              <a:buNone/>
            </a:pPr>
            <a:r>
              <a:rPr lang="en-US" sz="1450" dirty="0">
                <a:solidFill>
                  <a:srgbClr val="E2E6E9"/>
                </a:solidFill>
                <a:latin typeface="Merriweather" pitchFamily="34" charset="0"/>
                <a:ea typeface="Merriweather" pitchFamily="34" charset="-122"/>
                <a:cs typeface="Merriweather" pitchFamily="34" charset="-120"/>
              </a:rPr>
              <a:t>As we conclude our current analysis, we've identified several promising avenues for future expansion and improvement of our project. These future steps aim to deepen our understanding of NYC's urban dynamics and enhance the practical applications of our findings.</a:t>
            </a:r>
            <a:endParaRPr lang="en-US" sz="1450" dirty="0"/>
          </a:p>
        </p:txBody>
      </p:sp>
      <p:sp>
        <p:nvSpPr>
          <p:cNvPr id="4" name="Text 2"/>
          <p:cNvSpPr/>
          <p:nvPr/>
        </p:nvSpPr>
        <p:spPr>
          <a:xfrm>
            <a:off x="1185029" y="2603778"/>
            <a:ext cx="12260223" cy="887968"/>
          </a:xfrm>
          <a:prstGeom prst="rect">
            <a:avLst/>
          </a:prstGeom>
          <a:noFill/>
          <a:ln/>
        </p:spPr>
        <p:txBody>
          <a:bodyPr wrap="square" lIns="0" tIns="0" rIns="0" bIns="0" rtlCol="0" anchor="t"/>
          <a:lstStyle/>
          <a:p>
            <a:pPr marL="0" indent="0">
              <a:lnSpc>
                <a:spcPts val="2300"/>
              </a:lnSpc>
              <a:buNone/>
            </a:pPr>
            <a:r>
              <a:rPr lang="en-US" sz="1450" dirty="0">
                <a:solidFill>
                  <a:srgbClr val="E2E6E9"/>
                </a:solidFill>
                <a:latin typeface="Merriweather" pitchFamily="34" charset="0"/>
                <a:ea typeface="Merriweather" pitchFamily="34" charset="-122"/>
                <a:cs typeface="Merriweather" pitchFamily="34" charset="-120"/>
              </a:rPr>
              <a:t>One potential direction is the integration of machine learning models to predict crime hotspots or COVID-19 outbreaks based on historical data and current trends. Another exciting possibility is the development of an interactive web dashboard that allows users to explore our findings dynamically, potentially updating in real-time as new data becomes available.</a:t>
            </a:r>
            <a:endParaRPr lang="en-US" sz="1450" dirty="0"/>
          </a:p>
        </p:txBody>
      </p:sp>
      <p:pic>
        <p:nvPicPr>
          <p:cNvPr id="5" name="Image 0" descr="preencoded.png"/>
          <p:cNvPicPr>
            <a:picLocks noChangeAspect="1"/>
          </p:cNvPicPr>
          <p:nvPr/>
        </p:nvPicPr>
        <p:blipFill>
          <a:blip r:embed="rId3"/>
          <a:stretch>
            <a:fillRect/>
          </a:stretch>
        </p:blipFill>
        <p:spPr>
          <a:xfrm>
            <a:off x="1185029" y="3699748"/>
            <a:ext cx="3065026" cy="739854"/>
          </a:xfrm>
          <a:prstGeom prst="rect">
            <a:avLst/>
          </a:prstGeom>
        </p:spPr>
      </p:pic>
      <p:sp>
        <p:nvSpPr>
          <p:cNvPr id="6" name="Text 3"/>
          <p:cNvSpPr/>
          <p:nvPr/>
        </p:nvSpPr>
        <p:spPr>
          <a:xfrm>
            <a:off x="1369933" y="4717018"/>
            <a:ext cx="2312313" cy="288965"/>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Predictive Modeling</a:t>
            </a:r>
            <a:endParaRPr lang="en-US" sz="1800" dirty="0"/>
          </a:p>
        </p:txBody>
      </p:sp>
      <p:sp>
        <p:nvSpPr>
          <p:cNvPr id="7" name="Text 4"/>
          <p:cNvSpPr/>
          <p:nvPr/>
        </p:nvSpPr>
        <p:spPr>
          <a:xfrm>
            <a:off x="1369933" y="5116949"/>
            <a:ext cx="2695218" cy="1775936"/>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Implement machine learning algorithms to forecast crime rates, COVID-19 trends, and job market fluctuations based on historical patterns and current data.</a:t>
            </a:r>
            <a:endParaRPr lang="en-US" sz="1450" dirty="0"/>
          </a:p>
        </p:txBody>
      </p:sp>
      <p:pic>
        <p:nvPicPr>
          <p:cNvPr id="8" name="Image 1" descr="preencoded.png"/>
          <p:cNvPicPr>
            <a:picLocks noChangeAspect="1"/>
          </p:cNvPicPr>
          <p:nvPr/>
        </p:nvPicPr>
        <p:blipFill>
          <a:blip r:embed="rId4"/>
          <a:stretch>
            <a:fillRect/>
          </a:stretch>
        </p:blipFill>
        <p:spPr>
          <a:xfrm>
            <a:off x="4250055" y="3699748"/>
            <a:ext cx="3065026" cy="739854"/>
          </a:xfrm>
          <a:prstGeom prst="rect">
            <a:avLst/>
          </a:prstGeom>
        </p:spPr>
      </p:pic>
      <p:sp>
        <p:nvSpPr>
          <p:cNvPr id="9" name="Text 5"/>
          <p:cNvSpPr/>
          <p:nvPr/>
        </p:nvSpPr>
        <p:spPr>
          <a:xfrm>
            <a:off x="4434959" y="4717018"/>
            <a:ext cx="2536865" cy="288965"/>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Interactive Dashboard</a:t>
            </a:r>
            <a:endParaRPr lang="en-US" sz="1800" dirty="0"/>
          </a:p>
        </p:txBody>
      </p:sp>
      <p:sp>
        <p:nvSpPr>
          <p:cNvPr id="10" name="Text 6"/>
          <p:cNvSpPr/>
          <p:nvPr/>
        </p:nvSpPr>
        <p:spPr>
          <a:xfrm>
            <a:off x="4434959" y="5116949"/>
            <a:ext cx="2695218" cy="1775936"/>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Develop a web-based interactive dashboard using tools like Dash or Streamlit, allowing users to explore data visualizations and insights dynamically.</a:t>
            </a:r>
            <a:endParaRPr lang="en-US" sz="1450" dirty="0"/>
          </a:p>
        </p:txBody>
      </p:sp>
      <p:pic>
        <p:nvPicPr>
          <p:cNvPr id="11" name="Image 2" descr="preencoded.png"/>
          <p:cNvPicPr>
            <a:picLocks noChangeAspect="1"/>
          </p:cNvPicPr>
          <p:nvPr/>
        </p:nvPicPr>
        <p:blipFill>
          <a:blip r:embed="rId5"/>
          <a:stretch>
            <a:fillRect/>
          </a:stretch>
        </p:blipFill>
        <p:spPr>
          <a:xfrm>
            <a:off x="7315081" y="3699748"/>
            <a:ext cx="3065026" cy="739854"/>
          </a:xfrm>
          <a:prstGeom prst="rect">
            <a:avLst/>
          </a:prstGeom>
        </p:spPr>
      </p:pic>
      <p:sp>
        <p:nvSpPr>
          <p:cNvPr id="12" name="Text 7"/>
          <p:cNvSpPr/>
          <p:nvPr/>
        </p:nvSpPr>
        <p:spPr>
          <a:xfrm>
            <a:off x="7499985" y="4717018"/>
            <a:ext cx="2695218" cy="577929"/>
          </a:xfrm>
          <a:prstGeom prst="rect">
            <a:avLst/>
          </a:prstGeom>
          <a:noFill/>
          <a:ln/>
        </p:spPr>
        <p:txBody>
          <a:bodyPr wrap="squar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Real-Time Data Integration</a:t>
            </a:r>
            <a:endParaRPr lang="en-US" sz="1800" dirty="0"/>
          </a:p>
        </p:txBody>
      </p:sp>
      <p:sp>
        <p:nvSpPr>
          <p:cNvPr id="13" name="Text 8"/>
          <p:cNvSpPr/>
          <p:nvPr/>
        </p:nvSpPr>
        <p:spPr>
          <a:xfrm>
            <a:off x="7499985" y="5405914"/>
            <a:ext cx="2695218" cy="1775936"/>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Set up automated data pipelines to incorporate real-time or near-real-time data feeds, ensuring our analysis remains current and actionable.</a:t>
            </a:r>
            <a:endParaRPr lang="en-US" sz="1450" dirty="0"/>
          </a:p>
        </p:txBody>
      </p:sp>
      <p:pic>
        <p:nvPicPr>
          <p:cNvPr id="14" name="Image 3" descr="preencoded.png"/>
          <p:cNvPicPr>
            <a:picLocks noChangeAspect="1"/>
          </p:cNvPicPr>
          <p:nvPr/>
        </p:nvPicPr>
        <p:blipFill>
          <a:blip r:embed="rId6"/>
          <a:stretch>
            <a:fillRect/>
          </a:stretch>
        </p:blipFill>
        <p:spPr>
          <a:xfrm>
            <a:off x="10380107" y="3699748"/>
            <a:ext cx="3065145" cy="739854"/>
          </a:xfrm>
          <a:prstGeom prst="rect">
            <a:avLst/>
          </a:prstGeom>
        </p:spPr>
      </p:pic>
      <p:sp>
        <p:nvSpPr>
          <p:cNvPr id="15" name="Text 9"/>
          <p:cNvSpPr/>
          <p:nvPr/>
        </p:nvSpPr>
        <p:spPr>
          <a:xfrm>
            <a:off x="10565011" y="4717018"/>
            <a:ext cx="2602706" cy="288965"/>
          </a:xfrm>
          <a:prstGeom prst="rect">
            <a:avLst/>
          </a:prstGeom>
          <a:noFill/>
          <a:ln/>
        </p:spPr>
        <p:txBody>
          <a:bodyPr wrap="none" lIns="0" tIns="0" rIns="0" bIns="0" rtlCol="0" anchor="t"/>
          <a:lstStyle/>
          <a:p>
            <a:pPr marL="0" indent="0" algn="l">
              <a:lnSpc>
                <a:spcPts val="2250"/>
              </a:lnSpc>
              <a:buNone/>
            </a:pPr>
            <a:r>
              <a:rPr lang="en-US" sz="1800" dirty="0">
                <a:solidFill>
                  <a:srgbClr val="E2E6E9"/>
                </a:solidFill>
                <a:latin typeface="Merriweather" pitchFamily="34" charset="0"/>
                <a:ea typeface="Merriweather" pitchFamily="34" charset="-122"/>
                <a:cs typeface="Merriweather" pitchFamily="34" charset="-120"/>
              </a:rPr>
              <a:t>Extended Data Sources</a:t>
            </a:r>
            <a:endParaRPr lang="en-US" sz="1800" dirty="0"/>
          </a:p>
        </p:txBody>
      </p:sp>
      <p:sp>
        <p:nvSpPr>
          <p:cNvPr id="16" name="Text 10"/>
          <p:cNvSpPr/>
          <p:nvPr/>
        </p:nvSpPr>
        <p:spPr>
          <a:xfrm>
            <a:off x="10565011" y="5116949"/>
            <a:ext cx="2695337" cy="2071926"/>
          </a:xfrm>
          <a:prstGeom prst="rect">
            <a:avLst/>
          </a:prstGeom>
          <a:noFill/>
          <a:ln/>
        </p:spPr>
        <p:txBody>
          <a:bodyPr wrap="square" lIns="0" tIns="0" rIns="0" bIns="0" rtlCol="0" anchor="t"/>
          <a:lstStyle/>
          <a:p>
            <a:pPr marL="0" indent="0" algn="l">
              <a:lnSpc>
                <a:spcPts val="2300"/>
              </a:lnSpc>
              <a:buNone/>
            </a:pPr>
            <a:r>
              <a:rPr lang="en-US" sz="1450" dirty="0">
                <a:solidFill>
                  <a:srgbClr val="E2E6E9"/>
                </a:solidFill>
                <a:latin typeface="Merriweather" pitchFamily="34" charset="0"/>
                <a:ea typeface="Merriweather" pitchFamily="34" charset="-122"/>
                <a:cs typeface="Merriweather" pitchFamily="34" charset="-120"/>
              </a:rPr>
              <a:t>Integrate additional datasets such as weather patterns, economic indicators, or social media sentiment to provide a more comprehensive view of NYC's urban dynamics.</a:t>
            </a:r>
            <a:endParaRPr lang="en-US" sz="1450" dirty="0"/>
          </a:p>
        </p:txBody>
      </p:sp>
      <p:sp>
        <p:nvSpPr>
          <p:cNvPr id="17" name="Rounded Rectangle 16"/>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185029" y="676870"/>
            <a:ext cx="12260223" cy="1216343"/>
          </a:xfrm>
          <a:prstGeom prst="rect">
            <a:avLst/>
          </a:prstGeom>
          <a:noFill/>
          <a:ln/>
        </p:spPr>
        <p:txBody>
          <a:bodyPr wrap="square" lIns="0" tIns="0" rIns="0" bIns="0" rtlCol="0" anchor="t"/>
          <a:lstStyle/>
          <a:p>
            <a:pPr marL="0" indent="0">
              <a:lnSpc>
                <a:spcPts val="4750"/>
              </a:lnSpc>
              <a:buNone/>
            </a:pPr>
            <a:r>
              <a:rPr lang="en-US" sz="3800" dirty="0">
                <a:solidFill>
                  <a:srgbClr val="F5F0F0"/>
                </a:solidFill>
                <a:latin typeface="Merriweather" pitchFamily="34" charset="0"/>
                <a:ea typeface="Merriweather" pitchFamily="34" charset="-122"/>
                <a:cs typeface="Merriweather" pitchFamily="34" charset="-120"/>
              </a:rPr>
              <a:t>Automation and Efficiency: Streamlining the Analytical Process</a:t>
            </a:r>
            <a:endParaRPr lang="en-US" sz="3800" dirty="0"/>
          </a:p>
        </p:txBody>
      </p:sp>
      <p:sp>
        <p:nvSpPr>
          <p:cNvPr id="3" name="Text 1"/>
          <p:cNvSpPr/>
          <p:nvPr/>
        </p:nvSpPr>
        <p:spPr>
          <a:xfrm>
            <a:off x="1185029" y="2282428"/>
            <a:ext cx="12260223" cy="622935"/>
          </a:xfrm>
          <a:prstGeom prst="rect">
            <a:avLst/>
          </a:prstGeom>
          <a:noFill/>
          <a:ln/>
        </p:spPr>
        <p:txBody>
          <a:bodyPr wrap="square" lIns="0" tIns="0" rIns="0" bIns="0" rtlCol="0" anchor="t"/>
          <a:lstStyle/>
          <a:p>
            <a:pPr marL="0" indent="0">
              <a:lnSpc>
                <a:spcPts val="2450"/>
              </a:lnSpc>
              <a:buNone/>
            </a:pPr>
            <a:r>
              <a:rPr lang="en-US" sz="1500" dirty="0">
                <a:solidFill>
                  <a:srgbClr val="E2E6E9"/>
                </a:solidFill>
                <a:latin typeface="Merriweather" pitchFamily="34" charset="0"/>
                <a:ea typeface="Merriweather" pitchFamily="34" charset="-122"/>
                <a:cs typeface="Merriweather" pitchFamily="34" charset="-120"/>
              </a:rPr>
              <a:t>To enhance the efficiency and reproducibility of our analysis, we've identified several areas where automation can be implemented. By automating routine tasks, we can focus more on interpreting results and deriving actionable insights.</a:t>
            </a:r>
            <a:endParaRPr lang="en-US" sz="1500" dirty="0"/>
          </a:p>
        </p:txBody>
      </p:sp>
      <p:sp>
        <p:nvSpPr>
          <p:cNvPr id="4" name="Text 2"/>
          <p:cNvSpPr/>
          <p:nvPr/>
        </p:nvSpPr>
        <p:spPr>
          <a:xfrm>
            <a:off x="1185029" y="3124319"/>
            <a:ext cx="12260223" cy="934403"/>
          </a:xfrm>
          <a:prstGeom prst="rect">
            <a:avLst/>
          </a:prstGeom>
          <a:noFill/>
          <a:ln/>
        </p:spPr>
        <p:txBody>
          <a:bodyPr wrap="square" lIns="0" tIns="0" rIns="0" bIns="0" rtlCol="0" anchor="t"/>
          <a:lstStyle/>
          <a:p>
            <a:pPr marL="0" indent="0">
              <a:lnSpc>
                <a:spcPts val="2450"/>
              </a:lnSpc>
              <a:buNone/>
            </a:pPr>
            <a:r>
              <a:rPr lang="en-US" sz="1500" dirty="0">
                <a:solidFill>
                  <a:srgbClr val="E2E6E9"/>
                </a:solidFill>
                <a:latin typeface="Merriweather" pitchFamily="34" charset="0"/>
                <a:ea typeface="Merriweather" pitchFamily="34" charset="-122"/>
                <a:cs typeface="Merriweather" pitchFamily="34" charset="-120"/>
              </a:rPr>
              <a:t>One key area for automation is the data cleaning and preprocessing stage. We plan to develop a series of Python scripts that can automatically handle missing values, standardize formats, and perform initial quality checks on incoming data. Additionally, we aim to create automated report generation scripts that can produce regular updates on key metrics and visualizations.</a:t>
            </a:r>
            <a:endParaRPr lang="en-US" sz="1500" dirty="0"/>
          </a:p>
        </p:txBody>
      </p:sp>
      <p:pic>
        <p:nvPicPr>
          <p:cNvPr id="5" name="Image 0" descr="preencoded.png"/>
          <p:cNvPicPr>
            <a:picLocks noChangeAspect="1"/>
          </p:cNvPicPr>
          <p:nvPr/>
        </p:nvPicPr>
        <p:blipFill>
          <a:blip r:embed="rId3"/>
          <a:stretch>
            <a:fillRect/>
          </a:stretch>
        </p:blipFill>
        <p:spPr>
          <a:xfrm>
            <a:off x="1185029" y="4277678"/>
            <a:ext cx="486608" cy="486608"/>
          </a:xfrm>
          <a:prstGeom prst="rect">
            <a:avLst/>
          </a:prstGeom>
        </p:spPr>
      </p:pic>
      <p:sp>
        <p:nvSpPr>
          <p:cNvPr id="6" name="Text 3"/>
          <p:cNvSpPr/>
          <p:nvPr/>
        </p:nvSpPr>
        <p:spPr>
          <a:xfrm>
            <a:off x="1185029" y="4958834"/>
            <a:ext cx="2846070" cy="608409"/>
          </a:xfrm>
          <a:prstGeom prst="rect">
            <a:avLst/>
          </a:prstGeom>
          <a:noFill/>
          <a:ln/>
        </p:spPr>
        <p:txBody>
          <a:bodyPr wrap="square" lIns="0" tIns="0" rIns="0" bIns="0" rtlCol="0" anchor="t"/>
          <a:lstStyle/>
          <a:p>
            <a:pPr marL="0" indent="0" algn="l">
              <a:lnSpc>
                <a:spcPts val="2350"/>
              </a:lnSpc>
              <a:buNone/>
            </a:pPr>
            <a:r>
              <a:rPr lang="en-US" sz="1900" dirty="0">
                <a:solidFill>
                  <a:srgbClr val="E2E6E9"/>
                </a:solidFill>
                <a:latin typeface="Merriweather" pitchFamily="34" charset="0"/>
                <a:ea typeface="Merriweather" pitchFamily="34" charset="-122"/>
                <a:cs typeface="Merriweather" pitchFamily="34" charset="-120"/>
              </a:rPr>
              <a:t>Automated Data Cleaning</a:t>
            </a:r>
            <a:endParaRPr lang="en-US" sz="1900" dirty="0"/>
          </a:p>
        </p:txBody>
      </p:sp>
      <p:sp>
        <p:nvSpPr>
          <p:cNvPr id="7" name="Text 4"/>
          <p:cNvSpPr/>
          <p:nvPr/>
        </p:nvSpPr>
        <p:spPr>
          <a:xfrm>
            <a:off x="1185029" y="5683925"/>
            <a:ext cx="2846070" cy="1868805"/>
          </a:xfrm>
          <a:prstGeom prst="rect">
            <a:avLst/>
          </a:prstGeom>
          <a:noFill/>
          <a:ln/>
        </p:spPr>
        <p:txBody>
          <a:bodyPr wrap="square" lIns="0" tIns="0" rIns="0" bIns="0" rtlCol="0" anchor="t"/>
          <a:lstStyle/>
          <a:p>
            <a:pPr marL="0" indent="0" algn="l">
              <a:lnSpc>
                <a:spcPts val="2450"/>
              </a:lnSpc>
              <a:buNone/>
            </a:pPr>
            <a:r>
              <a:rPr lang="en-US" sz="1500" dirty="0">
                <a:solidFill>
                  <a:srgbClr val="E2E6E9"/>
                </a:solidFill>
                <a:latin typeface="Merriweather" pitchFamily="34" charset="0"/>
                <a:ea typeface="Merriweather" pitchFamily="34" charset="-122"/>
                <a:cs typeface="Merriweather" pitchFamily="34" charset="-120"/>
              </a:rPr>
              <a:t>Develop Python scripts to automatically clean and preprocess incoming data, handling missing values and standardizing formats across all datasets.</a:t>
            </a:r>
            <a:endParaRPr lang="en-US" sz="1500" dirty="0"/>
          </a:p>
        </p:txBody>
      </p:sp>
      <p:pic>
        <p:nvPicPr>
          <p:cNvPr id="8" name="Image 1" descr="preencoded.png"/>
          <p:cNvPicPr>
            <a:picLocks noChangeAspect="1"/>
          </p:cNvPicPr>
          <p:nvPr/>
        </p:nvPicPr>
        <p:blipFill>
          <a:blip r:embed="rId4"/>
          <a:stretch>
            <a:fillRect/>
          </a:stretch>
        </p:blipFill>
        <p:spPr>
          <a:xfrm>
            <a:off x="4323040" y="4277678"/>
            <a:ext cx="486608" cy="486608"/>
          </a:xfrm>
          <a:prstGeom prst="rect">
            <a:avLst/>
          </a:prstGeom>
        </p:spPr>
      </p:pic>
      <p:sp>
        <p:nvSpPr>
          <p:cNvPr id="9" name="Text 5"/>
          <p:cNvSpPr/>
          <p:nvPr/>
        </p:nvSpPr>
        <p:spPr>
          <a:xfrm>
            <a:off x="4323040" y="4958834"/>
            <a:ext cx="2592348" cy="304205"/>
          </a:xfrm>
          <a:prstGeom prst="rect">
            <a:avLst/>
          </a:prstGeom>
          <a:noFill/>
          <a:ln/>
        </p:spPr>
        <p:txBody>
          <a:bodyPr wrap="none" lIns="0" tIns="0" rIns="0" bIns="0" rtlCol="0" anchor="t"/>
          <a:lstStyle/>
          <a:p>
            <a:pPr marL="0" indent="0" algn="l">
              <a:lnSpc>
                <a:spcPts val="2350"/>
              </a:lnSpc>
              <a:buNone/>
            </a:pPr>
            <a:r>
              <a:rPr lang="en-US" sz="1900" dirty="0">
                <a:solidFill>
                  <a:srgbClr val="E2E6E9"/>
                </a:solidFill>
                <a:latin typeface="Merriweather" pitchFamily="34" charset="0"/>
                <a:ea typeface="Merriweather" pitchFamily="34" charset="-122"/>
                <a:cs typeface="Merriweather" pitchFamily="34" charset="-120"/>
              </a:rPr>
              <a:t>Automated Reporting</a:t>
            </a:r>
            <a:endParaRPr lang="en-US" sz="1900" dirty="0"/>
          </a:p>
        </p:txBody>
      </p:sp>
      <p:sp>
        <p:nvSpPr>
          <p:cNvPr id="10" name="Text 6"/>
          <p:cNvSpPr/>
          <p:nvPr/>
        </p:nvSpPr>
        <p:spPr>
          <a:xfrm>
            <a:off x="4323040" y="5379720"/>
            <a:ext cx="2846070" cy="1868805"/>
          </a:xfrm>
          <a:prstGeom prst="rect">
            <a:avLst/>
          </a:prstGeom>
          <a:noFill/>
          <a:ln/>
        </p:spPr>
        <p:txBody>
          <a:bodyPr wrap="square" lIns="0" tIns="0" rIns="0" bIns="0" rtlCol="0" anchor="t"/>
          <a:lstStyle/>
          <a:p>
            <a:pPr marL="0" indent="0" algn="l">
              <a:lnSpc>
                <a:spcPts val="2450"/>
              </a:lnSpc>
              <a:buNone/>
            </a:pPr>
            <a:r>
              <a:rPr lang="en-US" sz="1500" dirty="0">
                <a:solidFill>
                  <a:srgbClr val="E2E6E9"/>
                </a:solidFill>
                <a:latin typeface="Merriweather" pitchFamily="34" charset="0"/>
                <a:ea typeface="Merriweather" pitchFamily="34" charset="-122"/>
                <a:cs typeface="Merriweather" pitchFamily="34" charset="-120"/>
              </a:rPr>
              <a:t>Create scripts to generate regular reports with updated visualizations and key metrics, reducing manual effort in producing periodic updates.</a:t>
            </a:r>
            <a:endParaRPr lang="en-US" sz="1500" dirty="0"/>
          </a:p>
        </p:txBody>
      </p:sp>
      <p:pic>
        <p:nvPicPr>
          <p:cNvPr id="11" name="Image 2" descr="preencoded.png"/>
          <p:cNvPicPr>
            <a:picLocks noChangeAspect="1"/>
          </p:cNvPicPr>
          <p:nvPr/>
        </p:nvPicPr>
        <p:blipFill>
          <a:blip r:embed="rId5"/>
          <a:stretch>
            <a:fillRect/>
          </a:stretch>
        </p:blipFill>
        <p:spPr>
          <a:xfrm>
            <a:off x="7461052" y="4277678"/>
            <a:ext cx="486608" cy="486608"/>
          </a:xfrm>
          <a:prstGeom prst="rect">
            <a:avLst/>
          </a:prstGeom>
        </p:spPr>
      </p:pic>
      <p:sp>
        <p:nvSpPr>
          <p:cNvPr id="12" name="Text 7"/>
          <p:cNvSpPr/>
          <p:nvPr/>
        </p:nvSpPr>
        <p:spPr>
          <a:xfrm>
            <a:off x="7461052" y="4958834"/>
            <a:ext cx="2846070" cy="608409"/>
          </a:xfrm>
          <a:prstGeom prst="rect">
            <a:avLst/>
          </a:prstGeom>
          <a:noFill/>
          <a:ln/>
        </p:spPr>
        <p:txBody>
          <a:bodyPr wrap="square" lIns="0" tIns="0" rIns="0" bIns="0" rtlCol="0" anchor="t"/>
          <a:lstStyle/>
          <a:p>
            <a:pPr marL="0" indent="0" algn="l">
              <a:lnSpc>
                <a:spcPts val="2350"/>
              </a:lnSpc>
              <a:buNone/>
            </a:pPr>
            <a:r>
              <a:rPr lang="en-US" sz="1900" dirty="0">
                <a:solidFill>
                  <a:srgbClr val="E2E6E9"/>
                </a:solidFill>
                <a:latin typeface="Merriweather" pitchFamily="34" charset="0"/>
                <a:ea typeface="Merriweather" pitchFamily="34" charset="-122"/>
                <a:cs typeface="Merriweather" pitchFamily="34" charset="-120"/>
              </a:rPr>
              <a:t>Data Pipeline Automation</a:t>
            </a:r>
            <a:endParaRPr lang="en-US" sz="1900" dirty="0"/>
          </a:p>
        </p:txBody>
      </p:sp>
      <p:sp>
        <p:nvSpPr>
          <p:cNvPr id="13" name="Text 8"/>
          <p:cNvSpPr/>
          <p:nvPr/>
        </p:nvSpPr>
        <p:spPr>
          <a:xfrm>
            <a:off x="7461052" y="5683925"/>
            <a:ext cx="2846070" cy="1868805"/>
          </a:xfrm>
          <a:prstGeom prst="rect">
            <a:avLst/>
          </a:prstGeom>
          <a:noFill/>
          <a:ln/>
        </p:spPr>
        <p:txBody>
          <a:bodyPr wrap="square" lIns="0" tIns="0" rIns="0" bIns="0" rtlCol="0" anchor="t"/>
          <a:lstStyle/>
          <a:p>
            <a:pPr marL="0" indent="0" algn="l">
              <a:lnSpc>
                <a:spcPts val="2450"/>
              </a:lnSpc>
              <a:buNone/>
            </a:pPr>
            <a:r>
              <a:rPr lang="en-US" sz="1500" dirty="0">
                <a:solidFill>
                  <a:srgbClr val="E2E6E9"/>
                </a:solidFill>
                <a:latin typeface="Merriweather" pitchFamily="34" charset="0"/>
                <a:ea typeface="Merriweather" pitchFamily="34" charset="-122"/>
                <a:cs typeface="Merriweather" pitchFamily="34" charset="-120"/>
              </a:rPr>
              <a:t>Implement automated ETL (Extract, Transform, Load) processes to seamlessly integrate new data from various sources into our analysis pipeline.</a:t>
            </a:r>
            <a:endParaRPr lang="en-US" sz="1500" dirty="0"/>
          </a:p>
        </p:txBody>
      </p:sp>
      <p:pic>
        <p:nvPicPr>
          <p:cNvPr id="14" name="Image 3" descr="preencoded.png"/>
          <p:cNvPicPr>
            <a:picLocks noChangeAspect="1"/>
          </p:cNvPicPr>
          <p:nvPr/>
        </p:nvPicPr>
        <p:blipFill>
          <a:blip r:embed="rId6"/>
          <a:stretch>
            <a:fillRect/>
          </a:stretch>
        </p:blipFill>
        <p:spPr>
          <a:xfrm>
            <a:off x="10599063" y="4277678"/>
            <a:ext cx="486608" cy="486608"/>
          </a:xfrm>
          <a:prstGeom prst="rect">
            <a:avLst/>
          </a:prstGeom>
        </p:spPr>
      </p:pic>
      <p:sp>
        <p:nvSpPr>
          <p:cNvPr id="15" name="Text 9"/>
          <p:cNvSpPr/>
          <p:nvPr/>
        </p:nvSpPr>
        <p:spPr>
          <a:xfrm>
            <a:off x="10599063" y="4958834"/>
            <a:ext cx="2433161" cy="304205"/>
          </a:xfrm>
          <a:prstGeom prst="rect">
            <a:avLst/>
          </a:prstGeom>
          <a:noFill/>
          <a:ln/>
        </p:spPr>
        <p:txBody>
          <a:bodyPr wrap="none" lIns="0" tIns="0" rIns="0" bIns="0" rtlCol="0" anchor="t"/>
          <a:lstStyle/>
          <a:p>
            <a:pPr marL="0" indent="0" algn="l">
              <a:lnSpc>
                <a:spcPts val="2350"/>
              </a:lnSpc>
              <a:buNone/>
            </a:pPr>
            <a:r>
              <a:rPr lang="en-US" sz="1900" dirty="0">
                <a:solidFill>
                  <a:srgbClr val="E2E6E9"/>
                </a:solidFill>
                <a:latin typeface="Merriweather" pitchFamily="34" charset="0"/>
                <a:ea typeface="Merriweather" pitchFamily="34" charset="-122"/>
                <a:cs typeface="Merriweather" pitchFamily="34" charset="-120"/>
              </a:rPr>
              <a:t>Automated Alerts</a:t>
            </a:r>
            <a:endParaRPr lang="en-US" sz="1900" dirty="0"/>
          </a:p>
        </p:txBody>
      </p:sp>
      <p:sp>
        <p:nvSpPr>
          <p:cNvPr id="16" name="Text 10"/>
          <p:cNvSpPr/>
          <p:nvPr/>
        </p:nvSpPr>
        <p:spPr>
          <a:xfrm>
            <a:off x="10599063" y="5379720"/>
            <a:ext cx="2846189" cy="1557338"/>
          </a:xfrm>
          <a:prstGeom prst="rect">
            <a:avLst/>
          </a:prstGeom>
          <a:noFill/>
          <a:ln/>
        </p:spPr>
        <p:txBody>
          <a:bodyPr wrap="square" lIns="0" tIns="0" rIns="0" bIns="0" rtlCol="0" anchor="t"/>
          <a:lstStyle/>
          <a:p>
            <a:pPr marL="0" indent="0" algn="l">
              <a:lnSpc>
                <a:spcPts val="2450"/>
              </a:lnSpc>
              <a:buNone/>
            </a:pPr>
            <a:r>
              <a:rPr lang="en-US" sz="1500" dirty="0">
                <a:solidFill>
                  <a:srgbClr val="E2E6E9"/>
                </a:solidFill>
                <a:latin typeface="Merriweather" pitchFamily="34" charset="0"/>
                <a:ea typeface="Merriweather" pitchFamily="34" charset="-122"/>
                <a:cs typeface="Merriweather" pitchFamily="34" charset="-120"/>
              </a:rPr>
              <a:t>Set up an alert system to notify analysts of significant changes or anomalies in the data, enabling prompt investigation and response.</a:t>
            </a:r>
            <a:endParaRPr lang="en-US" sz="1500" dirty="0"/>
          </a:p>
        </p:txBody>
      </p:sp>
      <p:sp>
        <p:nvSpPr>
          <p:cNvPr id="17" name="Rounded Rectangle 16"/>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185029" y="665083"/>
            <a:ext cx="9965293" cy="572333"/>
          </a:xfrm>
          <a:prstGeom prst="rect">
            <a:avLst/>
          </a:prstGeom>
          <a:noFill/>
          <a:ln/>
        </p:spPr>
        <p:txBody>
          <a:bodyPr wrap="none" lIns="0" tIns="0" rIns="0" bIns="0" rtlCol="0" anchor="t"/>
          <a:lstStyle/>
          <a:p>
            <a:pPr marL="0" indent="0">
              <a:lnSpc>
                <a:spcPts val="4500"/>
              </a:lnSpc>
              <a:buNone/>
            </a:pPr>
            <a:r>
              <a:rPr lang="en-US" sz="3600" dirty="0">
                <a:solidFill>
                  <a:srgbClr val="F5F0F0"/>
                </a:solidFill>
                <a:latin typeface="Merriweather" pitchFamily="34" charset="0"/>
                <a:ea typeface="Merriweather" pitchFamily="34" charset="-122"/>
                <a:cs typeface="Merriweather" pitchFamily="34" charset="-120"/>
              </a:rPr>
              <a:t>Conclusion: Illuminating NYC Through Data</a:t>
            </a:r>
            <a:endParaRPr lang="en-US" sz="3600" dirty="0"/>
          </a:p>
        </p:txBody>
      </p:sp>
      <p:sp>
        <p:nvSpPr>
          <p:cNvPr id="3" name="Text 1"/>
          <p:cNvSpPr/>
          <p:nvPr/>
        </p:nvSpPr>
        <p:spPr>
          <a:xfrm>
            <a:off x="1185029" y="1603772"/>
            <a:ext cx="12260223" cy="879396"/>
          </a:xfrm>
          <a:prstGeom prst="rect">
            <a:avLst/>
          </a:prstGeom>
          <a:noFill/>
          <a:ln/>
        </p:spPr>
        <p:txBody>
          <a:bodyPr wrap="squar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Our journey through the NYC datasets has provided a multifaceted view of the city's dynamics, from public safety and health to employment trends. By leveraging Python, SQL, and various data visualization techniques, we've uncovered valuable insights that can inform policy decisions and improve urban planning.</a:t>
            </a:r>
            <a:endParaRPr lang="en-US" sz="1400" dirty="0"/>
          </a:p>
        </p:txBody>
      </p:sp>
      <p:sp>
        <p:nvSpPr>
          <p:cNvPr id="4" name="Text 2"/>
          <p:cNvSpPr/>
          <p:nvPr/>
        </p:nvSpPr>
        <p:spPr>
          <a:xfrm>
            <a:off x="1185029" y="2689146"/>
            <a:ext cx="12260223" cy="1172528"/>
          </a:xfrm>
          <a:prstGeom prst="rect">
            <a:avLst/>
          </a:prstGeom>
          <a:noFill/>
          <a:ln/>
        </p:spPr>
        <p:txBody>
          <a:bodyPr wrap="squar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This project demonstrates the power of data analysis in understanding complex urban environments. As we move forward, the integration of machine learning, real-time data feeds, and interactive visualizations will further enhance our ability to make data-driven decisions. The challenges we've overcome and the future steps we've outlined pave the way for even more comprehensive analyses of urban life in New York City and beyond.</a:t>
            </a:r>
            <a:endParaRPr lang="en-US" sz="1400" dirty="0"/>
          </a:p>
        </p:txBody>
      </p:sp>
      <p:sp>
        <p:nvSpPr>
          <p:cNvPr id="5" name="Shape 3"/>
          <p:cNvSpPr/>
          <p:nvPr/>
        </p:nvSpPr>
        <p:spPr>
          <a:xfrm>
            <a:off x="1185029" y="4067651"/>
            <a:ext cx="6038612" cy="1656874"/>
          </a:xfrm>
          <a:prstGeom prst="roundRect">
            <a:avLst>
              <a:gd name="adj" fmla="val 4643"/>
            </a:avLst>
          </a:prstGeom>
          <a:solidFill>
            <a:srgbClr val="003180"/>
          </a:solidFill>
          <a:ln w="7620">
            <a:solidFill>
              <a:srgbClr val="194A99"/>
            </a:solidFill>
            <a:prstDash val="solid"/>
          </a:ln>
        </p:spPr>
        <p:txBody>
          <a:bodyPr/>
          <a:lstStyle/>
          <a:p>
            <a:endParaRPr lang="en-US"/>
          </a:p>
        </p:txBody>
      </p:sp>
      <p:sp>
        <p:nvSpPr>
          <p:cNvPr id="6" name="Text 4"/>
          <p:cNvSpPr/>
          <p:nvPr/>
        </p:nvSpPr>
        <p:spPr>
          <a:xfrm>
            <a:off x="1375767" y="4258389"/>
            <a:ext cx="3517702" cy="286107"/>
          </a:xfrm>
          <a:prstGeom prst="rect">
            <a:avLst/>
          </a:prstGeom>
          <a:noFill/>
          <a:ln/>
        </p:spPr>
        <p:txBody>
          <a:bodyPr wrap="none" lIns="0" tIns="0" rIns="0" bIns="0" rtlCol="0" anchor="t"/>
          <a:lstStyle/>
          <a:p>
            <a:pPr marL="0" indent="0">
              <a:lnSpc>
                <a:spcPts val="2250"/>
              </a:lnSpc>
              <a:buNone/>
            </a:pPr>
            <a:r>
              <a:rPr lang="en-US" sz="1800" dirty="0">
                <a:solidFill>
                  <a:srgbClr val="E2E6E9"/>
                </a:solidFill>
                <a:latin typeface="Merriweather" pitchFamily="34" charset="0"/>
                <a:ea typeface="Merriweather" pitchFamily="34" charset="-122"/>
                <a:cs typeface="Merriweather" pitchFamily="34" charset="-120"/>
              </a:rPr>
              <a:t>Comprehensive Urban Analysis</a:t>
            </a:r>
            <a:endParaRPr lang="en-US" sz="1800" dirty="0"/>
          </a:p>
        </p:txBody>
      </p:sp>
      <p:sp>
        <p:nvSpPr>
          <p:cNvPr id="7" name="Text 5"/>
          <p:cNvSpPr/>
          <p:nvPr/>
        </p:nvSpPr>
        <p:spPr>
          <a:xfrm>
            <a:off x="1375767" y="4654391"/>
            <a:ext cx="5657136" cy="879396"/>
          </a:xfrm>
          <a:prstGeom prst="rect">
            <a:avLst/>
          </a:prstGeom>
          <a:noFill/>
          <a:ln/>
        </p:spPr>
        <p:txBody>
          <a:bodyPr wrap="squar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Our project has successfully integrated diverse datasets to provide a holistic view of NYC's urban landscape, from crime patterns to pandemic impacts and job market trends.</a:t>
            </a:r>
            <a:endParaRPr lang="en-US" sz="1400" dirty="0"/>
          </a:p>
        </p:txBody>
      </p:sp>
      <p:sp>
        <p:nvSpPr>
          <p:cNvPr id="8" name="Shape 6"/>
          <p:cNvSpPr/>
          <p:nvPr/>
        </p:nvSpPr>
        <p:spPr>
          <a:xfrm>
            <a:off x="7406759" y="4067651"/>
            <a:ext cx="6038612" cy="1656874"/>
          </a:xfrm>
          <a:prstGeom prst="roundRect">
            <a:avLst>
              <a:gd name="adj" fmla="val 4643"/>
            </a:avLst>
          </a:prstGeom>
          <a:solidFill>
            <a:srgbClr val="003180"/>
          </a:solidFill>
          <a:ln w="7620">
            <a:solidFill>
              <a:srgbClr val="194A99"/>
            </a:solidFill>
            <a:prstDash val="solid"/>
          </a:ln>
        </p:spPr>
        <p:txBody>
          <a:bodyPr/>
          <a:lstStyle/>
          <a:p>
            <a:endParaRPr lang="en-US"/>
          </a:p>
        </p:txBody>
      </p:sp>
      <p:sp>
        <p:nvSpPr>
          <p:cNvPr id="9" name="Text 7"/>
          <p:cNvSpPr/>
          <p:nvPr/>
        </p:nvSpPr>
        <p:spPr>
          <a:xfrm>
            <a:off x="7597497" y="4258389"/>
            <a:ext cx="2416612" cy="286107"/>
          </a:xfrm>
          <a:prstGeom prst="rect">
            <a:avLst/>
          </a:prstGeom>
          <a:noFill/>
          <a:ln/>
        </p:spPr>
        <p:txBody>
          <a:bodyPr wrap="none" lIns="0" tIns="0" rIns="0" bIns="0" rtlCol="0" anchor="t"/>
          <a:lstStyle/>
          <a:p>
            <a:pPr marL="0" indent="0">
              <a:lnSpc>
                <a:spcPts val="2250"/>
              </a:lnSpc>
              <a:buNone/>
            </a:pPr>
            <a:r>
              <a:rPr lang="en-US" sz="1800" dirty="0">
                <a:solidFill>
                  <a:srgbClr val="E2E6E9"/>
                </a:solidFill>
                <a:latin typeface="Merriweather" pitchFamily="34" charset="0"/>
                <a:ea typeface="Merriweather" pitchFamily="34" charset="-122"/>
                <a:cs typeface="Merriweather" pitchFamily="34" charset="-120"/>
              </a:rPr>
              <a:t>Data-Driven Insights</a:t>
            </a:r>
            <a:endParaRPr lang="en-US" sz="1800" dirty="0"/>
          </a:p>
        </p:txBody>
      </p:sp>
      <p:sp>
        <p:nvSpPr>
          <p:cNvPr id="10" name="Text 8"/>
          <p:cNvSpPr/>
          <p:nvPr/>
        </p:nvSpPr>
        <p:spPr>
          <a:xfrm>
            <a:off x="7597497" y="4654391"/>
            <a:ext cx="5657136" cy="879396"/>
          </a:xfrm>
          <a:prstGeom prst="rect">
            <a:avLst/>
          </a:prstGeom>
          <a:noFill/>
          <a:ln/>
        </p:spPr>
        <p:txBody>
          <a:bodyPr wrap="squar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Through rigorous analysis and visualization, we've uncovered actionable insights that can inform policy-making, urban planning, and public health strategies in NYC.</a:t>
            </a:r>
            <a:endParaRPr lang="en-US" sz="1400" dirty="0"/>
          </a:p>
        </p:txBody>
      </p:sp>
      <p:sp>
        <p:nvSpPr>
          <p:cNvPr id="11" name="Shape 9"/>
          <p:cNvSpPr/>
          <p:nvPr/>
        </p:nvSpPr>
        <p:spPr>
          <a:xfrm>
            <a:off x="1185029" y="5907643"/>
            <a:ext cx="6038612" cy="1656874"/>
          </a:xfrm>
          <a:prstGeom prst="roundRect">
            <a:avLst>
              <a:gd name="adj" fmla="val 4643"/>
            </a:avLst>
          </a:prstGeom>
          <a:solidFill>
            <a:srgbClr val="003180"/>
          </a:solidFill>
          <a:ln w="7620">
            <a:solidFill>
              <a:srgbClr val="194A99"/>
            </a:solidFill>
            <a:prstDash val="solid"/>
          </a:ln>
        </p:spPr>
        <p:txBody>
          <a:bodyPr/>
          <a:lstStyle/>
          <a:p>
            <a:endParaRPr lang="en-US"/>
          </a:p>
        </p:txBody>
      </p:sp>
      <p:sp>
        <p:nvSpPr>
          <p:cNvPr id="12" name="Text 10"/>
          <p:cNvSpPr/>
          <p:nvPr/>
        </p:nvSpPr>
        <p:spPr>
          <a:xfrm>
            <a:off x="1375767" y="6098381"/>
            <a:ext cx="2902863" cy="286107"/>
          </a:xfrm>
          <a:prstGeom prst="rect">
            <a:avLst/>
          </a:prstGeom>
          <a:noFill/>
          <a:ln/>
        </p:spPr>
        <p:txBody>
          <a:bodyPr wrap="none" lIns="0" tIns="0" rIns="0" bIns="0" rtlCol="0" anchor="t"/>
          <a:lstStyle/>
          <a:p>
            <a:pPr marL="0" indent="0">
              <a:lnSpc>
                <a:spcPts val="2250"/>
              </a:lnSpc>
              <a:buNone/>
            </a:pPr>
            <a:r>
              <a:rPr lang="en-US" sz="1800" dirty="0">
                <a:solidFill>
                  <a:srgbClr val="E2E6E9"/>
                </a:solidFill>
                <a:latin typeface="Merriweather" pitchFamily="34" charset="0"/>
                <a:ea typeface="Merriweather" pitchFamily="34" charset="-122"/>
                <a:cs typeface="Merriweather" pitchFamily="34" charset="-120"/>
              </a:rPr>
              <a:t>Technological Innovation</a:t>
            </a:r>
            <a:endParaRPr lang="en-US" sz="1800" dirty="0"/>
          </a:p>
        </p:txBody>
      </p:sp>
      <p:sp>
        <p:nvSpPr>
          <p:cNvPr id="13" name="Text 11"/>
          <p:cNvSpPr/>
          <p:nvPr/>
        </p:nvSpPr>
        <p:spPr>
          <a:xfrm>
            <a:off x="1375767" y="6494383"/>
            <a:ext cx="5657136" cy="879396"/>
          </a:xfrm>
          <a:prstGeom prst="rect">
            <a:avLst/>
          </a:prstGeom>
          <a:noFill/>
          <a:ln/>
        </p:spPr>
        <p:txBody>
          <a:bodyPr wrap="squar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The use of advanced Python libraries, SQL queries, and data visualization tools has demonstrated the potential of modern data science techniques in urban studies.</a:t>
            </a:r>
            <a:endParaRPr lang="en-US" sz="1400" dirty="0"/>
          </a:p>
        </p:txBody>
      </p:sp>
      <p:sp>
        <p:nvSpPr>
          <p:cNvPr id="14" name="Shape 12"/>
          <p:cNvSpPr/>
          <p:nvPr/>
        </p:nvSpPr>
        <p:spPr>
          <a:xfrm>
            <a:off x="7406759" y="5907643"/>
            <a:ext cx="6038612" cy="1656874"/>
          </a:xfrm>
          <a:prstGeom prst="roundRect">
            <a:avLst>
              <a:gd name="adj" fmla="val 4643"/>
            </a:avLst>
          </a:prstGeom>
          <a:solidFill>
            <a:srgbClr val="003180"/>
          </a:solidFill>
          <a:ln w="7620">
            <a:solidFill>
              <a:srgbClr val="194A99"/>
            </a:solidFill>
            <a:prstDash val="solid"/>
          </a:ln>
        </p:spPr>
        <p:txBody>
          <a:bodyPr/>
          <a:lstStyle/>
          <a:p>
            <a:endParaRPr lang="en-US"/>
          </a:p>
        </p:txBody>
      </p:sp>
      <p:sp>
        <p:nvSpPr>
          <p:cNvPr id="15" name="Text 13"/>
          <p:cNvSpPr/>
          <p:nvPr/>
        </p:nvSpPr>
        <p:spPr>
          <a:xfrm>
            <a:off x="7597497" y="6098381"/>
            <a:ext cx="2289691" cy="286107"/>
          </a:xfrm>
          <a:prstGeom prst="rect">
            <a:avLst/>
          </a:prstGeom>
          <a:noFill/>
          <a:ln/>
        </p:spPr>
        <p:txBody>
          <a:bodyPr wrap="none" lIns="0" tIns="0" rIns="0" bIns="0" rtlCol="0" anchor="t"/>
          <a:lstStyle/>
          <a:p>
            <a:pPr marL="0" indent="0">
              <a:lnSpc>
                <a:spcPts val="2250"/>
              </a:lnSpc>
              <a:buNone/>
            </a:pPr>
            <a:r>
              <a:rPr lang="en-US" sz="1800" dirty="0">
                <a:solidFill>
                  <a:srgbClr val="E2E6E9"/>
                </a:solidFill>
                <a:latin typeface="Merriweather" pitchFamily="34" charset="0"/>
                <a:ea typeface="Merriweather" pitchFamily="34" charset="-122"/>
                <a:cs typeface="Merriweather" pitchFamily="34" charset="-120"/>
              </a:rPr>
              <a:t>Future Potential</a:t>
            </a:r>
            <a:endParaRPr lang="en-US" sz="1800" dirty="0"/>
          </a:p>
        </p:txBody>
      </p:sp>
      <p:sp>
        <p:nvSpPr>
          <p:cNvPr id="16" name="Text 14"/>
          <p:cNvSpPr/>
          <p:nvPr/>
        </p:nvSpPr>
        <p:spPr>
          <a:xfrm>
            <a:off x="7597497" y="6494383"/>
            <a:ext cx="5657136" cy="879396"/>
          </a:xfrm>
          <a:prstGeom prst="rect">
            <a:avLst/>
          </a:prstGeom>
          <a:noFill/>
          <a:ln/>
        </p:spPr>
        <p:txBody>
          <a:bodyPr wrap="square" lIns="0" tIns="0" rIns="0" bIns="0" rtlCol="0" anchor="t"/>
          <a:lstStyle/>
          <a:p>
            <a:pPr marL="0" indent="0">
              <a:lnSpc>
                <a:spcPts val="2300"/>
              </a:lnSpc>
              <a:buNone/>
            </a:pPr>
            <a:r>
              <a:rPr lang="en-US" sz="1400" dirty="0">
                <a:solidFill>
                  <a:srgbClr val="E2E6E9"/>
                </a:solidFill>
                <a:latin typeface="Merriweather" pitchFamily="34" charset="0"/>
                <a:ea typeface="Merriweather" pitchFamily="34" charset="-122"/>
                <a:cs typeface="Merriweather" pitchFamily="34" charset="-120"/>
              </a:rPr>
              <a:t>Our outlined future steps and automation strategies set the stage for ongoing, real-time analysis of NYC's urban dynamics, promising even greater insights in the future.</a:t>
            </a:r>
            <a:endParaRPr lang="en-US" sz="1400" dirty="0"/>
          </a:p>
        </p:txBody>
      </p:sp>
      <p:sp>
        <p:nvSpPr>
          <p:cNvPr id="17" name="Rounded Rectangle 16"/>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185029" y="585549"/>
            <a:ext cx="12260223" cy="1233726"/>
          </a:xfrm>
          <a:prstGeom prst="rect">
            <a:avLst/>
          </a:prstGeom>
          <a:noFill/>
          <a:ln/>
        </p:spPr>
        <p:txBody>
          <a:bodyPr wrap="square" lIns="0" tIns="0" rIns="0" bIns="0" rtlCol="0" anchor="t"/>
          <a:lstStyle/>
          <a:p>
            <a:pPr marL="0" indent="0">
              <a:lnSpc>
                <a:spcPts val="4850"/>
              </a:lnSpc>
              <a:buNone/>
            </a:pPr>
            <a:r>
              <a:rPr lang="en-US" sz="3850" dirty="0">
                <a:solidFill>
                  <a:srgbClr val="F5F0F0"/>
                </a:solidFill>
                <a:latin typeface="Merriweather" pitchFamily="34" charset="0"/>
                <a:ea typeface="Merriweather" pitchFamily="34" charset="-122"/>
                <a:cs typeface="Merriweather" pitchFamily="34" charset="-120"/>
              </a:rPr>
              <a:t>Python for Data Analysis: Unveiling Patterns and Trends</a:t>
            </a:r>
            <a:endParaRPr lang="en-US" sz="3850" dirty="0"/>
          </a:p>
        </p:txBody>
      </p:sp>
      <p:sp>
        <p:nvSpPr>
          <p:cNvPr id="3" name="Text 1"/>
          <p:cNvSpPr/>
          <p:nvPr/>
        </p:nvSpPr>
        <p:spPr>
          <a:xfrm>
            <a:off x="1185029" y="2214086"/>
            <a:ext cx="12260223" cy="947261"/>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With our datasets cleaned and preprocessed, we leveraged Python's powerful data analysis libraries to uncover meaningful patterns and trends. Pandas served as our primary tool for data manipulation and analysis, while NumPy facilitated advanced numerical computations.</a:t>
            </a:r>
            <a:endParaRPr lang="en-US" sz="1550" dirty="0"/>
          </a:p>
        </p:txBody>
      </p:sp>
      <p:sp>
        <p:nvSpPr>
          <p:cNvPr id="4" name="Text 2"/>
          <p:cNvSpPr/>
          <p:nvPr/>
        </p:nvSpPr>
        <p:spPr>
          <a:xfrm>
            <a:off x="1185029" y="3383399"/>
            <a:ext cx="12260223" cy="947261"/>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For the NYC Shooting Dataset, we analyzed temporal patterns of incidents, identifying hotspots and peak times. The COVID-19 data allowed us to track the progression of the pandemic across different boroughs, while the Job Placements dataset revealed insights into hiring trends and salary distributions.</a:t>
            </a:r>
            <a:endParaRPr lang="en-US" sz="1550" dirty="0"/>
          </a:p>
        </p:txBody>
      </p:sp>
      <p:sp>
        <p:nvSpPr>
          <p:cNvPr id="5" name="Text 3"/>
          <p:cNvSpPr/>
          <p:nvPr/>
        </p:nvSpPr>
        <p:spPr>
          <a:xfrm>
            <a:off x="1185029" y="4750117"/>
            <a:ext cx="2467808" cy="308491"/>
          </a:xfrm>
          <a:prstGeom prst="rect">
            <a:avLst/>
          </a:prstGeom>
          <a:noFill/>
          <a:ln/>
        </p:spPr>
        <p:txBody>
          <a:bodyPr wrap="none" lIns="0" tIns="0" rIns="0" bIns="0" rtlCol="0" anchor="t"/>
          <a:lstStyle/>
          <a:p>
            <a:pPr marL="0" indent="0">
              <a:lnSpc>
                <a:spcPts val="2400"/>
              </a:lnSpc>
              <a:buNone/>
            </a:pPr>
            <a:r>
              <a:rPr lang="en-US" sz="1900" dirty="0">
                <a:solidFill>
                  <a:srgbClr val="F5F0F0"/>
                </a:solidFill>
                <a:latin typeface="Merriweather" pitchFamily="34" charset="0"/>
                <a:ea typeface="Merriweather" pitchFamily="34" charset="-122"/>
                <a:cs typeface="Merriweather" pitchFamily="34" charset="-120"/>
              </a:rPr>
              <a:t>Temporal Analysis</a:t>
            </a:r>
            <a:endParaRPr lang="en-US" sz="1900" dirty="0"/>
          </a:p>
        </p:txBody>
      </p:sp>
      <p:sp>
        <p:nvSpPr>
          <p:cNvPr id="6" name="Text 4"/>
          <p:cNvSpPr/>
          <p:nvPr/>
        </p:nvSpPr>
        <p:spPr>
          <a:xfrm>
            <a:off x="1185029" y="5256014"/>
            <a:ext cx="3765232" cy="2210276"/>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Using pandas' datetime functionality, we aggregated shooting incidents and COVID-19 cases by day, week, and month to identify trends and seasonality. Time series decomposition helped separate long-term trends from cyclical patterns.</a:t>
            </a:r>
            <a:endParaRPr lang="en-US" sz="1550" dirty="0"/>
          </a:p>
        </p:txBody>
      </p:sp>
      <p:sp>
        <p:nvSpPr>
          <p:cNvPr id="7" name="Text 5"/>
          <p:cNvSpPr/>
          <p:nvPr/>
        </p:nvSpPr>
        <p:spPr>
          <a:xfrm>
            <a:off x="5439370" y="4750117"/>
            <a:ext cx="2467808" cy="308491"/>
          </a:xfrm>
          <a:prstGeom prst="rect">
            <a:avLst/>
          </a:prstGeom>
          <a:noFill/>
          <a:ln/>
        </p:spPr>
        <p:txBody>
          <a:bodyPr wrap="none" lIns="0" tIns="0" rIns="0" bIns="0" rtlCol="0" anchor="t"/>
          <a:lstStyle/>
          <a:p>
            <a:pPr marL="0" indent="0">
              <a:lnSpc>
                <a:spcPts val="2400"/>
              </a:lnSpc>
              <a:buNone/>
            </a:pPr>
            <a:r>
              <a:rPr lang="en-US" sz="1900" dirty="0">
                <a:solidFill>
                  <a:srgbClr val="F5F0F0"/>
                </a:solidFill>
                <a:latin typeface="Merriweather" pitchFamily="34" charset="0"/>
                <a:ea typeface="Merriweather" pitchFamily="34" charset="-122"/>
                <a:cs typeface="Merriweather" pitchFamily="34" charset="-120"/>
              </a:rPr>
              <a:t>Geospatial Patterns</a:t>
            </a:r>
            <a:endParaRPr lang="en-US" sz="1900" dirty="0"/>
          </a:p>
        </p:txBody>
      </p:sp>
      <p:sp>
        <p:nvSpPr>
          <p:cNvPr id="8" name="Text 6"/>
          <p:cNvSpPr/>
          <p:nvPr/>
        </p:nvSpPr>
        <p:spPr>
          <a:xfrm>
            <a:off x="5439370" y="5256014"/>
            <a:ext cx="3765232" cy="2210276"/>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We mapped shooting incidents and job locations using libraries like GeoPandas, revealing geographical hotspots and areas of economic activity. This analysis helped identify potential correlations between crime rates and employment opportunities.</a:t>
            </a:r>
            <a:endParaRPr lang="en-US" sz="1550" dirty="0"/>
          </a:p>
        </p:txBody>
      </p:sp>
      <p:sp>
        <p:nvSpPr>
          <p:cNvPr id="9" name="Text 7"/>
          <p:cNvSpPr/>
          <p:nvPr/>
        </p:nvSpPr>
        <p:spPr>
          <a:xfrm>
            <a:off x="9693712" y="4750117"/>
            <a:ext cx="2467808" cy="308491"/>
          </a:xfrm>
          <a:prstGeom prst="rect">
            <a:avLst/>
          </a:prstGeom>
          <a:noFill/>
          <a:ln/>
        </p:spPr>
        <p:txBody>
          <a:bodyPr wrap="none" lIns="0" tIns="0" rIns="0" bIns="0" rtlCol="0" anchor="t"/>
          <a:lstStyle/>
          <a:p>
            <a:pPr marL="0" indent="0">
              <a:lnSpc>
                <a:spcPts val="2400"/>
              </a:lnSpc>
              <a:buNone/>
            </a:pPr>
            <a:r>
              <a:rPr lang="en-US" sz="1900" dirty="0">
                <a:solidFill>
                  <a:srgbClr val="F5F0F0"/>
                </a:solidFill>
                <a:latin typeface="Merriweather" pitchFamily="34" charset="0"/>
                <a:ea typeface="Merriweather" pitchFamily="34" charset="-122"/>
                <a:cs typeface="Merriweather" pitchFamily="34" charset="-120"/>
              </a:rPr>
              <a:t>Statistical Inference</a:t>
            </a:r>
            <a:endParaRPr lang="en-US" sz="1900" dirty="0"/>
          </a:p>
        </p:txBody>
      </p:sp>
      <p:sp>
        <p:nvSpPr>
          <p:cNvPr id="10" name="Text 8"/>
          <p:cNvSpPr/>
          <p:nvPr/>
        </p:nvSpPr>
        <p:spPr>
          <a:xfrm>
            <a:off x="9693712" y="5256014"/>
            <a:ext cx="3765232" cy="2210276"/>
          </a:xfrm>
          <a:prstGeom prst="rect">
            <a:avLst/>
          </a:prstGeom>
          <a:noFill/>
          <a:ln/>
        </p:spPr>
        <p:txBody>
          <a:bodyPr wrap="square" lIns="0" tIns="0" rIns="0" bIns="0" rtlCol="0" anchor="t"/>
          <a:lstStyle/>
          <a:p>
            <a:pPr marL="0" indent="0">
              <a:lnSpc>
                <a:spcPts val="2450"/>
              </a:lnSpc>
              <a:buNone/>
            </a:pPr>
            <a:r>
              <a:rPr lang="en-US" sz="1550" dirty="0">
                <a:solidFill>
                  <a:srgbClr val="E2E6E9"/>
                </a:solidFill>
                <a:latin typeface="Merriweather" pitchFamily="34" charset="0"/>
                <a:ea typeface="Merriweather" pitchFamily="34" charset="-122"/>
                <a:cs typeface="Merriweather" pitchFamily="34" charset="-120"/>
              </a:rPr>
              <a:t>Employing scipy.stats, we conducted hypothesis tests to examine relationships between variables, such as the correlation between COVID-19 cases and hospitalization rates or the impact of visa status on job placement success.</a:t>
            </a:r>
            <a:endParaRPr lang="en-US" sz="1550" dirty="0"/>
          </a:p>
        </p:txBody>
      </p:sp>
      <p:sp>
        <p:nvSpPr>
          <p:cNvPr id="11" name="Rounded Rectangle 10"/>
          <p:cNvSpPr/>
          <p:nvPr/>
        </p:nvSpPr>
        <p:spPr>
          <a:xfrm>
            <a:off x="12764919" y="7794887"/>
            <a:ext cx="1818183" cy="3085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Scalable Databases</a:t>
            </a:r>
            <a:endParaRPr lang="en-IN" sz="16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B2B533-D644-09F8-D582-4AE9ACC12F7A}"/>
              </a:ext>
            </a:extLst>
          </p:cNvPr>
          <p:cNvSpPr txBox="1"/>
          <p:nvPr/>
        </p:nvSpPr>
        <p:spPr>
          <a:xfrm>
            <a:off x="2711070" y="906035"/>
            <a:ext cx="9583393"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OBJECTIVE OF THE NYC SHOOTING DATASET </a:t>
            </a:r>
          </a:p>
        </p:txBody>
      </p:sp>
      <p:sp>
        <p:nvSpPr>
          <p:cNvPr id="3" name="TextBox 2">
            <a:extLst>
              <a:ext uri="{FF2B5EF4-FFF2-40B4-BE49-F238E27FC236}">
                <a16:creationId xmlns:a16="http://schemas.microsoft.com/office/drawing/2014/main" id="{5519053B-F19B-6796-B45E-5461B52E8F35}"/>
              </a:ext>
            </a:extLst>
          </p:cNvPr>
          <p:cNvSpPr txBox="1"/>
          <p:nvPr/>
        </p:nvSpPr>
        <p:spPr>
          <a:xfrm>
            <a:off x="487335" y="2152891"/>
            <a:ext cx="13611828" cy="5355312"/>
          </a:xfrm>
          <a:prstGeom prst="rect">
            <a:avLst/>
          </a:prstGeom>
          <a:noFill/>
        </p:spPr>
        <p:txBody>
          <a:bodyPr wrap="square" rtlCol="0">
            <a:spAutoFit/>
          </a:bodyPr>
          <a:lstStyle/>
          <a:p>
            <a:r>
              <a:rPr lang="en-US" dirty="0">
                <a:solidFill>
                  <a:schemeClr val="bg1"/>
                </a:solidFill>
                <a:latin typeface="Merriweather" panose="020B0604020202020204" charset="0"/>
                <a:cs typeface="Times New Roman" panose="02020603050405020304" pitchFamily="18" charset="0"/>
              </a:rPr>
              <a:t>The objective of this dataset is to provide detailed information on each shooting incident that occurred within New York City for the specified period. </a:t>
            </a:r>
          </a:p>
          <a:p>
            <a:r>
              <a:rPr lang="en-US" dirty="0">
                <a:solidFill>
                  <a:schemeClr val="bg1"/>
                </a:solidFill>
                <a:latin typeface="Merriweather" panose="020B0604020202020204" charset="0"/>
                <a:cs typeface="Times New Roman" panose="02020603050405020304" pitchFamily="18" charset="0"/>
              </a:rPr>
              <a:t>This data is intended to:</a:t>
            </a:r>
          </a:p>
          <a:p>
            <a:endParaRPr lang="en-US" dirty="0">
              <a:solidFill>
                <a:schemeClr val="bg1"/>
              </a:solidFill>
              <a:latin typeface="Merriweather" panose="020B0604020202020204" charset="0"/>
              <a:cs typeface="Times New Roman" panose="02020603050405020304" pitchFamily="18" charset="0"/>
            </a:endParaRPr>
          </a:p>
          <a:p>
            <a:r>
              <a:rPr lang="en-US" dirty="0">
                <a:solidFill>
                  <a:schemeClr val="bg1"/>
                </a:solidFill>
                <a:latin typeface="Merriweather" panose="020B0604020202020204" charset="0"/>
                <a:cs typeface="Times New Roman" panose="02020603050405020304" pitchFamily="18" charset="0"/>
              </a:rPr>
              <a:t>1. Enhance Public Awareness and Transparency: Make information on violent incidents accessible to the public, contributing to an open understanding of the frequency, locations, and contexts in which shootings occur across NYC.</a:t>
            </a:r>
          </a:p>
          <a:p>
            <a:endParaRPr lang="en-US" dirty="0">
              <a:solidFill>
                <a:schemeClr val="bg1"/>
              </a:solidFill>
              <a:latin typeface="Merriweather" panose="020B0604020202020204" charset="0"/>
              <a:cs typeface="Times New Roman" panose="02020603050405020304" pitchFamily="18" charset="0"/>
            </a:endParaRPr>
          </a:p>
          <a:p>
            <a:r>
              <a:rPr lang="en-US" dirty="0">
                <a:solidFill>
                  <a:schemeClr val="bg1"/>
                </a:solidFill>
                <a:latin typeface="Merriweather" panose="020B0604020202020204" charset="0"/>
                <a:cs typeface="Times New Roman" panose="02020603050405020304" pitchFamily="18" charset="0"/>
              </a:rPr>
              <a:t>2. Support Law Enforcement and Crime Analysis: Enable law enforcement agencies, policymakers, and analysts to identify patterns, trends, and</a:t>
            </a:r>
          </a:p>
          <a:p>
            <a:r>
              <a:rPr lang="en-US" dirty="0">
                <a:solidFill>
                  <a:schemeClr val="bg1"/>
                </a:solidFill>
                <a:latin typeface="Merriweather" panose="020B0604020202020204" charset="0"/>
                <a:cs typeface="Times New Roman" panose="02020603050405020304" pitchFamily="18" charset="0"/>
              </a:rPr>
              <a:t> hotspots related to shootings. This insight can be crucial for resource allocation, crime prevention, and community policing strategies.</a:t>
            </a:r>
          </a:p>
          <a:p>
            <a:endParaRPr lang="en-US" dirty="0">
              <a:solidFill>
                <a:schemeClr val="bg1"/>
              </a:solidFill>
              <a:latin typeface="Merriweather" panose="020B0604020202020204" charset="0"/>
              <a:cs typeface="Times New Roman" panose="02020603050405020304" pitchFamily="18" charset="0"/>
            </a:endParaRPr>
          </a:p>
          <a:p>
            <a:r>
              <a:rPr lang="en-US" dirty="0">
                <a:solidFill>
                  <a:schemeClr val="bg1"/>
                </a:solidFill>
                <a:latin typeface="Merriweather" panose="020B0604020202020204" charset="0"/>
                <a:cs typeface="Times New Roman" panose="02020603050405020304" pitchFamily="18" charset="0"/>
              </a:rPr>
              <a:t>3. Enable Community Engagement and Safety Initiatives: By understanding the demographics of victims and perpetrators and the contexts of  each incident, community organizations and city programs can design targeted safety interventions and preventative measures.</a:t>
            </a:r>
          </a:p>
          <a:p>
            <a:endParaRPr lang="en-US" dirty="0">
              <a:solidFill>
                <a:schemeClr val="bg1"/>
              </a:solidFill>
              <a:latin typeface="Merriweather" panose="020B0604020202020204" charset="0"/>
              <a:cs typeface="Times New Roman" panose="02020603050405020304" pitchFamily="18" charset="0"/>
            </a:endParaRPr>
          </a:p>
          <a:p>
            <a:r>
              <a:rPr lang="en-US" dirty="0">
                <a:solidFill>
                  <a:schemeClr val="bg1"/>
                </a:solidFill>
                <a:latin typeface="Merriweather" panose="020B0604020202020204" charset="0"/>
                <a:cs typeface="Times New Roman" panose="02020603050405020304" pitchFamily="18" charset="0"/>
              </a:rPr>
              <a:t>4. Provide a Resource for Researchers and Journalists: Facilitate independent research and reporting by providing granular data about NYC shootings,  supporting data-driven insights and accountability in crime prevention efforts.</a:t>
            </a:r>
          </a:p>
          <a:p>
            <a:endParaRPr lang="en-US" dirty="0">
              <a:solidFill>
                <a:schemeClr val="bg1"/>
              </a:solidFill>
              <a:latin typeface="Merriweather" panose="020B0604020202020204" charset="0"/>
            </a:endParaRPr>
          </a:p>
        </p:txBody>
      </p:sp>
    </p:spTree>
    <p:extLst>
      <p:ext uri="{BB962C8B-B14F-4D97-AF65-F5344CB8AC3E}">
        <p14:creationId xmlns:p14="http://schemas.microsoft.com/office/powerpoint/2010/main" val="40696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C1D1D-9A97-BEA1-31FB-50E4530D6692}"/>
              </a:ext>
            </a:extLst>
          </p:cNvPr>
          <p:cNvSpPr txBox="1"/>
          <p:nvPr/>
        </p:nvSpPr>
        <p:spPr>
          <a:xfrm>
            <a:off x="3314949" y="381965"/>
            <a:ext cx="7762831"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OBJECTIVE OF NYC COVID  DATASET</a:t>
            </a:r>
          </a:p>
        </p:txBody>
      </p:sp>
      <p:sp>
        <p:nvSpPr>
          <p:cNvPr id="3" name="TextBox 2">
            <a:extLst>
              <a:ext uri="{FF2B5EF4-FFF2-40B4-BE49-F238E27FC236}">
                <a16:creationId xmlns:a16="http://schemas.microsoft.com/office/drawing/2014/main" id="{0483095F-B750-A5F8-0567-91539226FF3C}"/>
              </a:ext>
            </a:extLst>
          </p:cNvPr>
          <p:cNvSpPr txBox="1"/>
          <p:nvPr/>
        </p:nvSpPr>
        <p:spPr>
          <a:xfrm>
            <a:off x="443291" y="1566759"/>
            <a:ext cx="13863090" cy="4801314"/>
          </a:xfrm>
          <a:prstGeom prst="rect">
            <a:avLst/>
          </a:prstGeom>
          <a:noFill/>
        </p:spPr>
        <p:txBody>
          <a:bodyPr wrap="none" rtlCol="0">
            <a:spAutoFit/>
          </a:bodyPr>
          <a:lstStyle/>
          <a:p>
            <a:r>
              <a:rPr lang="en-US" dirty="0">
                <a:solidFill>
                  <a:schemeClr val="bg1"/>
                </a:solidFill>
                <a:latin typeface="Merriweather" panose="020B0604020202020204" charset="0"/>
              </a:rPr>
              <a:t>The objective of this dataset is to monitor and analyze trends in COVID-19 cases, hospitalizations, and deaths over time.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By </a:t>
            </a:r>
            <a:r>
              <a:rPr lang="en-US" dirty="0">
                <a:solidFill>
                  <a:schemeClr val="bg1"/>
                </a:solidFill>
                <a:latin typeface="Merriweather" panose="020B0604020202020204" charset="0"/>
              </a:rPr>
              <a:t>tracking daily figures and </a:t>
            </a:r>
            <a:r>
              <a:rPr lang="en-US" dirty="0" smtClean="0">
                <a:solidFill>
                  <a:schemeClr val="bg1"/>
                </a:solidFill>
                <a:latin typeface="Merriweather" panose="020B0604020202020204" charset="0"/>
              </a:rPr>
              <a:t>seven-day </a:t>
            </a:r>
            <a:r>
              <a:rPr lang="en-US" dirty="0">
                <a:solidFill>
                  <a:schemeClr val="bg1"/>
                </a:solidFill>
                <a:latin typeface="Merriweather" panose="020B0604020202020204" charset="0"/>
              </a:rPr>
              <a:t>averages, this dataset allows for the assessment of:</a:t>
            </a:r>
          </a:p>
          <a:p>
            <a:endParaRPr lang="en-US" dirty="0">
              <a:solidFill>
                <a:schemeClr val="bg1"/>
              </a:solidFill>
              <a:latin typeface="Merriweather" panose="020B0604020202020204" charset="0"/>
            </a:endParaRPr>
          </a:p>
          <a:p>
            <a:pPr marL="342900" indent="-342900">
              <a:buAutoNum type="arabicPeriod"/>
            </a:pPr>
            <a:r>
              <a:rPr lang="en-US" dirty="0" smtClean="0">
                <a:solidFill>
                  <a:schemeClr val="bg1"/>
                </a:solidFill>
                <a:latin typeface="Merriweather" panose="020B0604020202020204" charset="0"/>
              </a:rPr>
              <a:t>Trends </a:t>
            </a:r>
            <a:r>
              <a:rPr lang="en-US" dirty="0">
                <a:solidFill>
                  <a:schemeClr val="bg1"/>
                </a:solidFill>
                <a:latin typeface="Merriweather" panose="020B0604020202020204" charset="0"/>
              </a:rPr>
              <a:t>in COVID-19 Transmission: Observing confirmed, and probable case counts helps determine how the virus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spreads </a:t>
            </a:r>
            <a:r>
              <a:rPr lang="en-US" dirty="0">
                <a:solidFill>
                  <a:schemeClr val="bg1"/>
                </a:solidFill>
                <a:latin typeface="Merriweather" panose="020B0604020202020204" charset="0"/>
              </a:rPr>
              <a:t>over time </a:t>
            </a:r>
            <a:r>
              <a:rPr lang="en-US" dirty="0" smtClean="0">
                <a:solidFill>
                  <a:schemeClr val="bg1"/>
                </a:solidFill>
                <a:latin typeface="Merriweather" panose="020B0604020202020204" charset="0"/>
              </a:rPr>
              <a:t>and assesses </a:t>
            </a:r>
            <a:r>
              <a:rPr lang="en-US" dirty="0">
                <a:solidFill>
                  <a:schemeClr val="bg1"/>
                </a:solidFill>
                <a:latin typeface="Merriweather" panose="020B0604020202020204" charset="0"/>
              </a:rPr>
              <a:t>periods of increase or decrease in cases.</a:t>
            </a:r>
          </a:p>
          <a:p>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2. Hospitalization and Mortality Rates: Tracking hospitalizations and deaths provides insight into the severity of cases,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the </a:t>
            </a:r>
            <a:r>
              <a:rPr lang="en-US" dirty="0">
                <a:solidFill>
                  <a:schemeClr val="bg1"/>
                </a:solidFill>
                <a:latin typeface="Merriweather" panose="020B0604020202020204" charset="0"/>
              </a:rPr>
              <a:t>impact on </a:t>
            </a:r>
            <a:r>
              <a:rPr lang="en-US" dirty="0" smtClean="0">
                <a:solidFill>
                  <a:schemeClr val="bg1"/>
                </a:solidFill>
                <a:latin typeface="Merriweather" panose="020B0604020202020204" charset="0"/>
              </a:rPr>
              <a:t>healthcare resources</a:t>
            </a:r>
            <a:r>
              <a:rPr lang="en-US" dirty="0">
                <a:solidFill>
                  <a:schemeClr val="bg1"/>
                </a:solidFill>
                <a:latin typeface="Merriweather" panose="020B0604020202020204" charset="0"/>
              </a:rPr>
              <a:t>, and the overall mortality rate associated with COVID-19.</a:t>
            </a:r>
          </a:p>
          <a:p>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3.Impact by Location: The inclusion of the Bronx-specific case count (BX_CASE_COUNT) allows for localized analysis,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helping </a:t>
            </a:r>
            <a:r>
              <a:rPr lang="en-US" dirty="0">
                <a:solidFill>
                  <a:schemeClr val="bg1"/>
                </a:solidFill>
                <a:latin typeface="Merriweather" panose="020B0604020202020204" charset="0"/>
              </a:rPr>
              <a:t>to understand </a:t>
            </a:r>
            <a:r>
              <a:rPr lang="en-US" dirty="0" smtClean="0">
                <a:solidFill>
                  <a:schemeClr val="bg1"/>
                </a:solidFill>
                <a:latin typeface="Merriweather" panose="020B0604020202020204" charset="0"/>
              </a:rPr>
              <a:t>how different </a:t>
            </a:r>
            <a:r>
              <a:rPr lang="en-US" dirty="0">
                <a:solidFill>
                  <a:schemeClr val="bg1"/>
                </a:solidFill>
                <a:latin typeface="Merriweather" panose="020B0604020202020204" charset="0"/>
              </a:rPr>
              <a:t>regions may be differently affected by COVID-19.</a:t>
            </a:r>
          </a:p>
          <a:p>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4. Rolling Averages for Stability: Seven-day averages smooth out daily fluctuations, offering a clearer picture of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longer-term </a:t>
            </a:r>
            <a:r>
              <a:rPr lang="en-US" dirty="0">
                <a:solidFill>
                  <a:schemeClr val="bg1"/>
                </a:solidFill>
                <a:latin typeface="Merriweather" panose="020B0604020202020204" charset="0"/>
              </a:rPr>
              <a:t>trends and more </a:t>
            </a:r>
            <a:r>
              <a:rPr lang="en-US" dirty="0" smtClean="0">
                <a:solidFill>
                  <a:schemeClr val="bg1"/>
                </a:solidFill>
                <a:latin typeface="Merriweather" panose="020B0604020202020204" charset="0"/>
              </a:rPr>
              <a:t> stable </a:t>
            </a:r>
            <a:r>
              <a:rPr lang="en-US" dirty="0">
                <a:solidFill>
                  <a:schemeClr val="bg1"/>
                </a:solidFill>
                <a:latin typeface="Merriweather" panose="020B0604020202020204" charset="0"/>
              </a:rPr>
              <a:t>indicators of changes in COVID-19 activity.</a:t>
            </a:r>
          </a:p>
          <a:p>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Overall, this dataset supports health departments, policymakers, and researchers in making informed decisions related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to </a:t>
            </a:r>
            <a:r>
              <a:rPr lang="en-US" dirty="0">
                <a:solidFill>
                  <a:schemeClr val="bg1"/>
                </a:solidFill>
                <a:latin typeface="Merriweather" panose="020B0604020202020204" charset="0"/>
              </a:rPr>
              <a:t>public health responses, </a:t>
            </a:r>
            <a:r>
              <a:rPr lang="en-US" dirty="0" smtClean="0">
                <a:solidFill>
                  <a:schemeClr val="bg1"/>
                </a:solidFill>
                <a:latin typeface="Merriweather" panose="020B0604020202020204" charset="0"/>
              </a:rPr>
              <a:t>resource </a:t>
            </a:r>
            <a:r>
              <a:rPr lang="en-US" dirty="0">
                <a:solidFill>
                  <a:schemeClr val="bg1"/>
                </a:solidFill>
                <a:latin typeface="Merriweather" panose="020B0604020202020204" charset="0"/>
              </a:rPr>
              <a:t>allocation, and measures to mitigate the spread and impact of COVID-19.</a:t>
            </a:r>
          </a:p>
        </p:txBody>
      </p:sp>
    </p:spTree>
    <p:extLst>
      <p:ext uri="{BB962C8B-B14F-4D97-AF65-F5344CB8AC3E}">
        <p14:creationId xmlns:p14="http://schemas.microsoft.com/office/powerpoint/2010/main" val="404654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02A9A3-771A-6B64-7151-312F313232C5}"/>
              </a:ext>
            </a:extLst>
          </p:cNvPr>
          <p:cNvSpPr txBox="1"/>
          <p:nvPr/>
        </p:nvSpPr>
        <p:spPr>
          <a:xfrm>
            <a:off x="3596475" y="697501"/>
            <a:ext cx="8033289" cy="584775"/>
          </a:xfrm>
          <a:prstGeom prst="rect">
            <a:avLst/>
          </a:prstGeom>
          <a:noFill/>
        </p:spPr>
        <p:txBody>
          <a:bodyPr wrap="non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OBJECTIVE OF PLACAMENT DATASET </a:t>
            </a:r>
          </a:p>
        </p:txBody>
      </p:sp>
      <p:sp>
        <p:nvSpPr>
          <p:cNvPr id="3" name="TextBox 2">
            <a:extLst>
              <a:ext uri="{FF2B5EF4-FFF2-40B4-BE49-F238E27FC236}">
                <a16:creationId xmlns:a16="http://schemas.microsoft.com/office/drawing/2014/main" id="{EC847B26-04BF-0825-99E3-9B323CE80B57}"/>
              </a:ext>
            </a:extLst>
          </p:cNvPr>
          <p:cNvSpPr txBox="1"/>
          <p:nvPr/>
        </p:nvSpPr>
        <p:spPr>
          <a:xfrm>
            <a:off x="48535" y="1700082"/>
            <a:ext cx="14316740" cy="5632311"/>
          </a:xfrm>
          <a:prstGeom prst="rect">
            <a:avLst/>
          </a:prstGeom>
          <a:noFill/>
        </p:spPr>
        <p:txBody>
          <a:bodyPr wrap="none" rtlCol="0">
            <a:spAutoFit/>
          </a:bodyPr>
          <a:lstStyle/>
          <a:p>
            <a:r>
              <a:rPr lang="en-US" dirty="0">
                <a:solidFill>
                  <a:schemeClr val="bg1"/>
                </a:solidFill>
                <a:latin typeface="Merriweather" panose="020B0604020202020204" charset="0"/>
              </a:rPr>
              <a:t>The objective of this dataset is to provide a detailed record of job placements, focusing on the key aspects of each placement</a:t>
            </a:r>
            <a:r>
              <a:rPr lang="en-US" dirty="0" smtClean="0">
                <a:solidFill>
                  <a:schemeClr val="bg1"/>
                </a:solidFill>
                <a:latin typeface="Merriweather" panose="020B0604020202020204" charset="0"/>
              </a:rPr>
              <a:t>,</a:t>
            </a:r>
          </a:p>
          <a:p>
            <a:r>
              <a:rPr lang="en-US" dirty="0" smtClean="0">
                <a:solidFill>
                  <a:schemeClr val="bg1"/>
                </a:solidFill>
                <a:latin typeface="Merriweather" panose="020B0604020202020204" charset="0"/>
              </a:rPr>
              <a:t> </a:t>
            </a:r>
            <a:r>
              <a:rPr lang="en-US" dirty="0">
                <a:solidFill>
                  <a:schemeClr val="bg1"/>
                </a:solidFill>
                <a:latin typeface="Merriweather" panose="020B0604020202020204" charset="0"/>
              </a:rPr>
              <a:t>including:</a:t>
            </a:r>
          </a:p>
          <a:p>
            <a:endParaRPr lang="en-US" dirty="0">
              <a:solidFill>
                <a:schemeClr val="bg1"/>
              </a:solidFill>
              <a:latin typeface="Merriweather" panose="020B0604020202020204" charset="0"/>
            </a:endParaRPr>
          </a:p>
          <a:p>
            <a:pPr marL="342900" indent="-342900">
              <a:buAutoNum type="arabicPeriod"/>
            </a:pPr>
            <a:r>
              <a:rPr lang="en-US" dirty="0">
                <a:solidFill>
                  <a:schemeClr val="bg1"/>
                </a:solidFill>
                <a:latin typeface="Merriweather" panose="020B0604020202020204" charset="0"/>
              </a:rPr>
              <a:t>Hiring Trends and Analysis:  Track and analyze trends in hiring across different roles, locations, and visa statuses, which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can </a:t>
            </a:r>
            <a:r>
              <a:rPr lang="en-US" dirty="0">
                <a:solidFill>
                  <a:schemeClr val="bg1"/>
                </a:solidFill>
                <a:latin typeface="Merriweather" panose="020B0604020202020204" charset="0"/>
              </a:rPr>
              <a:t>support talent </a:t>
            </a:r>
            <a:r>
              <a:rPr lang="en-US" dirty="0" smtClean="0">
                <a:solidFill>
                  <a:schemeClr val="bg1"/>
                </a:solidFill>
                <a:latin typeface="Merriweather" panose="020B0604020202020204" charset="0"/>
              </a:rPr>
              <a:t>acquisition strategies and workforce planning.</a:t>
            </a:r>
          </a:p>
          <a:p>
            <a:r>
              <a:rPr lang="en-US" dirty="0" smtClean="0">
                <a:solidFill>
                  <a:schemeClr val="bg1"/>
                </a:solidFill>
                <a:latin typeface="Merriweather" panose="020B0604020202020204" charset="0"/>
              </a:rPr>
              <a:t>  </a:t>
            </a:r>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2. Salary Benchmarking: Facilitate comparison of salaries for various roles across locations and job types to understand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industry </a:t>
            </a:r>
            <a:r>
              <a:rPr lang="en-US" dirty="0">
                <a:solidFill>
                  <a:schemeClr val="bg1"/>
                </a:solidFill>
                <a:latin typeface="Merriweather" panose="020B0604020202020204" charset="0"/>
              </a:rPr>
              <a:t>standards and </a:t>
            </a:r>
            <a:r>
              <a:rPr lang="en-US" dirty="0" smtClean="0">
                <a:solidFill>
                  <a:schemeClr val="bg1"/>
                </a:solidFill>
                <a:latin typeface="Merriweather" panose="020B0604020202020204" charset="0"/>
              </a:rPr>
              <a:t>adjust </a:t>
            </a:r>
            <a:r>
              <a:rPr lang="en-US" dirty="0">
                <a:solidFill>
                  <a:schemeClr val="bg1"/>
                </a:solidFill>
                <a:latin typeface="Merriweather" panose="020B0604020202020204" charset="0"/>
              </a:rPr>
              <a:t>compensation packages accordingly.</a:t>
            </a:r>
          </a:p>
          <a:p>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3. Relocation and Time Zone Insights: Provide information on relocation needs and time zone compatibility, helping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identify </a:t>
            </a:r>
            <a:r>
              <a:rPr lang="en-US" dirty="0">
                <a:solidFill>
                  <a:schemeClr val="bg1"/>
                </a:solidFill>
                <a:latin typeface="Merriweather" panose="020B0604020202020204" charset="0"/>
              </a:rPr>
              <a:t>patterns </a:t>
            </a:r>
            <a:r>
              <a:rPr lang="en-US" dirty="0" smtClean="0">
                <a:solidFill>
                  <a:schemeClr val="bg1"/>
                </a:solidFill>
                <a:latin typeface="Merriweather" panose="020B0604020202020204" charset="0"/>
              </a:rPr>
              <a:t>in geographic </a:t>
            </a:r>
            <a:r>
              <a:rPr lang="en-US" dirty="0">
                <a:solidFill>
                  <a:schemeClr val="bg1"/>
                </a:solidFill>
                <a:latin typeface="Merriweather" panose="020B0604020202020204" charset="0"/>
              </a:rPr>
              <a:t>mobility and remote work feasibility.</a:t>
            </a:r>
          </a:p>
          <a:p>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4. Candidate Demographics and Visa Status: Document visa status and consultant locations to understand employment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patterns </a:t>
            </a:r>
            <a:r>
              <a:rPr lang="en-US" dirty="0">
                <a:solidFill>
                  <a:schemeClr val="bg1"/>
                </a:solidFill>
                <a:latin typeface="Merriweather" panose="020B0604020202020204" charset="0"/>
              </a:rPr>
              <a:t>for </a:t>
            </a:r>
            <a:r>
              <a:rPr lang="en-US" dirty="0" smtClean="0">
                <a:solidFill>
                  <a:schemeClr val="bg1"/>
                </a:solidFill>
                <a:latin typeface="Merriweather" panose="020B0604020202020204" charset="0"/>
              </a:rPr>
              <a:t>international candidates </a:t>
            </a:r>
            <a:r>
              <a:rPr lang="en-US" dirty="0">
                <a:solidFill>
                  <a:schemeClr val="bg1"/>
                </a:solidFill>
                <a:latin typeface="Merriweather" panose="020B0604020202020204" charset="0"/>
              </a:rPr>
              <a:t>and those with various work authorizations, such as H1B or Green Card.</a:t>
            </a:r>
          </a:p>
          <a:p>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5. Tracking Hiring Outcomes and Effectiveness: Record interview results and hiring decisions, allowing insights into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interview-to-hire </a:t>
            </a:r>
            <a:r>
              <a:rPr lang="en-US" dirty="0">
                <a:solidFill>
                  <a:schemeClr val="bg1"/>
                </a:solidFill>
                <a:latin typeface="Merriweather" panose="020B0604020202020204" charset="0"/>
              </a:rPr>
              <a:t>success </a:t>
            </a:r>
            <a:r>
              <a:rPr lang="en-US" dirty="0" smtClean="0">
                <a:solidFill>
                  <a:schemeClr val="bg1"/>
                </a:solidFill>
                <a:latin typeface="Merriweather" panose="020B0604020202020204" charset="0"/>
              </a:rPr>
              <a:t>rates and </a:t>
            </a:r>
            <a:r>
              <a:rPr lang="en-US" dirty="0">
                <a:solidFill>
                  <a:schemeClr val="bg1"/>
                </a:solidFill>
                <a:latin typeface="Merriweather" panose="020B0604020202020204" charset="0"/>
              </a:rPr>
              <a:t>potential factors influencing hiring outcomes.</a:t>
            </a:r>
          </a:p>
          <a:p>
            <a:endParaRPr lang="en-US" dirty="0">
              <a:solidFill>
                <a:schemeClr val="bg1"/>
              </a:solidFill>
              <a:latin typeface="Merriweather" panose="020B0604020202020204" charset="0"/>
            </a:endParaRPr>
          </a:p>
          <a:p>
            <a:r>
              <a:rPr lang="en-US" dirty="0">
                <a:solidFill>
                  <a:schemeClr val="bg1"/>
                </a:solidFill>
                <a:latin typeface="Merriweather" panose="020B0604020202020204" charset="0"/>
              </a:rPr>
              <a:t>This dataset is valuable for HR professionals, recruiters, and analysts to make informed decisions in recruitment, </a:t>
            </a:r>
            <a:endParaRPr lang="en-US" dirty="0" smtClean="0">
              <a:solidFill>
                <a:schemeClr val="bg1"/>
              </a:solidFill>
              <a:latin typeface="Merriweather" panose="020B0604020202020204" charset="0"/>
            </a:endParaRPr>
          </a:p>
          <a:p>
            <a:r>
              <a:rPr lang="en-US" dirty="0" smtClean="0">
                <a:solidFill>
                  <a:schemeClr val="bg1"/>
                </a:solidFill>
                <a:latin typeface="Merriweather" panose="020B0604020202020204" charset="0"/>
              </a:rPr>
              <a:t>compensation</a:t>
            </a:r>
            <a:r>
              <a:rPr lang="en-US" dirty="0">
                <a:solidFill>
                  <a:schemeClr val="bg1"/>
                </a:solidFill>
                <a:latin typeface="Merriweather" panose="020B0604020202020204" charset="0"/>
              </a:rPr>
              <a:t>, and </a:t>
            </a:r>
            <a:r>
              <a:rPr lang="en-US" dirty="0" smtClean="0">
                <a:solidFill>
                  <a:schemeClr val="bg1"/>
                </a:solidFill>
                <a:latin typeface="Merriweather" panose="020B0604020202020204" charset="0"/>
              </a:rPr>
              <a:t>workforce allocation </a:t>
            </a:r>
            <a:r>
              <a:rPr lang="en-US" dirty="0">
                <a:solidFill>
                  <a:schemeClr val="bg1"/>
                </a:solidFill>
                <a:latin typeface="Merriweather" panose="020B0604020202020204" charset="0"/>
              </a:rPr>
              <a:t>based on hiring patterns, geographical data, and role-specific insights.</a:t>
            </a:r>
          </a:p>
        </p:txBody>
      </p:sp>
    </p:spTree>
    <p:extLst>
      <p:ext uri="{BB962C8B-B14F-4D97-AF65-F5344CB8AC3E}">
        <p14:creationId xmlns:p14="http://schemas.microsoft.com/office/powerpoint/2010/main" val="429250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CCD475-0628-BEEC-AF93-BB61FA2ACE11}"/>
              </a:ext>
            </a:extLst>
          </p:cNvPr>
          <p:cNvSpPr txBox="1"/>
          <p:nvPr/>
        </p:nvSpPr>
        <p:spPr>
          <a:xfrm>
            <a:off x="2514301" y="177217"/>
            <a:ext cx="8967835"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FEATURES OF NYC SHOOTING DATASET </a:t>
            </a:r>
          </a:p>
        </p:txBody>
      </p:sp>
      <p:sp>
        <p:nvSpPr>
          <p:cNvPr id="3" name="TextBox 2">
            <a:extLst>
              <a:ext uri="{FF2B5EF4-FFF2-40B4-BE49-F238E27FC236}">
                <a16:creationId xmlns:a16="http://schemas.microsoft.com/office/drawing/2014/main" id="{547CCB64-2B9B-45C5-53AC-07E8615868A0}"/>
              </a:ext>
            </a:extLst>
          </p:cNvPr>
          <p:cNvSpPr txBox="1"/>
          <p:nvPr/>
        </p:nvSpPr>
        <p:spPr>
          <a:xfrm>
            <a:off x="775503" y="681713"/>
            <a:ext cx="13033093" cy="7201972"/>
          </a:xfrm>
          <a:prstGeom prst="rect">
            <a:avLst/>
          </a:prstGeom>
          <a:noFill/>
        </p:spPr>
        <p:txBody>
          <a:bodyPr wrap="square" rtlCol="0">
            <a:spAutoFit/>
          </a:bodyPr>
          <a:lstStyle/>
          <a:p>
            <a:r>
              <a:rPr lang="en-US" sz="1400" dirty="0">
                <a:solidFill>
                  <a:schemeClr val="bg1"/>
                </a:solidFill>
              </a:rPr>
              <a:t>This dataset appears to be a log of criminal incidents. Here’s an explanation of each feature:</a:t>
            </a:r>
          </a:p>
          <a:p>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Incident_key</a:t>
            </a:r>
            <a:r>
              <a:rPr lang="en-US" sz="1400" dirty="0">
                <a:solidFill>
                  <a:schemeClr val="bg1"/>
                </a:solidFill>
              </a:rPr>
              <a:t>:  A unique identifier for each incident in the dataset.</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occur_date</a:t>
            </a:r>
            <a:r>
              <a:rPr lang="en-US" sz="1400" dirty="0">
                <a:solidFill>
                  <a:schemeClr val="bg1"/>
                </a:solidFill>
              </a:rPr>
              <a:t>: The date the incident occurred, formatted in ISO format (`YYYY-MM-DDTHH:MM:SS`), where the "T" separates date and time.</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occur_time</a:t>
            </a:r>
            <a:r>
              <a:rPr lang="en-US" sz="1400" dirty="0">
                <a:solidFill>
                  <a:schemeClr val="bg1"/>
                </a:solidFill>
              </a:rPr>
              <a:t>: The specific time of day the incident occurred, typically formatted in `HH:MM:SS` (24-hour format).</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boro</a:t>
            </a:r>
            <a:r>
              <a:rPr lang="en-US" sz="1400" dirty="0">
                <a:solidFill>
                  <a:schemeClr val="bg1"/>
                </a:solidFill>
              </a:rPr>
              <a:t>: The borough in which the incident took place (e.g., Queens, Brooklyn, Bronx, Manhattan). New York City boroughs are used here.</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loc_of_occur_desc</a:t>
            </a:r>
            <a:r>
              <a:rPr lang="en-US" sz="1400" dirty="0">
                <a:solidFill>
                  <a:schemeClr val="bg1"/>
                </a:solidFill>
              </a:rPr>
              <a:t>: A brief description of the location type of the incident, indicating if it happened "INSIDE" or "OUTSIDE.“</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a:solidFill>
                  <a:schemeClr val="bg1"/>
                </a:solidFill>
              </a:rPr>
              <a:t>precinct: The police precinct number responsible for the area where the incident occurred. Precincts are subdivisions within boroughs.</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jurisdiction_code</a:t>
            </a:r>
            <a:r>
              <a:rPr lang="en-US" sz="1400" dirty="0">
                <a:solidFill>
                  <a:schemeClr val="bg1"/>
                </a:solidFill>
              </a:rPr>
              <a:t>: A numeric code representing the jurisdiction responsible for handling the incident. This may refer to specific police or other legal entities.</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loc_classfctn_desc</a:t>
            </a:r>
            <a:r>
              <a:rPr lang="en-US" sz="1400" dirty="0">
                <a:solidFill>
                  <a:schemeClr val="bg1"/>
                </a:solidFill>
              </a:rPr>
              <a:t>: Describes the general classification of the location, such as "STREET," "COMMERCIAL," "DWELLING," or "HOUSING," giving context to where the incident happened.</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statistical_murder_flag</a:t>
            </a:r>
            <a:r>
              <a:rPr lang="en-US" sz="1400" dirty="0">
                <a:solidFill>
                  <a:schemeClr val="bg1"/>
                </a:solidFill>
              </a:rPr>
              <a:t>: Indicates whether the incident was categorized as a murder. A `TRUE` value means it was a murder, while `FALSE` means it was not.</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perp_age_group</a:t>
            </a:r>
            <a:r>
              <a:rPr lang="en-US" sz="1400" dirty="0">
                <a:solidFill>
                  <a:schemeClr val="bg1"/>
                </a:solidFill>
              </a:rPr>
              <a:t>: The age group of the perpetrator(s), if known. Some values are `null`, which indicates missing information.</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perp_sex</a:t>
            </a:r>
            <a:r>
              <a:rPr lang="en-US" sz="1400" dirty="0">
                <a:solidFill>
                  <a:schemeClr val="bg1"/>
                </a:solidFill>
              </a:rPr>
              <a:t>: The gender of the perpetrator(s), if known. `null` indicates missing information.</a:t>
            </a:r>
          </a:p>
          <a:p>
            <a:pPr marL="171450" indent="-171450">
              <a:buFont typeface="Arial" panose="020B0604020202020204" pitchFamily="34" charset="0"/>
              <a:buChar char="•"/>
            </a:pPr>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perp_race</a:t>
            </a:r>
            <a:r>
              <a:rPr lang="en-US" sz="1400" dirty="0">
                <a:solidFill>
                  <a:schemeClr val="bg1"/>
                </a:solidFill>
              </a:rPr>
              <a:t>: The race of the perpetrator(s), if known. `null` indicates missing information.</a:t>
            </a:r>
          </a:p>
          <a:p>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vic_age_group</a:t>
            </a:r>
            <a:r>
              <a:rPr lang="en-US" sz="1400" dirty="0">
                <a:solidFill>
                  <a:schemeClr val="bg1"/>
                </a:solidFill>
              </a:rPr>
              <a:t>: The age group of the victim(s), if available, categorized in ranges like `&lt;18`, `18-24`, `25-44`, `45-64`, and `65+`.</a:t>
            </a:r>
          </a:p>
          <a:p>
            <a:endParaRPr lang="en-US" sz="1400" dirty="0">
              <a:solidFill>
                <a:schemeClr val="bg1"/>
              </a:solidFill>
            </a:endParaRPr>
          </a:p>
          <a:p>
            <a:pPr marL="171450" indent="-171450">
              <a:buFont typeface="Arial" panose="020B0604020202020204" pitchFamily="34" charset="0"/>
              <a:buChar char="•"/>
            </a:pPr>
            <a:r>
              <a:rPr lang="en-US" sz="1400" dirty="0" err="1">
                <a:solidFill>
                  <a:schemeClr val="bg1"/>
                </a:solidFill>
              </a:rPr>
              <a:t>vic_sex</a:t>
            </a:r>
            <a:r>
              <a:rPr lang="en-US" sz="1400" dirty="0">
                <a:solidFill>
                  <a:schemeClr val="bg1"/>
                </a:solidFill>
              </a:rPr>
              <a:t>: The gender of the victim(s), if available, typically "M" for male and "F" for female.</a:t>
            </a:r>
          </a:p>
          <a:p>
            <a:endParaRPr lang="en-US" sz="1400" dirty="0">
              <a:solidFill>
                <a:schemeClr val="bg1"/>
              </a:solidFill>
            </a:endParaRPr>
          </a:p>
          <a:p>
            <a:r>
              <a:rPr lang="en-US" sz="1400" dirty="0" err="1">
                <a:solidFill>
                  <a:schemeClr val="bg1"/>
                </a:solidFill>
              </a:rPr>
              <a:t>vic_race</a:t>
            </a:r>
            <a:r>
              <a:rPr lang="en-US" sz="1400" dirty="0">
                <a:solidFill>
                  <a:schemeClr val="bg1"/>
                </a:solidFill>
              </a:rPr>
              <a:t>: The race of the victim(s), if available. Descriptions include ethnic classifications like "BLACK," "WHITE," "HISPANIC," and combinations like "BLACK HISPANIC."</a:t>
            </a:r>
          </a:p>
          <a:p>
            <a:endParaRPr lang="en-US" sz="1400" dirty="0">
              <a:solidFill>
                <a:schemeClr val="bg1"/>
              </a:solidFill>
            </a:endParaRPr>
          </a:p>
        </p:txBody>
      </p:sp>
    </p:spTree>
    <p:extLst>
      <p:ext uri="{BB962C8B-B14F-4D97-AF65-F5344CB8AC3E}">
        <p14:creationId xmlns:p14="http://schemas.microsoft.com/office/powerpoint/2010/main" val="289170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721B1B-7AD7-36A8-A84A-4BCDB52CEC6D}"/>
              </a:ext>
            </a:extLst>
          </p:cNvPr>
          <p:cNvSpPr txBox="1"/>
          <p:nvPr/>
        </p:nvSpPr>
        <p:spPr>
          <a:xfrm>
            <a:off x="4132162" y="243068"/>
            <a:ext cx="589328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FEATURES OF PLACEMENT DATASET </a:t>
            </a:r>
          </a:p>
        </p:txBody>
      </p:sp>
      <p:sp>
        <p:nvSpPr>
          <p:cNvPr id="3" name="TextBox 2">
            <a:extLst>
              <a:ext uri="{FF2B5EF4-FFF2-40B4-BE49-F238E27FC236}">
                <a16:creationId xmlns:a16="http://schemas.microsoft.com/office/drawing/2014/main" id="{3B887876-355C-D0A5-B8B3-6C7204CD26DA}"/>
              </a:ext>
            </a:extLst>
          </p:cNvPr>
          <p:cNvSpPr txBox="1"/>
          <p:nvPr/>
        </p:nvSpPr>
        <p:spPr>
          <a:xfrm>
            <a:off x="347241" y="942935"/>
            <a:ext cx="12685780" cy="7232749"/>
          </a:xfrm>
          <a:prstGeom prst="rect">
            <a:avLst/>
          </a:prstGeom>
          <a:noFill/>
        </p:spPr>
        <p:txBody>
          <a:bodyPr wrap="none" rtlCol="0">
            <a:spAutoFit/>
          </a:bodyPr>
          <a:lstStyle/>
          <a:p>
            <a:r>
              <a:rPr lang="en-US" sz="1600" dirty="0">
                <a:solidFill>
                  <a:schemeClr val="bg1"/>
                </a:solidFill>
              </a:rPr>
              <a:t>This dataset contains information about job placements for consultants. Here's a detailed explanation of each feature:</a:t>
            </a:r>
          </a:p>
          <a:p>
            <a:endParaRPr lang="en-US" sz="1600" dirty="0">
              <a:solidFill>
                <a:schemeClr val="bg1"/>
              </a:solidFill>
            </a:endParaRPr>
          </a:p>
          <a:p>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Job Title: The title or role for the job position (e.g., "SAP," "Big Data," "DevOps Engineer").</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Job Location: The city and state where the job is based (e.g., "Austin, TX" or "Dallas, TX").</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Job Time Zone: The time zone of the job location, such as CST (Central Standard Time), EST (Eastern Standard Time), or PST (Pacific Standard Time).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Consultant Name: The name of the consultant who has been considered or hired for the job role.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Visa: The visa status or work authorization of the consultant, such as "H1B," "US Citizen," "Green Card" (GC), or "GC EAD.“</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Consultant Location: The city and state where the consultant resides.</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Consultant Time Zone: The time zone of the consultant’s location, such as EST, CST, or PST.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Salary ($1000): The annual salary offered for the job, represented in thousands of dollars (e.g., "$110K" represents $110,000).</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Relocation: Indicates if the job requires relocation. A "Yes" means relocation is required, and "No" means it is not.</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Submission Date: The date on which the consultant's profile was submitted for the job, formatted as `DD/MM/YYYY`.</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Joining Date: The planned or actual joining date for the consultant in the new role.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Interview Status: Indicates the outcome of the interview process, such as "Cleared," showing that the consultant successfully cleared the interview.</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Hired: A flag indicating whether the consultant was hired for the role. "Y" means they were hired, and "N" means they were not.</a:t>
            </a:r>
          </a:p>
          <a:p>
            <a:endParaRPr lang="en-US" sz="1600" dirty="0">
              <a:solidFill>
                <a:schemeClr val="bg1"/>
              </a:solidFill>
            </a:endParaRPr>
          </a:p>
        </p:txBody>
      </p:sp>
    </p:spTree>
    <p:extLst>
      <p:ext uri="{BB962C8B-B14F-4D97-AF65-F5344CB8AC3E}">
        <p14:creationId xmlns:p14="http://schemas.microsoft.com/office/powerpoint/2010/main" val="526463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B25FAE-13B5-0513-ABC8-2041428ACBB5}"/>
              </a:ext>
            </a:extLst>
          </p:cNvPr>
          <p:cNvSpPr txBox="1"/>
          <p:nvPr/>
        </p:nvSpPr>
        <p:spPr>
          <a:xfrm>
            <a:off x="3469213" y="359814"/>
            <a:ext cx="709368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FEATURES OF NYC COVID  DATASET  </a:t>
            </a:r>
          </a:p>
        </p:txBody>
      </p:sp>
      <p:sp>
        <p:nvSpPr>
          <p:cNvPr id="3" name="TextBox 2">
            <a:extLst>
              <a:ext uri="{FF2B5EF4-FFF2-40B4-BE49-F238E27FC236}">
                <a16:creationId xmlns:a16="http://schemas.microsoft.com/office/drawing/2014/main" id="{4900FB1A-3C50-BCC3-A773-58AB8324B2F2}"/>
              </a:ext>
            </a:extLst>
          </p:cNvPr>
          <p:cNvSpPr txBox="1"/>
          <p:nvPr/>
        </p:nvSpPr>
        <p:spPr>
          <a:xfrm>
            <a:off x="416689" y="1088020"/>
            <a:ext cx="13753317" cy="7294305"/>
          </a:xfrm>
          <a:prstGeom prst="rect">
            <a:avLst/>
          </a:prstGeom>
          <a:noFill/>
        </p:spPr>
        <p:txBody>
          <a:bodyPr wrap="none" rtlCol="0">
            <a:spAutoFit/>
          </a:bodyPr>
          <a:lstStyle/>
          <a:p>
            <a:r>
              <a:rPr lang="en-US" dirty="0">
                <a:solidFill>
                  <a:schemeClr val="bg1"/>
                </a:solidFill>
                <a:cs typeface="Times New Roman" panose="02020603050405020304" pitchFamily="18" charset="0"/>
              </a:rPr>
              <a:t>This dataset captures COVID-19-related data across various dates, focusing on case counts, hospitalizations, and deaths. Here’s an explanation of </a:t>
            </a:r>
          </a:p>
          <a:p>
            <a:r>
              <a:rPr lang="en-US" dirty="0">
                <a:solidFill>
                  <a:schemeClr val="bg1"/>
                </a:solidFill>
                <a:cs typeface="Times New Roman" panose="02020603050405020304" pitchFamily="18" charset="0"/>
              </a:rPr>
              <a:t>each feature:</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1. </a:t>
            </a:r>
            <a:r>
              <a:rPr lang="en-US" dirty="0" err="1">
                <a:solidFill>
                  <a:schemeClr val="bg1"/>
                </a:solidFill>
                <a:cs typeface="Times New Roman" panose="02020603050405020304" pitchFamily="18" charset="0"/>
              </a:rPr>
              <a:t>date_of_interest</a:t>
            </a:r>
            <a:r>
              <a:rPr lang="en-US" dirty="0">
                <a:solidFill>
                  <a:schemeClr val="bg1"/>
                </a:solidFill>
                <a:cs typeface="Times New Roman" panose="02020603050405020304" pitchFamily="18" charset="0"/>
              </a:rPr>
              <a:t>: The specific date for which the data is recorded, formatted as `MM/DD/YYYY`.</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2. CASE_COUNT: The total confirmed COVID-19 cases reported on the specified date.</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3. PROBABLE_CASE_COUNT: The number of probable COVID-19 cases reported on the date. These cases might be based on symptoms or rapid</a:t>
            </a:r>
          </a:p>
          <a:p>
            <a:r>
              <a:rPr lang="en-US" dirty="0">
                <a:solidFill>
                  <a:schemeClr val="bg1"/>
                </a:solidFill>
                <a:cs typeface="Times New Roman" panose="02020603050405020304" pitchFamily="18" charset="0"/>
              </a:rPr>
              <a:t> tests rather than confirmed PCR tests.</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4. HOSPITALIZED_COUNT: The count of COVID-19-related hospitalizations reported on the specified date.</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5. DEATH_COUNT: The count of COVID-19-related deaths reported on that date.</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6. CASE_COUNT_7DAY_AVG: The seven-day average of confirmed case counts leading up to and including the specified date, used to smooth out</a:t>
            </a:r>
          </a:p>
          <a:p>
            <a:r>
              <a:rPr lang="en-US" dirty="0">
                <a:solidFill>
                  <a:schemeClr val="bg1"/>
                </a:solidFill>
                <a:cs typeface="Times New Roman" panose="02020603050405020304" pitchFamily="18" charset="0"/>
              </a:rPr>
              <a:t> daily fluctuations.</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7. ALL_CASE_COUNT_7DAY_AVG: The seven-day average of the combined confirmed and probable cases up to and including the date.</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8. HOSP_COUNT_7DAY_AVG: The seven-day average of hospitalizations up to and including the date.</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9. DEATH_COUNT_7DAY_AVG: The seven-day average of deaths due to COVID-19 up to and including the date.</a:t>
            </a:r>
          </a:p>
          <a:p>
            <a:endParaRPr lang="en-US" dirty="0">
              <a:solidFill>
                <a:schemeClr val="bg1"/>
              </a:solidFill>
              <a:cs typeface="Times New Roman" panose="02020603050405020304" pitchFamily="18" charset="0"/>
            </a:endParaRPr>
          </a:p>
          <a:p>
            <a:r>
              <a:rPr lang="en-US" dirty="0">
                <a:solidFill>
                  <a:schemeClr val="bg1"/>
                </a:solidFill>
                <a:cs typeface="Times New Roman" panose="02020603050405020304" pitchFamily="18" charset="0"/>
              </a:rPr>
              <a:t>10. BX_CASE_COUNT: The confirmed case count specifically for the Bronx (indicated by "BX") on the specified date.</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75710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10824</TotalTime>
  <Words>4260</Words>
  <Application>Microsoft Office PowerPoint</Application>
  <PresentationFormat>Custom</PresentationFormat>
  <Paragraphs>439</Paragraphs>
  <Slides>27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Merriweather</vt:lpstr>
      <vt:lpstr>Arial</vt:lpstr>
      <vt:lpstr>Merriweather Bold</vt:lpstr>
      <vt:lpstr>Calibri</vt:lpstr>
      <vt:lpstr>Times New Roman</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9</cp:revision>
  <dcterms:created xsi:type="dcterms:W3CDTF">2024-10-29T02:02:05Z</dcterms:created>
  <dcterms:modified xsi:type="dcterms:W3CDTF">2024-11-11T22:38:07Z</dcterms:modified>
</cp:coreProperties>
</file>