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0"/>
    <p:restoredTop sz="94703"/>
  </p:normalViewPr>
  <p:slideViewPr>
    <p:cSldViewPr snapToGrid="0">
      <p:cViewPr varScale="1">
        <p:scale>
          <a:sx n="126" d="100"/>
          <a:sy n="126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DB1-9021-944F-92E7-CA4B4327EA0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B2C-8237-CB45-81A0-6A4A9DF1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DB1-9021-944F-92E7-CA4B4327EA0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B2C-8237-CB45-81A0-6A4A9DF1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DB1-9021-944F-92E7-CA4B4327EA0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B2C-8237-CB45-81A0-6A4A9DF1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3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DB1-9021-944F-92E7-CA4B4327EA0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B2C-8237-CB45-81A0-6A4A9DF1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8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DB1-9021-944F-92E7-CA4B4327EA0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B2C-8237-CB45-81A0-6A4A9DF1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64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DB1-9021-944F-92E7-CA4B4327EA0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B2C-8237-CB45-81A0-6A4A9DF1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8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DB1-9021-944F-92E7-CA4B4327EA0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B2C-8237-CB45-81A0-6A4A9DF165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DB1-9021-944F-92E7-CA4B4327EA0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B2C-8237-CB45-81A0-6A4A9DF1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3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DB1-9021-944F-92E7-CA4B4327EA0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B2C-8237-CB45-81A0-6A4A9DF1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BDB1-9021-944F-92E7-CA4B4327EA0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B2C-8237-CB45-81A0-6A4A9DF1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9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966BDB1-9021-944F-92E7-CA4B4327EA0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FB2C-8237-CB45-81A0-6A4A9DF1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6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966BDB1-9021-944F-92E7-CA4B4327EA0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EFDFB2C-8237-CB45-81A0-6A4A9DF16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4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76A0B-5841-66B0-2DA5-E50076280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/>
              <a:t>SETA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28216-9727-C5E0-76C9-4901DB22A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Paul Romer</a:t>
            </a:r>
          </a:p>
          <a:p>
            <a:pPr algn="r">
              <a:lnSpc>
                <a:spcPct val="90000"/>
              </a:lnSpc>
            </a:pPr>
            <a:r>
              <a:rPr lang="en-US" sz="1700">
                <a:solidFill>
                  <a:schemeClr val="bg1"/>
                </a:solidFill>
              </a:rPr>
              <a:t>CSD370 Module 10 Discussion Board Post</a:t>
            </a:r>
          </a:p>
        </p:txBody>
      </p:sp>
    </p:spTree>
    <p:extLst>
      <p:ext uri="{BB962C8B-B14F-4D97-AF65-F5344CB8AC3E}">
        <p14:creationId xmlns:p14="http://schemas.microsoft.com/office/powerpoint/2010/main" val="25687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FA31-34AC-76C8-9742-C760DA31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5942-425A-484E-F6EF-44B1727C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Robin Georgiou, the Chief Security Officer at </a:t>
            </a:r>
            <a:r>
              <a:rPr lang="en-US" dirty="0" err="1"/>
              <a:t>MeCo</a:t>
            </a:r>
            <a:r>
              <a:rPr lang="en-US" dirty="0"/>
              <a:t>, has decided that the company needs a dedicated Security Education Training and Awareness (SETA) program. They would like you to create a short presentation (</a:t>
            </a:r>
            <a:r>
              <a:rPr lang="en-US" dirty="0" err="1"/>
              <a:t>Powerpoint</a:t>
            </a:r>
            <a:r>
              <a:rPr lang="en-US" dirty="0"/>
              <a:t> or Sway) that provides information on at least two sources that can be used when setting up such a program. Information on each should include a description of the source, summary of the recommended steps, and which source you recommend, and why.</a:t>
            </a:r>
          </a:p>
          <a:p>
            <a:endParaRPr lang="en-US" dirty="0"/>
          </a:p>
          <a:p>
            <a:r>
              <a:rPr lang="en-US" dirty="0"/>
              <a:t>If you are using </a:t>
            </a:r>
            <a:r>
              <a:rPr lang="en-US" dirty="0" err="1"/>
              <a:t>powerpoint</a:t>
            </a:r>
            <a:r>
              <a:rPr lang="en-US" dirty="0"/>
              <a:t>, save it as a .pdf file. Most browsers open .pdf files in new tab, much easier than downloading a .ppt file for viewing!</a:t>
            </a:r>
          </a:p>
          <a:p>
            <a:endParaRPr lang="en-US" dirty="0"/>
          </a:p>
          <a:p>
            <a:r>
              <a:rPr lang="en-US" dirty="0"/>
              <a:t>In your responses to other students, provide feedback on their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93891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73B9-2323-B412-FDD3-DBE5CB6A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Boston College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69F90-A7C8-B03F-ED70-33A5B74F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Description</a:t>
            </a:r>
            <a:r>
              <a:rPr lang="en-US" dirty="0"/>
              <a:t>: This article discusses how Boston College developed an effective SETA program, offering a practical framework applicable to other institutions.</a:t>
            </a:r>
          </a:p>
          <a:p>
            <a:r>
              <a:rPr lang="en-US" b="1" dirty="0"/>
              <a:t>Recommended Steps</a:t>
            </a:r>
            <a:r>
              <a:rPr lang="en-US" dirty="0"/>
              <a:t>:</a:t>
            </a:r>
          </a:p>
          <a:p>
            <a:r>
              <a:rPr lang="en-US" dirty="0"/>
              <a:t>1. </a:t>
            </a:r>
            <a:r>
              <a:rPr lang="en-US" b="1" dirty="0"/>
              <a:t>Determine a Topic and Audience</a:t>
            </a:r>
            <a:r>
              <a:rPr lang="en-US" dirty="0"/>
              <a:t>: Prioritize Topics, identify the audience, simplify. </a:t>
            </a:r>
          </a:p>
          <a:p>
            <a:r>
              <a:rPr lang="en-US" dirty="0"/>
              <a:t>2. </a:t>
            </a:r>
            <a:r>
              <a:rPr lang="en-US" b="1" dirty="0"/>
              <a:t>Determine a Baseline</a:t>
            </a:r>
            <a:r>
              <a:rPr lang="en-US" dirty="0"/>
              <a:t>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Survey faculty and staff to assess their prior knowledge of data security topics and gauge current awareness. 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dirty="0"/>
              <a:t>Hold Education Planning Workshops</a:t>
            </a:r>
            <a:r>
              <a:rPr lang="en-US" dirty="0"/>
              <a:t>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Conduct workshops with faculty and staff to discuss SETA goals and gather preferences like in-person training, online, or peer-led options for better engagement.</a:t>
            </a:r>
            <a:endParaRPr lang="en-US" dirty="0"/>
          </a:p>
          <a:p>
            <a:r>
              <a:rPr lang="en-US" dirty="0"/>
              <a:t>4. </a:t>
            </a:r>
            <a:r>
              <a:rPr lang="en-US" b="1" dirty="0"/>
              <a:t>Develop the Education Program</a:t>
            </a:r>
            <a:r>
              <a:rPr lang="en-US" dirty="0"/>
              <a:t>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Create a flexible training program for departments, incorporating interactive discussions, polls, and follow-up resources.</a:t>
            </a:r>
            <a:endParaRPr lang="en-US" dirty="0"/>
          </a:p>
          <a:p>
            <a:r>
              <a:rPr lang="en-US" dirty="0"/>
              <a:t>5. </a:t>
            </a:r>
            <a:r>
              <a:rPr lang="en-US" b="1" dirty="0"/>
              <a:t>Implement the Education Program: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Coordinate with department contacts for scheduling, offer flexible timing, and persistently follow up to ensure most departments receive training, improving awareness over 18 months.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401C0-9DF8-883E-1BDB-02ED702259C6}"/>
              </a:ext>
            </a:extLst>
          </p:cNvPr>
          <p:cNvSpPr txBox="1"/>
          <p:nvPr/>
        </p:nvSpPr>
        <p:spPr>
          <a:xfrm>
            <a:off x="359228" y="6422571"/>
            <a:ext cx="1183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er.educause.edu</a:t>
            </a:r>
            <a:r>
              <a:rPr lang="en-US" sz="1400" dirty="0"/>
              <a:t>/blogs/2018/7/a-step-by-step-approach-to-creating-a-security-education-training-and-awareness-program</a:t>
            </a:r>
          </a:p>
        </p:txBody>
      </p:sp>
    </p:spTree>
    <p:extLst>
      <p:ext uri="{BB962C8B-B14F-4D97-AF65-F5344CB8AC3E}">
        <p14:creationId xmlns:p14="http://schemas.microsoft.com/office/powerpoint/2010/main" val="89484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54BA5-B4D0-6CB9-6AE7-7EA4AED20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40B6-895F-F322-73F1-E110990E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Compuquip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7A31-EF49-3046-68C6-0D1A801EF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Description</a:t>
            </a:r>
            <a:r>
              <a:rPr lang="en-US" dirty="0"/>
              <a:t>: </a:t>
            </a:r>
            <a:r>
              <a:rPr lang="en-US" dirty="0" err="1"/>
              <a:t>CompuQuip</a:t>
            </a:r>
            <a:r>
              <a:rPr lang="en-US" dirty="0"/>
              <a:t> provides a steps for how to implement SETA training to help prevent common cybersecurity mistakes. </a:t>
            </a:r>
          </a:p>
          <a:p>
            <a:r>
              <a:rPr lang="en-US" b="1" dirty="0"/>
              <a:t>Recommended Steps</a:t>
            </a:r>
            <a:r>
              <a:rPr lang="en-US" dirty="0"/>
              <a:t>:</a:t>
            </a:r>
          </a:p>
          <a:p>
            <a:r>
              <a:rPr lang="en-US" dirty="0"/>
              <a:t>1. </a:t>
            </a:r>
            <a:r>
              <a:rPr lang="en-US" b="1" dirty="0"/>
              <a:t>Define Your Network Security Education Goals</a:t>
            </a:r>
            <a:r>
              <a:rPr lang="en-US" dirty="0"/>
              <a:t>: </a:t>
            </a:r>
            <a:r>
              <a:rPr lang="en-US" sz="1500" dirty="0">
                <a:solidFill>
                  <a:srgbClr val="000000"/>
                </a:solidFill>
              </a:rPr>
              <a:t>Set specific, measurable objectives using the SMART framework, like reducing phishing success by 50%, to guide the SETA program.</a:t>
            </a:r>
          </a:p>
          <a:p>
            <a:r>
              <a:rPr lang="en-US" dirty="0"/>
              <a:t>2. </a:t>
            </a:r>
            <a:r>
              <a:rPr lang="en-US" b="1" dirty="0"/>
              <a:t>Assess Your Audience</a:t>
            </a:r>
            <a:r>
              <a:rPr lang="en-US" dirty="0"/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Evaluate employees’ cybersecurity knowledge through surveys or tests to customize training based on their needs and skill levels.</a:t>
            </a:r>
          </a:p>
          <a:p>
            <a:r>
              <a:rPr lang="en-US" dirty="0"/>
              <a:t>3. </a:t>
            </a:r>
            <a:r>
              <a:rPr lang="en-US" b="1" dirty="0"/>
              <a:t>Develop SETA Program Topics Based on Critical Issues</a:t>
            </a:r>
            <a:r>
              <a:rPr lang="en-US" dirty="0"/>
              <a:t>: </a:t>
            </a:r>
            <a:r>
              <a:rPr lang="en-US" sz="1500" dirty="0">
                <a:solidFill>
                  <a:srgbClr val="000000"/>
                </a:solidFill>
              </a:rPr>
              <a:t>Create training content targeting identified knowledge gaps, such as phishing, using internal resources or external platforms.</a:t>
            </a:r>
          </a:p>
          <a:p>
            <a:r>
              <a:rPr lang="en-US" dirty="0"/>
              <a:t>4. </a:t>
            </a:r>
            <a:r>
              <a:rPr lang="en-US" b="1" dirty="0"/>
              <a:t>Determine How to Distribute Trainings</a:t>
            </a:r>
            <a:r>
              <a:rPr lang="en-US" dirty="0"/>
              <a:t>: </a:t>
            </a:r>
            <a:r>
              <a:rPr lang="en-US" sz="1500" dirty="0">
                <a:solidFill>
                  <a:srgbClr val="000000"/>
                </a:solidFill>
              </a:rPr>
              <a:t>Choose delivery methods like in-person meetings or online modules, ensuring ongoing education for current and new employees through onboarding and refreshers.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9FC21-7AE1-6773-6E90-F20BAEC33519}"/>
              </a:ext>
            </a:extLst>
          </p:cNvPr>
          <p:cNvSpPr txBox="1"/>
          <p:nvPr/>
        </p:nvSpPr>
        <p:spPr>
          <a:xfrm>
            <a:off x="359228" y="6422571"/>
            <a:ext cx="1016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www.compuquip.com</a:t>
            </a:r>
            <a:r>
              <a:rPr lang="en-US" dirty="0"/>
              <a:t>/blog/security-education-training-awareness</a:t>
            </a:r>
          </a:p>
        </p:txBody>
      </p:sp>
    </p:spTree>
    <p:extLst>
      <p:ext uri="{BB962C8B-B14F-4D97-AF65-F5344CB8AC3E}">
        <p14:creationId xmlns:p14="http://schemas.microsoft.com/office/powerpoint/2010/main" val="61897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8094E-1C41-E800-E504-C675FE99F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AEE8-3808-84A4-AD85-08A8F7BF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8C0D-248B-1054-CD45-B54539CD3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Robin, I suggest following the recommendations from Boston College. Both sources share many of the same suggestions. Boston College shares steps and learnings from their own implementation of a SETA program. They focus on employee involvement with flexible and practical training to decrease the likelihood of cybersecurity incidents.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8AD5B-34B0-A198-C7F0-461523280A14}"/>
              </a:ext>
            </a:extLst>
          </p:cNvPr>
          <p:cNvSpPr txBox="1"/>
          <p:nvPr/>
        </p:nvSpPr>
        <p:spPr>
          <a:xfrm>
            <a:off x="359229" y="6422571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</a:p>
        </p:txBody>
      </p:sp>
    </p:spTree>
    <p:extLst>
      <p:ext uri="{BB962C8B-B14F-4D97-AF65-F5344CB8AC3E}">
        <p14:creationId xmlns:p14="http://schemas.microsoft.com/office/powerpoint/2010/main" val="26637654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4424</TotalTime>
  <Words>535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SETA</vt:lpstr>
      <vt:lpstr>Prompt</vt:lpstr>
      <vt:lpstr>Boston College</vt:lpstr>
      <vt:lpstr>Compuquip</vt:lpstr>
      <vt:lpstr>Recommended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Romer</dc:creator>
  <cp:lastModifiedBy>Paul Romer</cp:lastModifiedBy>
  <cp:revision>5</cp:revision>
  <dcterms:created xsi:type="dcterms:W3CDTF">2025-02-25T16:52:39Z</dcterms:created>
  <dcterms:modified xsi:type="dcterms:W3CDTF">2025-02-28T18:36:49Z</dcterms:modified>
</cp:coreProperties>
</file>