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0202"/>
    <a:srgbClr val="570303"/>
    <a:srgbClr val="6105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4DDDE-0462-FF70-D8E4-4D2F5AF05E63}" v="83" dt="2024-10-06T03:10:50.191"/>
    <p1510:client id="{1A1A27D3-49A2-19A0-F6C2-0BD4D1E1D82F}" v="437" dt="2024-10-06T00:06:03.825"/>
    <p1510:client id="{21325E66-DBC3-D20E-ED9C-D182BD55218A}" v="35" dt="2024-10-06T04:05:31.942"/>
    <p1510:client id="{658354C2-1B87-217A-0E2E-F7E2B6BEE73B}" v="16" dt="2024-10-06T00:10:37.256"/>
    <p1510:client id="{7517CFDF-EB96-E76C-4454-3296A0439357}" v="47" dt="2024-10-06T17:49:32.451"/>
    <p1510:client id="{7828B943-D11F-1077-65F1-DA6FB34FD176}" v="23" dt="2024-10-06T02:10:13.583"/>
    <p1510:client id="{8E03B11F-9D11-9733-7D5C-A3F5FE6F002E}" v="55" dt="2024-10-06T17:47:09.204"/>
    <p1510:client id="{C9B45643-1EAE-3672-8D96-46F4E6567517}" v="28" dt="2024-10-06T19:33:16.624"/>
    <p1510:client id="{CA54D555-9CC2-AE5E-B233-B5AC5FCE5ABC}" v="82" dt="2024-10-06T01:51:44.135"/>
    <p1510:client id="{DC3B58DC-E0A6-5CE2-C460-1C18206D0D16}" v="103" dt="2024-10-06T03:25:21.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10/6/2024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17241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10/6/2024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205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10/6/2024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26930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10/6/2024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3763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10/6/2024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9591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10/6/2024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4960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10/6/2024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9103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10/6/2024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37412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10/6/2024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9066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10/6/2024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0550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10/6/2024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74020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10/6/2024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49834866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1" y="702860"/>
            <a:ext cx="7215893" cy="2283082"/>
          </a:xfrm>
        </p:spPr>
        <p:txBody>
          <a:bodyPr anchor="b">
            <a:normAutofit/>
          </a:bodyPr>
          <a:lstStyle/>
          <a:p>
            <a:r>
              <a:rPr lang="en-US"/>
              <a:t>Bacchus Winery</a:t>
            </a:r>
            <a:br>
              <a:rPr lang="en-US"/>
            </a:br>
            <a:r>
              <a:rPr lang="en-US" b="0"/>
              <a:t>Module 11.2 Project Forum</a:t>
            </a:r>
            <a:br>
              <a:rPr lang="en-US" b="0"/>
            </a:br>
            <a:r>
              <a:rPr lang="en-US" b="0"/>
              <a:t>Assignment: Milestone #4</a:t>
            </a:r>
          </a:p>
        </p:txBody>
      </p:sp>
      <p:sp>
        <p:nvSpPr>
          <p:cNvPr id="3" name="Subtitle 2"/>
          <p:cNvSpPr>
            <a:spLocks noGrp="1"/>
          </p:cNvSpPr>
          <p:nvPr>
            <p:ph type="subTitle" idx="1"/>
          </p:nvPr>
        </p:nvSpPr>
        <p:spPr>
          <a:xfrm>
            <a:off x="1066801" y="3427209"/>
            <a:ext cx="3943350" cy="1927458"/>
          </a:xfrm>
        </p:spPr>
        <p:txBody>
          <a:bodyPr vert="horz" lIns="91440" tIns="45720" rIns="91440" bIns="45720" rtlCol="0" anchor="t">
            <a:normAutofit fontScale="85000" lnSpcReduction="20000"/>
          </a:bodyPr>
          <a:lstStyle/>
          <a:p>
            <a:r>
              <a:rPr lang="en-US"/>
              <a:t>Group 5</a:t>
            </a:r>
          </a:p>
          <a:p>
            <a:r>
              <a:rPr lang="en-US"/>
              <a:t>William Renard</a:t>
            </a:r>
          </a:p>
          <a:p>
            <a:r>
              <a:rPr lang="en-US"/>
              <a:t>Julie Sakai</a:t>
            </a:r>
          </a:p>
          <a:p>
            <a:r>
              <a:rPr lang="en-US"/>
              <a:t>Paul Romer</a:t>
            </a:r>
          </a:p>
          <a:p>
            <a:r>
              <a:rPr lang="en-US"/>
              <a:t>Tazmin Somerville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D8E37F-B926-4EDC-B832-034AD1BBD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96159-3EB8-DFE3-5E77-6CA91538F339}"/>
              </a:ext>
            </a:extLst>
          </p:cNvPr>
          <p:cNvSpPr>
            <a:spLocks noGrp="1"/>
          </p:cNvSpPr>
          <p:nvPr>
            <p:ph type="title"/>
          </p:nvPr>
        </p:nvSpPr>
        <p:spPr>
          <a:xfrm>
            <a:off x="1066800" y="1162049"/>
            <a:ext cx="6489764" cy="1238250"/>
          </a:xfrm>
        </p:spPr>
        <p:txBody>
          <a:bodyPr anchor="ctr">
            <a:normAutofit/>
          </a:bodyPr>
          <a:lstStyle/>
          <a:p>
            <a:r>
              <a:rPr lang="en-US"/>
              <a:t>Bacchus Winery: Assumptions</a:t>
            </a:r>
          </a:p>
        </p:txBody>
      </p:sp>
      <p:sp>
        <p:nvSpPr>
          <p:cNvPr id="3" name="Content Placeholder 2">
            <a:extLst>
              <a:ext uri="{FF2B5EF4-FFF2-40B4-BE49-F238E27FC236}">
                <a16:creationId xmlns:a16="http://schemas.microsoft.com/office/drawing/2014/main" id="{07EC0979-DC0A-E2E8-00DC-EAA204DDDFD4}"/>
              </a:ext>
            </a:extLst>
          </p:cNvPr>
          <p:cNvSpPr>
            <a:spLocks noGrp="1"/>
          </p:cNvSpPr>
          <p:nvPr>
            <p:ph idx="1"/>
          </p:nvPr>
        </p:nvSpPr>
        <p:spPr>
          <a:xfrm>
            <a:off x="1066798" y="2061661"/>
            <a:ext cx="4155651" cy="4318883"/>
          </a:xfrm>
        </p:spPr>
        <p:txBody>
          <a:bodyPr vert="horz" lIns="91440" tIns="45720" rIns="91440" bIns="45720" rtlCol="0" anchor="t">
            <a:noAutofit/>
          </a:bodyPr>
          <a:lstStyle/>
          <a:p>
            <a:pPr marL="0" indent="0">
              <a:lnSpc>
                <a:spcPct val="110000"/>
              </a:lnSpc>
              <a:buNone/>
            </a:pPr>
            <a:endParaRPr lang="en-US" sz="1300"/>
          </a:p>
          <a:p>
            <a:pPr>
              <a:lnSpc>
                <a:spcPct val="110000"/>
              </a:lnSpc>
            </a:pPr>
            <a:r>
              <a:rPr lang="en-US" sz="1700" b="1">
                <a:ea typeface="+mn-lt"/>
                <a:cs typeface="+mn-lt"/>
              </a:rPr>
              <a:t>Supplier Behavior</a:t>
            </a:r>
            <a:r>
              <a:rPr lang="en-US" sz="1700">
                <a:ea typeface="+mn-lt"/>
                <a:cs typeface="+mn-lt"/>
              </a:rPr>
              <a:t>: Assumed that suppliers would deliver components monthly and that delays would occur occasionally.</a:t>
            </a:r>
          </a:p>
          <a:p>
            <a:pPr>
              <a:lnSpc>
                <a:spcPct val="110000"/>
              </a:lnSpc>
            </a:pPr>
            <a:r>
              <a:rPr lang="en-US" sz="1700" b="1">
                <a:ea typeface="+mn-lt"/>
                <a:cs typeface="+mn-lt"/>
              </a:rPr>
              <a:t>Wine Sales</a:t>
            </a:r>
            <a:r>
              <a:rPr lang="en-US" sz="1700">
                <a:ea typeface="+mn-lt"/>
                <a:cs typeface="+mn-lt"/>
              </a:rPr>
              <a:t>: Assumed that sales performance would vary by wine type and distributor.</a:t>
            </a:r>
            <a:endParaRPr lang="en-US" sz="1700"/>
          </a:p>
          <a:p>
            <a:pPr>
              <a:lnSpc>
                <a:spcPct val="110000"/>
              </a:lnSpc>
            </a:pPr>
            <a:r>
              <a:rPr lang="en-US" sz="1700" b="1">
                <a:ea typeface="+mn-lt"/>
                <a:cs typeface="+mn-lt"/>
              </a:rPr>
              <a:t>Employee Work Hours</a:t>
            </a:r>
            <a:r>
              <a:rPr lang="en-US" sz="1700">
                <a:ea typeface="+mn-lt"/>
                <a:cs typeface="+mn-lt"/>
              </a:rPr>
              <a:t>: Assumed overtime would be necessary during certain quarters based on demand and operational requirement.</a:t>
            </a:r>
            <a:endParaRPr lang="en-US" sz="1700"/>
          </a:p>
        </p:txBody>
      </p:sp>
      <p:pic>
        <p:nvPicPr>
          <p:cNvPr id="5" name="Picture 4" descr="Wine barrels">
            <a:extLst>
              <a:ext uri="{FF2B5EF4-FFF2-40B4-BE49-F238E27FC236}">
                <a16:creationId xmlns:a16="http://schemas.microsoft.com/office/drawing/2014/main" id="{5DFEC7EF-1ECC-5E3E-6478-64B9A8748E69}"/>
              </a:ext>
            </a:extLst>
          </p:cNvPr>
          <p:cNvPicPr>
            <a:picLocks noChangeAspect="1"/>
          </p:cNvPicPr>
          <p:nvPr/>
        </p:nvPicPr>
        <p:blipFill>
          <a:blip r:embed="rId2"/>
          <a:srcRect t="1818" r="-1" b="13494"/>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Tree>
    <p:extLst>
      <p:ext uri="{BB962C8B-B14F-4D97-AF65-F5344CB8AC3E}">
        <p14:creationId xmlns:p14="http://schemas.microsoft.com/office/powerpoint/2010/main" val="235193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B57392-3644-E746-CF8E-742B0A88A119}"/>
              </a:ext>
            </a:extLst>
          </p:cNvPr>
          <p:cNvSpPr>
            <a:spLocks noGrp="1"/>
          </p:cNvSpPr>
          <p:nvPr>
            <p:ph type="title"/>
          </p:nvPr>
        </p:nvSpPr>
        <p:spPr>
          <a:xfrm>
            <a:off x="1987680" y="1143000"/>
            <a:ext cx="7946597" cy="1257300"/>
          </a:xfrm>
        </p:spPr>
        <p:txBody>
          <a:bodyPr anchor="ctr">
            <a:normAutofit/>
          </a:bodyPr>
          <a:lstStyle/>
          <a:p>
            <a:r>
              <a:rPr lang="en-US"/>
              <a:t>Group Introduction</a:t>
            </a:r>
          </a:p>
        </p:txBody>
      </p:sp>
      <p:sp>
        <p:nvSpPr>
          <p:cNvPr id="13" name="Freeform: Shape 12">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3BF238-3742-2381-F318-B3B133BBAC51}"/>
              </a:ext>
            </a:extLst>
          </p:cNvPr>
          <p:cNvSpPr>
            <a:spLocks noGrp="1"/>
          </p:cNvSpPr>
          <p:nvPr>
            <p:ph idx="1"/>
          </p:nvPr>
        </p:nvSpPr>
        <p:spPr>
          <a:xfrm>
            <a:off x="1592212" y="2411519"/>
            <a:ext cx="8949390" cy="3394641"/>
          </a:xfrm>
        </p:spPr>
        <p:txBody>
          <a:bodyPr vert="horz" lIns="91440" tIns="45720" rIns="91440" bIns="45720" rtlCol="0" anchor="t">
            <a:normAutofit/>
          </a:bodyPr>
          <a:lstStyle/>
          <a:p>
            <a:pPr marL="0" indent="0">
              <a:buNone/>
            </a:pPr>
            <a:r>
              <a:rPr lang="en-US"/>
              <a:t>Group Members:</a:t>
            </a:r>
          </a:p>
          <a:p>
            <a:pPr marL="0" indent="0">
              <a:buNone/>
            </a:pPr>
            <a:r>
              <a:rPr lang="en-US"/>
              <a:t>William Renard – From Dallas, Texas, Majoring in Software Development</a:t>
            </a:r>
          </a:p>
          <a:p>
            <a:pPr marL="0" indent="0">
              <a:buNone/>
            </a:pPr>
            <a:r>
              <a:rPr lang="en-US"/>
              <a:t>Julie Sakai – From </a:t>
            </a:r>
            <a:r>
              <a:rPr lang="en-US" dirty="0"/>
              <a:t>Honolulu, Hawai'i</a:t>
            </a:r>
            <a:r>
              <a:rPr lang="en-US"/>
              <a:t>, Majoring in Software Development</a:t>
            </a:r>
          </a:p>
          <a:p>
            <a:pPr marL="0" indent="0">
              <a:buNone/>
            </a:pPr>
            <a:r>
              <a:rPr lang="en-US"/>
              <a:t>Paul Romer – From Fort Worth, Texas, Majoring in Software Development</a:t>
            </a:r>
          </a:p>
          <a:p>
            <a:pPr marL="0" indent="0">
              <a:buNone/>
            </a:pPr>
            <a:r>
              <a:rPr lang="en-US"/>
              <a:t>Tazmin Somerville – Majoring in </a:t>
            </a:r>
            <a:r>
              <a:rPr lang="en-US">
                <a:ea typeface="+mn-lt"/>
                <a:cs typeface="+mn-lt"/>
              </a:rPr>
              <a:t>Software Development BS</a:t>
            </a:r>
          </a:p>
        </p:txBody>
      </p:sp>
    </p:spTree>
    <p:extLst>
      <p:ext uri="{BB962C8B-B14F-4D97-AF65-F5344CB8AC3E}">
        <p14:creationId xmlns:p14="http://schemas.microsoft.com/office/powerpoint/2010/main" val="329945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7872-EF2B-B345-4543-92B9A1BC3F01}"/>
              </a:ext>
            </a:extLst>
          </p:cNvPr>
          <p:cNvSpPr>
            <a:spLocks noGrp="1"/>
          </p:cNvSpPr>
          <p:nvPr>
            <p:ph type="title"/>
          </p:nvPr>
        </p:nvSpPr>
        <p:spPr/>
        <p:txBody>
          <a:bodyPr/>
          <a:lstStyle/>
          <a:p>
            <a:r>
              <a:rPr lang="en-US"/>
              <a:t>Bacchus Winery: Case Study</a:t>
            </a:r>
          </a:p>
        </p:txBody>
      </p:sp>
      <p:sp>
        <p:nvSpPr>
          <p:cNvPr id="3" name="Content Placeholder 2">
            <a:extLst>
              <a:ext uri="{FF2B5EF4-FFF2-40B4-BE49-F238E27FC236}">
                <a16:creationId xmlns:a16="http://schemas.microsoft.com/office/drawing/2014/main" id="{5D42FC3F-1CF1-11BB-1B16-5451FBB36475}"/>
              </a:ext>
            </a:extLst>
          </p:cNvPr>
          <p:cNvSpPr>
            <a:spLocks noGrp="1"/>
          </p:cNvSpPr>
          <p:nvPr>
            <p:ph idx="1"/>
          </p:nvPr>
        </p:nvSpPr>
        <p:spPr/>
        <p:txBody>
          <a:bodyPr vert="horz" lIns="91440" tIns="45720" rIns="91440" bIns="45720" rtlCol="0" anchor="t">
            <a:normAutofit/>
          </a:bodyPr>
          <a:lstStyle/>
          <a:p>
            <a:r>
              <a:rPr lang="en-US"/>
              <a:t>The Bacchus Winery was recently inherited by Stan and Davis Bacchus and are encountering operational challenges. They aim to modernize the business by implementing new methods for supply chain management and distribution. The owners are looking for data to assess the winery's performance in areas in chain management, sales, and employee productivity. By analyzing information on supplier's deliveries, wine sales, and employee work hours, they can identify area for improvement to make informed decisions to enhance their products and customer service. </a:t>
            </a:r>
          </a:p>
        </p:txBody>
      </p:sp>
    </p:spTree>
    <p:extLst>
      <p:ext uri="{BB962C8B-B14F-4D97-AF65-F5344CB8AC3E}">
        <p14:creationId xmlns:p14="http://schemas.microsoft.com/office/powerpoint/2010/main" val="85819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22F1A-BBF6-0542-08AB-B238CE208141}"/>
              </a:ext>
            </a:extLst>
          </p:cNvPr>
          <p:cNvSpPr>
            <a:spLocks noGrp="1"/>
          </p:cNvSpPr>
          <p:nvPr>
            <p:ph type="title"/>
          </p:nvPr>
        </p:nvSpPr>
        <p:spPr>
          <a:xfrm>
            <a:off x="1384300" y="263741"/>
            <a:ext cx="8886884" cy="953669"/>
          </a:xfrm>
        </p:spPr>
        <p:txBody>
          <a:bodyPr/>
          <a:lstStyle/>
          <a:p>
            <a:r>
              <a:rPr lang="en-US"/>
              <a:t>Bacchus Winery: Finalized ERD</a:t>
            </a:r>
          </a:p>
        </p:txBody>
      </p:sp>
      <p:pic>
        <p:nvPicPr>
          <p:cNvPr id="3" name="Picture 2" descr="A screenshot of a computer screen&#10;&#10;Description automatically generated">
            <a:extLst>
              <a:ext uri="{FF2B5EF4-FFF2-40B4-BE49-F238E27FC236}">
                <a16:creationId xmlns:a16="http://schemas.microsoft.com/office/drawing/2014/main" id="{3EFCCC8A-845F-C1FD-8877-EB9BCA6DDAC8}"/>
              </a:ext>
            </a:extLst>
          </p:cNvPr>
          <p:cNvPicPr>
            <a:picLocks noChangeAspect="1"/>
          </p:cNvPicPr>
          <p:nvPr/>
        </p:nvPicPr>
        <p:blipFill>
          <a:blip r:embed="rId2"/>
          <a:stretch>
            <a:fillRect/>
          </a:stretch>
        </p:blipFill>
        <p:spPr>
          <a:xfrm>
            <a:off x="1740978" y="1566849"/>
            <a:ext cx="8712200" cy="4632832"/>
          </a:xfrm>
          <a:prstGeom prst="rect">
            <a:avLst/>
          </a:prstGeom>
        </p:spPr>
      </p:pic>
    </p:spTree>
    <p:extLst>
      <p:ext uri="{BB962C8B-B14F-4D97-AF65-F5344CB8AC3E}">
        <p14:creationId xmlns:p14="http://schemas.microsoft.com/office/powerpoint/2010/main" val="315047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01F8-4A20-2769-B678-E395A54DBA69}"/>
              </a:ext>
            </a:extLst>
          </p:cNvPr>
          <p:cNvSpPr>
            <a:spLocks noGrp="1"/>
          </p:cNvSpPr>
          <p:nvPr>
            <p:ph type="title"/>
          </p:nvPr>
        </p:nvSpPr>
        <p:spPr/>
        <p:txBody>
          <a:bodyPr/>
          <a:lstStyle/>
          <a:p>
            <a:r>
              <a:rPr lang="en-US"/>
              <a:t>Bacchus Winery: Reports</a:t>
            </a:r>
          </a:p>
        </p:txBody>
      </p:sp>
      <p:sp>
        <p:nvSpPr>
          <p:cNvPr id="3" name="Content Placeholder 2">
            <a:extLst>
              <a:ext uri="{FF2B5EF4-FFF2-40B4-BE49-F238E27FC236}">
                <a16:creationId xmlns:a16="http://schemas.microsoft.com/office/drawing/2014/main" id="{778497F3-04BC-5F3D-531D-71DDE6ED4316}"/>
              </a:ext>
            </a:extLst>
          </p:cNvPr>
          <p:cNvSpPr>
            <a:spLocks noGrp="1"/>
          </p:cNvSpPr>
          <p:nvPr>
            <p:ph idx="1"/>
          </p:nvPr>
        </p:nvSpPr>
        <p:spPr/>
        <p:txBody>
          <a:bodyPr vert="horz" lIns="91440" tIns="45720" rIns="91440" bIns="45720" rtlCol="0" anchor="t">
            <a:normAutofit/>
          </a:bodyPr>
          <a:lstStyle/>
          <a:p>
            <a:pPr marL="0" indent="0">
              <a:buNone/>
            </a:pPr>
            <a:r>
              <a:rPr lang="en-US" b="1">
                <a:ea typeface="+mn-lt"/>
                <a:cs typeface="+mn-lt"/>
              </a:rPr>
              <a:t>Supplier Delivery Performance Report</a:t>
            </a:r>
          </a:p>
          <a:p>
            <a:pPr marL="0" indent="0">
              <a:buNone/>
            </a:pPr>
            <a:r>
              <a:rPr lang="en-US" b="1"/>
              <a:t>• </a:t>
            </a:r>
            <a:r>
              <a:rPr lang="en-US" b="1">
                <a:ea typeface="+mn-lt"/>
                <a:cs typeface="+mn-lt"/>
              </a:rPr>
              <a:t>Purpose</a:t>
            </a:r>
            <a:r>
              <a:rPr lang="en-US">
                <a:ea typeface="+mn-lt"/>
                <a:cs typeface="+mn-lt"/>
              </a:rPr>
              <a:t>: This report tracks the delivery times of Bacchus Winery's suppliers, comparing the expected delivery date with the actual delivery date.</a:t>
            </a:r>
          </a:p>
          <a:p>
            <a:pPr marL="0" indent="0">
              <a:buNone/>
            </a:pPr>
            <a:r>
              <a:rPr lang="en-US"/>
              <a:t>• </a:t>
            </a:r>
            <a:r>
              <a:rPr lang="en-US" b="1">
                <a:ea typeface="+mn-lt"/>
                <a:cs typeface="+mn-lt"/>
              </a:rPr>
              <a:t>Value</a:t>
            </a:r>
            <a:r>
              <a:rPr lang="en-US">
                <a:ea typeface="+mn-lt"/>
                <a:cs typeface="+mn-lt"/>
              </a:rPr>
              <a:t>: It identifies delays and helps Bacchus Winery improve supplier management by pinpointing problematic suppliers and quantifying the delays.</a:t>
            </a:r>
          </a:p>
          <a:p>
            <a:pPr marL="0" indent="0">
              <a:buNone/>
            </a:pPr>
            <a:r>
              <a:rPr lang="en-US" b="1">
                <a:ea typeface="+mn-lt"/>
                <a:cs typeface="+mn-lt"/>
              </a:rPr>
              <a:t>Wine Sales Performance Report</a:t>
            </a:r>
          </a:p>
          <a:p>
            <a:pPr marL="0" indent="0">
              <a:buNone/>
            </a:pPr>
            <a:r>
              <a:rPr lang="en-US" b="1"/>
              <a:t>• </a:t>
            </a:r>
            <a:r>
              <a:rPr lang="en-US" b="1">
                <a:ea typeface="+mn-lt"/>
                <a:cs typeface="+mn-lt"/>
              </a:rPr>
              <a:t>Purpose</a:t>
            </a:r>
            <a:r>
              <a:rPr lang="en-US">
                <a:ea typeface="+mn-lt"/>
                <a:cs typeface="+mn-lt"/>
              </a:rPr>
              <a:t>: This report analyzes the sales performance of different wines (Merlot, Cabernet, Chablis, Chardonnay) to identify underperforming wines and track which distributors carry each wine.</a:t>
            </a:r>
            <a:endParaRPr lang="en-US" b="1"/>
          </a:p>
          <a:p>
            <a:pPr marL="0" indent="0">
              <a:buNone/>
            </a:pPr>
            <a:endParaRPr lang="en-US" b="1"/>
          </a:p>
        </p:txBody>
      </p:sp>
    </p:spTree>
    <p:extLst>
      <p:ext uri="{BB962C8B-B14F-4D97-AF65-F5344CB8AC3E}">
        <p14:creationId xmlns:p14="http://schemas.microsoft.com/office/powerpoint/2010/main" val="2182756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8E76-0D16-5A3D-1E75-31C7A1BE2EF2}"/>
              </a:ext>
            </a:extLst>
          </p:cNvPr>
          <p:cNvSpPr>
            <a:spLocks noGrp="1"/>
          </p:cNvSpPr>
          <p:nvPr>
            <p:ph type="title"/>
          </p:nvPr>
        </p:nvSpPr>
        <p:spPr>
          <a:xfrm>
            <a:off x="1066800" y="1374991"/>
            <a:ext cx="8886884" cy="953669"/>
          </a:xfrm>
        </p:spPr>
        <p:txBody>
          <a:bodyPr/>
          <a:lstStyle/>
          <a:p>
            <a:r>
              <a:rPr lang="en-US"/>
              <a:t>Bacchus Winery: Reports (</a:t>
            </a:r>
            <a:r>
              <a:rPr lang="en-US" err="1"/>
              <a:t>Con't</a:t>
            </a:r>
            <a:r>
              <a:rPr lang="en-US"/>
              <a:t>)</a:t>
            </a:r>
            <a:endParaRPr lang="en-US" b="0"/>
          </a:p>
          <a:p>
            <a:endParaRPr lang="en-US"/>
          </a:p>
        </p:txBody>
      </p:sp>
      <p:sp>
        <p:nvSpPr>
          <p:cNvPr id="3" name="Content Placeholder 2">
            <a:extLst>
              <a:ext uri="{FF2B5EF4-FFF2-40B4-BE49-F238E27FC236}">
                <a16:creationId xmlns:a16="http://schemas.microsoft.com/office/drawing/2014/main" id="{33EBD8B2-EF6A-4DFB-C5E3-53EBEF15DA87}"/>
              </a:ext>
            </a:extLst>
          </p:cNvPr>
          <p:cNvSpPr>
            <a:spLocks noGrp="1"/>
          </p:cNvSpPr>
          <p:nvPr>
            <p:ph idx="1"/>
          </p:nvPr>
        </p:nvSpPr>
        <p:spPr/>
        <p:txBody>
          <a:bodyPr vert="horz" lIns="91440" tIns="45720" rIns="91440" bIns="45720" rtlCol="0" anchor="t">
            <a:normAutofit/>
          </a:bodyPr>
          <a:lstStyle/>
          <a:p>
            <a:pPr marL="0" indent="0">
              <a:buNone/>
            </a:pPr>
            <a:r>
              <a:rPr lang="en-US" b="1"/>
              <a:t>Wine Sales Performance Report (Con't)</a:t>
            </a:r>
            <a:endParaRPr lang="en-US"/>
          </a:p>
          <a:p>
            <a:pPr marL="0" indent="0">
              <a:buNone/>
            </a:pPr>
            <a:r>
              <a:rPr lang="en-US" b="1"/>
              <a:t>• </a:t>
            </a:r>
            <a:r>
              <a:rPr lang="en-US" b="1">
                <a:ea typeface="+mn-lt"/>
                <a:cs typeface="+mn-lt"/>
              </a:rPr>
              <a:t>Value</a:t>
            </a:r>
            <a:r>
              <a:rPr lang="en-US">
                <a:ea typeface="+mn-lt"/>
                <a:cs typeface="+mn-lt"/>
              </a:rPr>
              <a:t>: It helps the winery understand market trends and sales distribution, providing insight for optimizing inventory and marketing efforts.</a:t>
            </a:r>
            <a:endParaRPr lang="en-US" b="1"/>
          </a:p>
          <a:p>
            <a:pPr marL="0" indent="0">
              <a:buNone/>
            </a:pPr>
            <a:r>
              <a:rPr lang="en-US" b="1">
                <a:ea typeface="+mn-lt"/>
                <a:cs typeface="+mn-lt"/>
              </a:rPr>
              <a:t>Employee Work Hours Report</a:t>
            </a:r>
            <a:endParaRPr lang="en-US" b="1"/>
          </a:p>
          <a:p>
            <a:pPr marL="0" indent="0">
              <a:buNone/>
            </a:pPr>
            <a:r>
              <a:rPr lang="en-US" b="1"/>
              <a:t>• </a:t>
            </a:r>
            <a:r>
              <a:rPr lang="en-US" b="1">
                <a:ea typeface="+mn-lt"/>
                <a:cs typeface="+mn-lt"/>
              </a:rPr>
              <a:t>Purpose</a:t>
            </a:r>
            <a:r>
              <a:rPr lang="en-US">
                <a:ea typeface="+mn-lt"/>
                <a:cs typeface="+mn-lt"/>
              </a:rPr>
              <a:t>: This report tracks the number of hours worked by each employee, including any overtime, over the past four quarters.</a:t>
            </a:r>
            <a:endParaRPr lang="en-US" b="1"/>
          </a:p>
          <a:p>
            <a:pPr marL="0" indent="0">
              <a:buNone/>
            </a:pPr>
            <a:r>
              <a:rPr lang="en-US"/>
              <a:t>• </a:t>
            </a:r>
            <a:r>
              <a:rPr lang="en-US" b="1">
                <a:ea typeface="+mn-lt"/>
                <a:cs typeface="+mn-lt"/>
              </a:rPr>
              <a:t>Value</a:t>
            </a:r>
            <a:r>
              <a:rPr lang="en-US">
                <a:ea typeface="+mn-lt"/>
                <a:cs typeface="+mn-lt"/>
              </a:rPr>
              <a:t>: It highlights work patterns and overtime trends, which allows Bacchus Winery to manage labor costs and staffing more effectively.</a:t>
            </a:r>
            <a:endParaRPr lang="en-US"/>
          </a:p>
          <a:p>
            <a:pPr marL="0" indent="0">
              <a:buNone/>
            </a:pPr>
            <a:endParaRPr lang="en-US"/>
          </a:p>
          <a:p>
            <a:pPr marL="0" indent="0">
              <a:buNone/>
            </a:pPr>
            <a:endParaRPr lang="en-US" b="1"/>
          </a:p>
          <a:p>
            <a:endParaRPr lang="en-US"/>
          </a:p>
        </p:txBody>
      </p:sp>
    </p:spTree>
    <p:extLst>
      <p:ext uri="{BB962C8B-B14F-4D97-AF65-F5344CB8AC3E}">
        <p14:creationId xmlns:p14="http://schemas.microsoft.com/office/powerpoint/2010/main" val="224882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04D3-8E22-5DA7-EF22-169B6B3A2DE5}"/>
              </a:ext>
            </a:extLst>
          </p:cNvPr>
          <p:cNvSpPr>
            <a:spLocks noGrp="1"/>
          </p:cNvSpPr>
          <p:nvPr>
            <p:ph type="title"/>
          </p:nvPr>
        </p:nvSpPr>
        <p:spPr>
          <a:xfrm>
            <a:off x="1066799" y="1311491"/>
            <a:ext cx="10092477" cy="953669"/>
          </a:xfrm>
        </p:spPr>
        <p:txBody>
          <a:bodyPr>
            <a:noAutofit/>
          </a:bodyPr>
          <a:lstStyle/>
          <a:p>
            <a:r>
              <a:rPr lang="en-US"/>
              <a:t>Bacchus Winery: Supplier Delivery </a:t>
            </a:r>
            <a:br>
              <a:rPr lang="en-US"/>
            </a:br>
            <a:r>
              <a:rPr lang="en-US"/>
              <a:t>Performance Report</a:t>
            </a:r>
          </a:p>
        </p:txBody>
      </p:sp>
      <p:sp>
        <p:nvSpPr>
          <p:cNvPr id="3" name="Content Placeholder 2">
            <a:extLst>
              <a:ext uri="{FF2B5EF4-FFF2-40B4-BE49-F238E27FC236}">
                <a16:creationId xmlns:a16="http://schemas.microsoft.com/office/drawing/2014/main" id="{C2AD4B96-FFD2-08E3-0587-1EE9C63B52C2}"/>
              </a:ext>
            </a:extLst>
          </p:cNvPr>
          <p:cNvSpPr>
            <a:spLocks noGrp="1"/>
          </p:cNvSpPr>
          <p:nvPr>
            <p:ph sz="half" idx="1"/>
          </p:nvPr>
        </p:nvSpPr>
        <p:spPr>
          <a:xfrm>
            <a:off x="1066800" y="2669779"/>
            <a:ext cx="4549052" cy="3468644"/>
          </a:xfrm>
        </p:spPr>
        <p:txBody>
          <a:bodyPr vert="horz" lIns="91440" tIns="45720" rIns="91440" bIns="45720" rtlCol="0" anchor="t">
            <a:normAutofit/>
          </a:bodyPr>
          <a:lstStyle/>
          <a:p>
            <a:r>
              <a:rPr lang="en-US">
                <a:latin typeface="Aptos"/>
              </a:rPr>
              <a:t>This report will track the delivery times of each supplier, comparing expected delivery dates with actual delivery dates to identify any delays. It also reports which suppliers are causing delays and by how many days. </a:t>
            </a:r>
          </a:p>
        </p:txBody>
      </p:sp>
      <p:pic>
        <p:nvPicPr>
          <p:cNvPr id="4" name="Picture 3" descr="A black screen with white text&#10;&#10;Description automatically generated">
            <a:extLst>
              <a:ext uri="{FF2B5EF4-FFF2-40B4-BE49-F238E27FC236}">
                <a16:creationId xmlns:a16="http://schemas.microsoft.com/office/drawing/2014/main" id="{8453871C-262E-F803-E4F7-6EC7624A2595}"/>
              </a:ext>
            </a:extLst>
          </p:cNvPr>
          <p:cNvPicPr>
            <a:picLocks noChangeAspect="1"/>
          </p:cNvPicPr>
          <p:nvPr/>
        </p:nvPicPr>
        <p:blipFill>
          <a:blip r:embed="rId2"/>
          <a:stretch>
            <a:fillRect/>
          </a:stretch>
        </p:blipFill>
        <p:spPr>
          <a:xfrm>
            <a:off x="5743636" y="2673948"/>
            <a:ext cx="6239773" cy="1725282"/>
          </a:xfrm>
          <a:prstGeom prst="rect">
            <a:avLst/>
          </a:prstGeom>
        </p:spPr>
      </p:pic>
    </p:spTree>
    <p:extLst>
      <p:ext uri="{BB962C8B-B14F-4D97-AF65-F5344CB8AC3E}">
        <p14:creationId xmlns:p14="http://schemas.microsoft.com/office/powerpoint/2010/main" val="129000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04D3-8E22-5DA7-EF22-169B6B3A2DE5}"/>
              </a:ext>
            </a:extLst>
          </p:cNvPr>
          <p:cNvSpPr>
            <a:spLocks noGrp="1"/>
          </p:cNvSpPr>
          <p:nvPr>
            <p:ph type="title"/>
          </p:nvPr>
        </p:nvSpPr>
        <p:spPr>
          <a:xfrm>
            <a:off x="1066799" y="1133691"/>
            <a:ext cx="10092477" cy="1055269"/>
          </a:xfrm>
        </p:spPr>
        <p:txBody>
          <a:bodyPr>
            <a:normAutofit/>
          </a:bodyPr>
          <a:lstStyle/>
          <a:p>
            <a:r>
              <a:rPr lang="en-US"/>
              <a:t>Bacchus Winery: Wine Sales </a:t>
            </a:r>
            <a:br>
              <a:rPr lang="en-US"/>
            </a:br>
            <a:r>
              <a:rPr lang="en-US"/>
              <a:t>Performance Report</a:t>
            </a:r>
          </a:p>
        </p:txBody>
      </p:sp>
      <p:sp>
        <p:nvSpPr>
          <p:cNvPr id="3" name="Content Placeholder 2">
            <a:extLst>
              <a:ext uri="{FF2B5EF4-FFF2-40B4-BE49-F238E27FC236}">
                <a16:creationId xmlns:a16="http://schemas.microsoft.com/office/drawing/2014/main" id="{C2AD4B96-FFD2-08E3-0587-1EE9C63B52C2}"/>
              </a:ext>
            </a:extLst>
          </p:cNvPr>
          <p:cNvSpPr>
            <a:spLocks noGrp="1"/>
          </p:cNvSpPr>
          <p:nvPr>
            <p:ph sz="half" idx="1"/>
          </p:nvPr>
        </p:nvSpPr>
        <p:spPr>
          <a:xfrm>
            <a:off x="1066800" y="2388738"/>
            <a:ext cx="4597280" cy="3833192"/>
          </a:xfrm>
        </p:spPr>
        <p:txBody>
          <a:bodyPr vert="horz" lIns="91440" tIns="45720" rIns="91440" bIns="45720" rtlCol="0" anchor="t">
            <a:normAutofit fontScale="92500" lnSpcReduction="10000"/>
          </a:bodyPr>
          <a:lstStyle/>
          <a:p>
            <a:r>
              <a:rPr lang="en-US">
                <a:latin typeface="Neue Haas Grotesk Text Pro"/>
              </a:rPr>
              <a:t>This report will analyze the sales performance of each type of wine (Merlot, Cabernet, Chablis, and Chardonnay), identifying which wines are underperforming and which distributors are carrying each wine. It generates order data based on wine type and breaks down the total amount of orders for each type of wine carried by Bacchus Winery. The report also provides a summary of total sales which includes the number of red and white wine bottles sold and their variations. </a:t>
            </a:r>
          </a:p>
        </p:txBody>
      </p:sp>
      <p:pic>
        <p:nvPicPr>
          <p:cNvPr id="6" name="Picture 5" descr="A screenshot of a computer&#10;&#10;Description automatically generated">
            <a:extLst>
              <a:ext uri="{FF2B5EF4-FFF2-40B4-BE49-F238E27FC236}">
                <a16:creationId xmlns:a16="http://schemas.microsoft.com/office/drawing/2014/main" id="{78C5A0E5-E3FB-4CC9-12DD-C653894F5782}"/>
              </a:ext>
            </a:extLst>
          </p:cNvPr>
          <p:cNvPicPr>
            <a:picLocks noChangeAspect="1"/>
          </p:cNvPicPr>
          <p:nvPr/>
        </p:nvPicPr>
        <p:blipFill>
          <a:blip r:embed="rId2"/>
          <a:stretch>
            <a:fillRect/>
          </a:stretch>
        </p:blipFill>
        <p:spPr>
          <a:xfrm>
            <a:off x="5873152" y="2767942"/>
            <a:ext cx="6096000" cy="2041463"/>
          </a:xfrm>
          <a:prstGeom prst="rect">
            <a:avLst/>
          </a:prstGeom>
        </p:spPr>
      </p:pic>
    </p:spTree>
    <p:extLst>
      <p:ext uri="{BB962C8B-B14F-4D97-AF65-F5344CB8AC3E}">
        <p14:creationId xmlns:p14="http://schemas.microsoft.com/office/powerpoint/2010/main" val="39640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04D3-8E22-5DA7-EF22-169B6B3A2DE5}"/>
              </a:ext>
            </a:extLst>
          </p:cNvPr>
          <p:cNvSpPr>
            <a:spLocks noGrp="1"/>
          </p:cNvSpPr>
          <p:nvPr>
            <p:ph type="title"/>
          </p:nvPr>
        </p:nvSpPr>
        <p:spPr>
          <a:xfrm>
            <a:off x="1066799" y="1133691"/>
            <a:ext cx="10092477" cy="1156869"/>
          </a:xfrm>
        </p:spPr>
        <p:txBody>
          <a:bodyPr>
            <a:normAutofit/>
          </a:bodyPr>
          <a:lstStyle/>
          <a:p>
            <a:r>
              <a:rPr lang="en-US"/>
              <a:t>Bacchus Winery: </a:t>
            </a:r>
            <a:br>
              <a:rPr lang="en-US"/>
            </a:br>
            <a:r>
              <a:rPr lang="en-US"/>
              <a:t>Employee Work Hours Report</a:t>
            </a:r>
          </a:p>
        </p:txBody>
      </p:sp>
      <p:sp>
        <p:nvSpPr>
          <p:cNvPr id="3" name="Content Placeholder 2">
            <a:extLst>
              <a:ext uri="{FF2B5EF4-FFF2-40B4-BE49-F238E27FC236}">
                <a16:creationId xmlns:a16="http://schemas.microsoft.com/office/drawing/2014/main" id="{C2AD4B96-FFD2-08E3-0587-1EE9C63B52C2}"/>
              </a:ext>
            </a:extLst>
          </p:cNvPr>
          <p:cNvSpPr>
            <a:spLocks noGrp="1"/>
          </p:cNvSpPr>
          <p:nvPr>
            <p:ph sz="half" idx="1"/>
          </p:nvPr>
        </p:nvSpPr>
        <p:spPr>
          <a:xfrm>
            <a:off x="1066800" y="2628820"/>
            <a:ext cx="4674445" cy="3760123"/>
          </a:xfrm>
        </p:spPr>
        <p:txBody>
          <a:bodyPr vert="horz" lIns="91440" tIns="45720" rIns="91440" bIns="45720" rtlCol="0" anchor="t">
            <a:normAutofit/>
          </a:bodyPr>
          <a:lstStyle/>
          <a:p>
            <a:r>
              <a:rPr lang="en-US">
                <a:latin typeface="Neue Haas Grotesk Text Pro"/>
              </a:rPr>
              <a:t>This report will track the number of hours worked by each employee over the last four quarters including applicable overtime, helping to identify any patterns or issues with employee work hours. It generates data on the daily hours worked by each employee and includes those who are projected to have overtime, specifying the amount of overtime expected. </a:t>
            </a:r>
          </a:p>
        </p:txBody>
      </p:sp>
      <p:pic>
        <p:nvPicPr>
          <p:cNvPr id="4" name="Picture 3" descr="A black screen with white text&#10;&#10;Description automatically generated">
            <a:extLst>
              <a:ext uri="{FF2B5EF4-FFF2-40B4-BE49-F238E27FC236}">
                <a16:creationId xmlns:a16="http://schemas.microsoft.com/office/drawing/2014/main" id="{A554AB30-BB09-417F-03DD-0FB44E75B3D8}"/>
              </a:ext>
            </a:extLst>
          </p:cNvPr>
          <p:cNvPicPr>
            <a:picLocks noChangeAspect="1"/>
          </p:cNvPicPr>
          <p:nvPr/>
        </p:nvPicPr>
        <p:blipFill>
          <a:blip r:embed="rId2"/>
          <a:stretch>
            <a:fillRect/>
          </a:stretch>
        </p:blipFill>
        <p:spPr>
          <a:xfrm>
            <a:off x="5874828" y="2916464"/>
            <a:ext cx="6096000" cy="1827329"/>
          </a:xfrm>
          <a:prstGeom prst="rect">
            <a:avLst/>
          </a:prstGeom>
        </p:spPr>
      </p:pic>
    </p:spTree>
    <p:extLst>
      <p:ext uri="{BB962C8B-B14F-4D97-AF65-F5344CB8AC3E}">
        <p14:creationId xmlns:p14="http://schemas.microsoft.com/office/powerpoint/2010/main" val="359609313"/>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SwellVTI</vt:lpstr>
      <vt:lpstr>Bacchus Winery Module 11.2 Project Forum Assignment: Milestone #4</vt:lpstr>
      <vt:lpstr>Group Introduction</vt:lpstr>
      <vt:lpstr>Bacchus Winery: Case Study</vt:lpstr>
      <vt:lpstr>Bacchus Winery: Finalized ERD</vt:lpstr>
      <vt:lpstr>Bacchus Winery: Reports</vt:lpstr>
      <vt:lpstr>Bacchus Winery: Reports (Con't) </vt:lpstr>
      <vt:lpstr>Bacchus Winery: Supplier Delivery  Performance Report</vt:lpstr>
      <vt:lpstr>Bacchus Winery: Wine Sales  Performance Report</vt:lpstr>
      <vt:lpstr>Bacchus Winery:  Employee Work Hours Report</vt:lpstr>
      <vt:lpstr>Bacchus Winery: 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2024-10-02T14:03:57Z</dcterms:created>
  <dcterms:modified xsi:type="dcterms:W3CDTF">2024-10-06T23:13:46Z</dcterms:modified>
</cp:coreProperties>
</file>