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58"/>
  </p:normalViewPr>
  <p:slideViewPr>
    <p:cSldViewPr snapToGrid="0">
      <p:cViewPr>
        <p:scale>
          <a:sx n="120" d="100"/>
          <a:sy n="120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57D05BB-DD3A-FD41-B59F-81F2220F7EBD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4036C2-A777-1B4D-B59A-9E0ACAD441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01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05BB-DD3A-FD41-B59F-81F2220F7EBD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6C2-A777-1B4D-B59A-9E0ACAD4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8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05BB-DD3A-FD41-B59F-81F2220F7EBD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6C2-A777-1B4D-B59A-9E0ACAD441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54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05BB-DD3A-FD41-B59F-81F2220F7EBD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6C2-A777-1B4D-B59A-9E0ACAD441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528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05BB-DD3A-FD41-B59F-81F2220F7EBD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6C2-A777-1B4D-B59A-9E0ACAD4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30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05BB-DD3A-FD41-B59F-81F2220F7EBD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6C2-A777-1B4D-B59A-9E0ACAD441E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68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05BB-DD3A-FD41-B59F-81F2220F7EBD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6C2-A777-1B4D-B59A-9E0ACAD441E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976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05BB-DD3A-FD41-B59F-81F2220F7EBD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6C2-A777-1B4D-B59A-9E0ACAD441E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497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05BB-DD3A-FD41-B59F-81F2220F7EBD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6C2-A777-1B4D-B59A-9E0ACAD441E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02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05BB-DD3A-FD41-B59F-81F2220F7EBD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6C2-A777-1B4D-B59A-9E0ACAD4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4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05BB-DD3A-FD41-B59F-81F2220F7EBD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6C2-A777-1B4D-B59A-9E0ACAD441E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87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05BB-DD3A-FD41-B59F-81F2220F7EBD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6C2-A777-1B4D-B59A-9E0ACAD4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7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05BB-DD3A-FD41-B59F-81F2220F7EBD}" type="datetimeFigureOut">
              <a:rPr lang="en-US" smtClean="0"/>
              <a:t>5/3/25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6C2-A777-1B4D-B59A-9E0ACAD441E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62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05BB-DD3A-FD41-B59F-81F2220F7EBD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6C2-A777-1B4D-B59A-9E0ACAD441E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47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05BB-DD3A-FD41-B59F-81F2220F7EBD}" type="datetimeFigureOut">
              <a:rPr lang="en-US" smtClean="0"/>
              <a:t>5/3/25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6C2-A777-1B4D-B59A-9E0ACAD4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4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05BB-DD3A-FD41-B59F-81F2220F7EBD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6C2-A777-1B4D-B59A-9E0ACAD441E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84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05BB-DD3A-FD41-B59F-81F2220F7EBD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036C2-A777-1B4D-B59A-9E0ACAD4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3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7D05BB-DD3A-FD41-B59F-81F2220F7EBD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4036C2-A777-1B4D-B59A-9E0ACAD44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35588066/" TargetMode="External"/><Relationship Id="rId2" Type="http://schemas.openxmlformats.org/officeDocument/2006/relationships/hyperlink" Target="https://humanisticsystems.com/2023/10/18/why-is-it-just-so-difficult-barriers-to-just-culture-in-the-real-worl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ra.dev/capabilities/generative-organizational-culture/" TargetMode="External"/><Relationship Id="rId5" Type="http://schemas.openxmlformats.org/officeDocument/2006/relationships/hyperlink" Target="https://www.linkedin.com/pulse/breaking-down-barriers-realising-just-culture-chris-ingram/" TargetMode="External"/><Relationship Id="rId4" Type="http://schemas.openxmlformats.org/officeDocument/2006/relationships/hyperlink" Target="https://justculture.hqca.ca/overcoming-barriers-to-a-just-cultu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A25F-062C-E451-9376-4249E9C6F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What are the challenges to implementing a just culture?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831E8-B76E-8258-FC22-AA20042C5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Paul Romer</a:t>
            </a:r>
          </a:p>
          <a:p>
            <a:r>
              <a:rPr lang="en-US" dirty="0"/>
              <a:t>CSD380</a:t>
            </a:r>
          </a:p>
          <a:p>
            <a:r>
              <a:rPr lang="en-US" dirty="0"/>
              <a:t>Module 9</a:t>
            </a:r>
          </a:p>
        </p:txBody>
      </p:sp>
    </p:spTree>
    <p:extLst>
      <p:ext uri="{BB962C8B-B14F-4D97-AF65-F5344CB8AC3E}">
        <p14:creationId xmlns:p14="http://schemas.microsoft.com/office/powerpoint/2010/main" val="404295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AA05-4AEF-B30D-BA4D-DC83D01B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‘just culture’?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F9508-E124-AD92-BD9E-08C0ADC34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philosophy that balances accountability with learning </a:t>
            </a:r>
          </a:p>
          <a:p>
            <a:r>
              <a:rPr lang="en-US" dirty="0"/>
              <a:t>Treats errors as signals about the system, not moral failings.</a:t>
            </a:r>
          </a:p>
          <a:p>
            <a:r>
              <a:rPr lang="en-US" dirty="0"/>
              <a:t>Requires psychological safety and clear, fair rules for how behavior is judged.</a:t>
            </a:r>
          </a:p>
          <a:p>
            <a:r>
              <a:rPr lang="en-US" dirty="0"/>
              <a:t>“At the heart of Just Culture lies a simple acknowledgment: we all make mistakes.” – Humanistic Systems</a:t>
            </a:r>
          </a:p>
        </p:txBody>
      </p:sp>
    </p:spTree>
    <p:extLst>
      <p:ext uri="{BB962C8B-B14F-4D97-AF65-F5344CB8AC3E}">
        <p14:creationId xmlns:p14="http://schemas.microsoft.com/office/powerpoint/2010/main" val="157840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1B35-C9F8-7D3E-B384-470FC5F9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12F6B-C2ED-2B54-13AE-1DD11E909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with a just culture see about 30% higher performance </a:t>
            </a:r>
          </a:p>
          <a:p>
            <a:r>
              <a:rPr lang="en-US" dirty="0"/>
              <a:t>Psychological‐safety predicts software‑delivery excellence</a:t>
            </a:r>
          </a:p>
          <a:p>
            <a:r>
              <a:rPr lang="en-US" dirty="0"/>
              <a:t>Blameless post‑incident reviews accelerate learning &amp; recovery 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7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B5F8-9AE2-0157-8DBE-6F83D7F9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7EE72-3D77-AD61-E486-DACAAD36C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Fear of blame or punishment reduce incident reporting</a:t>
            </a:r>
          </a:p>
          <a:p>
            <a:r>
              <a:rPr lang="en-US" dirty="0"/>
              <a:t>Low phycological safety leads to silence and risk aversion</a:t>
            </a:r>
          </a:p>
          <a:p>
            <a:r>
              <a:rPr lang="en-US" dirty="0"/>
              <a:t>Outcome bias = judging by harm, not operational behavior</a:t>
            </a:r>
          </a:p>
          <a:p>
            <a:r>
              <a:rPr lang="en-US" dirty="0"/>
              <a:t>Lack of transparency</a:t>
            </a:r>
          </a:p>
        </p:txBody>
      </p:sp>
    </p:spTree>
    <p:extLst>
      <p:ext uri="{BB962C8B-B14F-4D97-AF65-F5344CB8AC3E}">
        <p14:creationId xmlns:p14="http://schemas.microsoft.com/office/powerpoint/2010/main" val="13186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BC56-CAC0-A97E-E59A-45FC96A3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and Procedural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2500-7F1A-14C6-4014-E63533C0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observability hides contributing factors</a:t>
            </a:r>
          </a:p>
          <a:p>
            <a:r>
              <a:rPr lang="en-US" dirty="0"/>
              <a:t>Ridged hierarchy reduces transparency</a:t>
            </a:r>
          </a:p>
          <a:p>
            <a:r>
              <a:rPr lang="en-US" dirty="0"/>
              <a:t>Post-mortems focus on ‘root cause’ instead of system dynamics</a:t>
            </a:r>
          </a:p>
          <a:p>
            <a:r>
              <a:rPr lang="en-US" dirty="0"/>
              <a:t>Metrics misuse</a:t>
            </a:r>
          </a:p>
          <a:p>
            <a:r>
              <a:rPr lang="en-US" dirty="0"/>
              <a:t>Silos prevent cross-team knowledge sharing</a:t>
            </a:r>
          </a:p>
        </p:txBody>
      </p:sp>
    </p:spTree>
    <p:extLst>
      <p:ext uri="{BB962C8B-B14F-4D97-AF65-F5344CB8AC3E}">
        <p14:creationId xmlns:p14="http://schemas.microsoft.com/office/powerpoint/2010/main" val="122439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5313-34B1-0914-7DC2-721B805E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Principles of a Just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7FD4-19BC-5184-6AAA-2D216A7EB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culture of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AF38FB3-E45F-5CA0-D972-84A9B2D07094}"/>
              </a:ext>
            </a:extLst>
          </p:cNvPr>
          <p:cNvSpPr/>
          <p:nvPr/>
        </p:nvSpPr>
        <p:spPr>
          <a:xfrm>
            <a:off x="1456660" y="4216399"/>
            <a:ext cx="2881424" cy="10419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Fairness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440EB0E-AE7F-9D78-C0B5-4B498ECEB2D7}"/>
              </a:ext>
            </a:extLst>
          </p:cNvPr>
          <p:cNvSpPr/>
          <p:nvPr/>
        </p:nvSpPr>
        <p:spPr>
          <a:xfrm>
            <a:off x="4655288" y="3695404"/>
            <a:ext cx="2881424" cy="10419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Openness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DE1C9D3-B6EB-BA16-CEF7-E9A90D75E511}"/>
              </a:ext>
            </a:extLst>
          </p:cNvPr>
          <p:cNvSpPr/>
          <p:nvPr/>
        </p:nvSpPr>
        <p:spPr>
          <a:xfrm>
            <a:off x="7853916" y="2908004"/>
            <a:ext cx="2881424" cy="10419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77119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CA92-1738-E13F-BD03-5BEF47BD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the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31A3-3559-5AE2-D4F4-201C042F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Leaders model vulnerability &amp; phycological safety</a:t>
            </a:r>
          </a:p>
          <a:p>
            <a:r>
              <a:rPr lang="en-US" dirty="0"/>
              <a:t>Publish clear accountability guidelines </a:t>
            </a:r>
          </a:p>
          <a:p>
            <a:r>
              <a:rPr lang="en-US" dirty="0"/>
              <a:t>Run blameless incident reviews with a focus on data and lessons learned</a:t>
            </a:r>
          </a:p>
          <a:p>
            <a:r>
              <a:rPr lang="en-US" dirty="0"/>
              <a:t>Invest in observability and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79742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FA88-33EE-F9CF-3142-BCFA425D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9E04-5A22-9073-BDE5-06EA2C3B6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https://humanisticsystems.com/2023/10/18/why-is-it-just-so-difficult-barriers-to-just-culture-in-the-real-world/</a:t>
            </a:r>
            <a:endParaRPr lang="en-US" dirty="0"/>
          </a:p>
          <a:p>
            <a:r>
              <a:rPr lang="en-US" dirty="0">
                <a:hlinkClick r:id="rId3"/>
              </a:rPr>
              <a:t>https://pubmed.ncbi.nlm.nih.gov/35588066/</a:t>
            </a:r>
            <a:endParaRPr lang="en-US" dirty="0"/>
          </a:p>
          <a:p>
            <a:r>
              <a:rPr lang="en-US" dirty="0">
                <a:hlinkClick r:id="rId4"/>
              </a:rPr>
              <a:t>https://justculture.hqca.ca/overcoming-barriers-to-a-just-culture/</a:t>
            </a:r>
            <a:endParaRPr lang="en-US" dirty="0"/>
          </a:p>
          <a:p>
            <a:r>
              <a:rPr lang="en-US" dirty="0">
                <a:hlinkClick r:id="rId5"/>
              </a:rPr>
              <a:t>https://www.linkedin.com/pulse/breaking-down-barriers-realising-just-culture-chris-ingram/</a:t>
            </a:r>
            <a:endParaRPr lang="en-US" dirty="0"/>
          </a:p>
          <a:p>
            <a:r>
              <a:rPr lang="en-US" dirty="0">
                <a:hlinkClick r:id="rId6"/>
              </a:rPr>
              <a:t>https://dora.dev/capabilities/generative-organizational-culture/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684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2014</TotalTime>
  <Words>268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What are the challenges to implementing a just culture?</vt:lpstr>
      <vt:lpstr>What is a ‘just culture’?</vt:lpstr>
      <vt:lpstr>Why it Matters</vt:lpstr>
      <vt:lpstr>Cultural Barriers</vt:lpstr>
      <vt:lpstr>Technical and Procedural Barriers</vt:lpstr>
      <vt:lpstr>The Principles of a Just Culture</vt:lpstr>
      <vt:lpstr>Overcoming the Barriers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Romer</dc:creator>
  <cp:lastModifiedBy>Paul Romer</cp:lastModifiedBy>
  <cp:revision>12</cp:revision>
  <dcterms:created xsi:type="dcterms:W3CDTF">2025-05-03T18:07:03Z</dcterms:created>
  <dcterms:modified xsi:type="dcterms:W3CDTF">2025-05-05T03:41:42Z</dcterms:modified>
</cp:coreProperties>
</file>