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4655"/>
  </p:normalViewPr>
  <p:slideViewPr>
    <p:cSldViewPr snapToGrid="0">
      <p:cViewPr varScale="1">
        <p:scale>
          <a:sx n="93" d="100"/>
          <a:sy n="93" d="100"/>
        </p:scale>
        <p:origin x="24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A6FD-1B1B-314A-A849-D8505B300E0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2935D8-F5B6-6641-A07D-33F2AE8EB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3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A6FD-1B1B-314A-A849-D8505B300E0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35D8-F5B6-6641-A07D-33F2AE8EB4F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9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A6FD-1B1B-314A-A849-D8505B300E0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35D8-F5B6-6641-A07D-33F2AE8EB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2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A6FD-1B1B-314A-A849-D8505B300E0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35D8-F5B6-6641-A07D-33F2AE8EB4F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3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A6FD-1B1B-314A-A849-D8505B300E0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35D8-F5B6-6641-A07D-33F2AE8EB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5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A6FD-1B1B-314A-A849-D8505B300E0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35D8-F5B6-6641-A07D-33F2AE8EB4F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79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A6FD-1B1B-314A-A849-D8505B300E0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35D8-F5B6-6641-A07D-33F2AE8EB4F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71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A6FD-1B1B-314A-A849-D8505B300E0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35D8-F5B6-6641-A07D-33F2AE8EB4F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9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A6FD-1B1B-314A-A849-D8505B300E0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35D8-F5B6-6641-A07D-33F2AE8E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5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A6FD-1B1B-314A-A849-D8505B300E0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35D8-F5B6-6641-A07D-33F2AE8EB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8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1AA6FD-1B1B-314A-A849-D8505B300E0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35D8-F5B6-6641-A07D-33F2AE8EB4F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53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A6FD-1B1B-314A-A849-D8505B300E0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2935D8-F5B6-6641-A07D-33F2AE8EB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17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smconsortium.org/blog/what-is-a-value-stre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866D-83B7-99DC-B8D8-43C65D9EF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6550E-0F56-4461-E392-A679E5CCC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CSD380 Module 1</a:t>
            </a:r>
          </a:p>
          <a:p>
            <a:r>
              <a:rPr lang="en-US" dirty="0"/>
              <a:t>Paul Romer</a:t>
            </a:r>
          </a:p>
        </p:txBody>
      </p:sp>
    </p:spTree>
    <p:extLst>
      <p:ext uri="{BB962C8B-B14F-4D97-AF65-F5344CB8AC3E}">
        <p14:creationId xmlns:p14="http://schemas.microsoft.com/office/powerpoint/2010/main" val="226246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B0AC-4E3C-A2FB-D587-688F2C36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Value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DCA8B-7F89-33FA-2C41-6AB335B3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Value Stream? The sequence of activities required to design, produce, and deliver a good or service to a customer.</a:t>
            </a:r>
          </a:p>
          <a:p>
            <a:r>
              <a:rPr lang="en-US" dirty="0"/>
              <a:t>The Technology Value Stream: Specifically focuses on the process of converting a business hypothesis or customer need into a technology-enabled service that delivers value.</a:t>
            </a:r>
          </a:p>
          <a:p>
            <a:r>
              <a:rPr lang="en-US" dirty="0"/>
              <a:t>Begins when a request is made (or work prioritized) and ends when the customer receives the value.</a:t>
            </a:r>
          </a:p>
        </p:txBody>
      </p:sp>
    </p:spTree>
    <p:extLst>
      <p:ext uri="{BB962C8B-B14F-4D97-AF65-F5344CB8AC3E}">
        <p14:creationId xmlns:p14="http://schemas.microsoft.com/office/powerpoint/2010/main" val="396301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D00F-6E6D-B191-92A9-B5CF3778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Technology Value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B726-667D-63E8-A3BE-188AC8A7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Making the flow of work visible, from idea inception through development, testing, deployment, and delivery of value.</a:t>
            </a:r>
          </a:p>
          <a:p>
            <a:pPr>
              <a:lnSpc>
                <a:spcPct val="100000"/>
              </a:lnSpc>
            </a:pPr>
            <a:r>
              <a:rPr lang="en-US" dirty="0"/>
              <a:t>Focus: Identifying and reducing waste, delays, and constraints to improve the speed and quality of value delivery.</a:t>
            </a:r>
          </a:p>
          <a:p>
            <a:pPr>
              <a:lnSpc>
                <a:spcPct val="100000"/>
              </a:lnSpc>
            </a:pPr>
            <a:r>
              <a:rPr lang="en-US" dirty="0"/>
              <a:t>Typical Stages: Design/Define: Understanding the requirement, designing the solution.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Develop: Writing the code.</a:t>
            </a:r>
          </a:p>
          <a:p>
            <a:pPr>
              <a:lnSpc>
                <a:spcPct val="100000"/>
              </a:lnSpc>
            </a:pPr>
            <a:r>
              <a:rPr lang="en-US" dirty="0"/>
              <a:t>Test: Verifying functionality, quality, and security.</a:t>
            </a:r>
          </a:p>
          <a:p>
            <a:pPr>
              <a:lnSpc>
                <a:spcPct val="100000"/>
              </a:lnSpc>
            </a:pPr>
            <a:r>
              <a:rPr lang="en-US" dirty="0"/>
              <a:t>Deploy: Releasing the code to production environments.</a:t>
            </a:r>
          </a:p>
          <a:p>
            <a:pPr>
              <a:lnSpc>
                <a:spcPct val="100000"/>
              </a:lnSpc>
            </a:pPr>
            <a:r>
              <a:rPr lang="en-US" dirty="0"/>
              <a:t>Operate/Monitor: Running the service, gathering feedback.</a:t>
            </a:r>
          </a:p>
        </p:txBody>
      </p:sp>
    </p:spTree>
    <p:extLst>
      <p:ext uri="{BB962C8B-B14F-4D97-AF65-F5344CB8AC3E}">
        <p14:creationId xmlns:p14="http://schemas.microsoft.com/office/powerpoint/2010/main" val="408775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928C-CB3D-5F54-57A4-7FDBB2D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Metrics: Lead Time vs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F18F-174A-252D-B785-5A084748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Lead Time</a:t>
            </a:r>
            <a:r>
              <a:rPr lang="en-US" dirty="0"/>
              <a:t>: Measures the total time from when work is requested or enters the backlog until it is delivered and providing value to the customer.</a:t>
            </a:r>
          </a:p>
          <a:p>
            <a:pPr>
              <a:lnSpc>
                <a:spcPct val="110000"/>
              </a:lnSpc>
            </a:pPr>
            <a:r>
              <a:rPr lang="en-US" dirty="0"/>
              <a:t>Includes both active work time and waiting time. </a:t>
            </a:r>
          </a:p>
          <a:p>
            <a:pPr>
              <a:lnSpc>
                <a:spcPct val="110000"/>
              </a:lnSpc>
            </a:pPr>
            <a:r>
              <a:rPr lang="en-US" dirty="0"/>
              <a:t>Reflects the customer's experience of speed.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Processing Time</a:t>
            </a:r>
            <a:r>
              <a:rPr lang="en-US" dirty="0"/>
              <a:t>: Measures only the time actively spent working on a task.</a:t>
            </a:r>
          </a:p>
          <a:p>
            <a:pPr>
              <a:lnSpc>
                <a:spcPct val="110000"/>
              </a:lnSpc>
            </a:pPr>
            <a:r>
              <a:rPr lang="en-US" dirty="0"/>
              <a:t>Does not include time spent waiting in queues or for handoffs.</a:t>
            </a:r>
          </a:p>
          <a:p>
            <a:pPr>
              <a:lnSpc>
                <a:spcPct val="110000"/>
              </a:lnSpc>
            </a:pPr>
            <a:r>
              <a:rPr lang="en-US" dirty="0"/>
              <a:t>Often, if Lead Time is much longer than Processing Time, indicating significant waiting periods and opportunities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331232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C77B04B-4746-42BB-9676-EEF828C32632}"/>
              </a:ext>
            </a:extLst>
          </p:cNvPr>
          <p:cNvSpPr/>
          <p:nvPr/>
        </p:nvSpPr>
        <p:spPr>
          <a:xfrm>
            <a:off x="721360" y="1950720"/>
            <a:ext cx="1625600" cy="528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FABD04-4D95-AE57-66BE-003AFCFD7BC9}"/>
              </a:ext>
            </a:extLst>
          </p:cNvPr>
          <p:cNvSpPr/>
          <p:nvPr/>
        </p:nvSpPr>
        <p:spPr>
          <a:xfrm>
            <a:off x="2712720" y="1950720"/>
            <a:ext cx="1625600" cy="528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A8ED3E-6805-137B-B55E-92C0FCDF6C31}"/>
              </a:ext>
            </a:extLst>
          </p:cNvPr>
          <p:cNvSpPr/>
          <p:nvPr/>
        </p:nvSpPr>
        <p:spPr>
          <a:xfrm>
            <a:off x="4663440" y="1950720"/>
            <a:ext cx="1625600" cy="528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2EB1FE-641D-601B-501C-244AC815D83A}"/>
              </a:ext>
            </a:extLst>
          </p:cNvPr>
          <p:cNvSpPr/>
          <p:nvPr/>
        </p:nvSpPr>
        <p:spPr>
          <a:xfrm>
            <a:off x="6634480" y="1950720"/>
            <a:ext cx="1625600" cy="528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034A9A-F675-DB48-D6B0-7A806005B8AB}"/>
              </a:ext>
            </a:extLst>
          </p:cNvPr>
          <p:cNvSpPr/>
          <p:nvPr/>
        </p:nvSpPr>
        <p:spPr>
          <a:xfrm>
            <a:off x="8686800" y="1950720"/>
            <a:ext cx="1625600" cy="528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F4D8991-A733-2DF6-63EA-2827152FA222}"/>
              </a:ext>
            </a:extLst>
          </p:cNvPr>
          <p:cNvSpPr/>
          <p:nvPr/>
        </p:nvSpPr>
        <p:spPr>
          <a:xfrm>
            <a:off x="3637280" y="3130451"/>
            <a:ext cx="1625600" cy="528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BAA8C7-365C-51D9-BB0E-4F8790FCCDE2}"/>
              </a:ext>
            </a:extLst>
          </p:cNvPr>
          <p:cNvSpPr/>
          <p:nvPr/>
        </p:nvSpPr>
        <p:spPr>
          <a:xfrm>
            <a:off x="5659120" y="3105051"/>
            <a:ext cx="1625600" cy="528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Value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8B591D-C36D-3857-7B30-B84651D1CC7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46960" y="2214880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188280-5BE6-7084-23E3-D71DE0351FBD}"/>
              </a:ext>
            </a:extLst>
          </p:cNvPr>
          <p:cNvCxnSpPr/>
          <p:nvPr/>
        </p:nvCxnSpPr>
        <p:spPr>
          <a:xfrm>
            <a:off x="4338320" y="2214880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3952CE-04EF-E754-4B6D-D070372311BB}"/>
              </a:ext>
            </a:extLst>
          </p:cNvPr>
          <p:cNvCxnSpPr/>
          <p:nvPr/>
        </p:nvCxnSpPr>
        <p:spPr>
          <a:xfrm>
            <a:off x="6289040" y="2214880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DFE3A1-6185-9E1B-C8C7-0C060AF7619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260080" y="2214880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B780B-22E1-F3DC-1593-A0A2FB91120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262880" y="3359051"/>
            <a:ext cx="39624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1F37B7A-10D8-5F42-04FF-F763AE86885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3637280" y="2214880"/>
            <a:ext cx="6675120" cy="1179731"/>
          </a:xfrm>
          <a:prstGeom prst="curvedConnector5">
            <a:avLst>
              <a:gd name="adj1" fmla="val -3425"/>
              <a:gd name="adj2" fmla="val 50000"/>
              <a:gd name="adj3" fmla="val 1034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E5F1B8-582E-F619-D163-46908A667CE8}"/>
              </a:ext>
            </a:extLst>
          </p:cNvPr>
          <p:cNvCxnSpPr/>
          <p:nvPr/>
        </p:nvCxnSpPr>
        <p:spPr>
          <a:xfrm>
            <a:off x="3637280" y="4602480"/>
            <a:ext cx="1209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7D1F27-B86A-7CB5-8C59-4CCC4BDE571A}"/>
              </a:ext>
            </a:extLst>
          </p:cNvPr>
          <p:cNvSpPr txBox="1"/>
          <p:nvPr/>
        </p:nvSpPr>
        <p:spPr>
          <a:xfrm>
            <a:off x="3556000" y="4656574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Handoff Delay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E7A374-2D2D-10FA-5056-A425746F54E5}"/>
              </a:ext>
            </a:extLst>
          </p:cNvPr>
          <p:cNvSpPr txBox="1"/>
          <p:nvPr/>
        </p:nvSpPr>
        <p:spPr>
          <a:xfrm>
            <a:off x="4617720" y="863600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Technology Value Stream</a:t>
            </a:r>
          </a:p>
        </p:txBody>
      </p:sp>
    </p:spTree>
    <p:extLst>
      <p:ext uri="{BB962C8B-B14F-4D97-AF65-F5344CB8AC3E}">
        <p14:creationId xmlns:p14="http://schemas.microsoft.com/office/powerpoint/2010/main" val="173477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DC61-301F-A061-69DB-44CE6B5D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 Scenario: Deployment Lead Times Requiring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16CAD-6ABA-465F-8080-451FB6D23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A state common in traditional IT environments where moving code from "code complete" or "committed to version control" into production takes weeks or months.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Characteristics: Large, infrequent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Complex, manual handoffs between teams (Dev -&gt; QA -&gt; Ops).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Lengthy, manual testing phases.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Environment inconsistencies (Dev vs. Test vs. Prod) “It works on my machine”.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Fear of deployment failures leading to extensive approvals and change freezes.</a:t>
            </a:r>
          </a:p>
          <a:p>
            <a:pPr>
              <a:buNone/>
            </a:pPr>
            <a:r>
              <a:rPr lang="en-US" sz="2600" dirty="0"/>
              <a:t>Impact: Extremely slow delivery of value, delayed feedback, reduced agility, increased risk per deployment.</a:t>
            </a:r>
          </a:p>
        </p:txBody>
      </p:sp>
    </p:spTree>
    <p:extLst>
      <p:ext uri="{BB962C8B-B14F-4D97-AF65-F5344CB8AC3E}">
        <p14:creationId xmlns:p14="http://schemas.microsoft.com/office/powerpoint/2010/main" val="307106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810B-D682-3592-7A5D-173139AD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DevOps Ideal: Deployment Lead Times of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3B2F-233A-B58B-6405-72F3B208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The target state enabled by DevOps practices, where code committed to version control can be reliably deployed to production in minutes or hours.</a:t>
            </a:r>
          </a:p>
          <a:p>
            <a:pPr marL="0" indent="0">
              <a:buNone/>
            </a:pPr>
            <a:r>
              <a:rPr lang="en-US" sz="2600" dirty="0"/>
              <a:t>Enablers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Automation</a:t>
            </a:r>
            <a:r>
              <a:rPr lang="en-US" sz="2600" dirty="0"/>
              <a:t>: Automated testing (unit, integration, acceptance), automated builds, automated deployments (CI/CD Pipelines).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Small Batch Sizes</a:t>
            </a:r>
            <a:r>
              <a:rPr lang="en-US" sz="2600" dirty="0"/>
              <a:t>: Releasing small changes frequently.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Continuous Integration</a:t>
            </a:r>
            <a:r>
              <a:rPr lang="en-US" sz="2600" dirty="0"/>
              <a:t>(CI): Developers merge code frequently, triggering automated builds and tests.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Continuous Delivery/Deployment</a:t>
            </a:r>
            <a:r>
              <a:rPr lang="en-US" sz="2600" dirty="0"/>
              <a:t>(CD): Automated pipeline deploys validated changes to production (or staging for manual approval).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Infrastructure as Code</a:t>
            </a:r>
            <a:r>
              <a:rPr lang="en-US" sz="2600" dirty="0"/>
              <a:t>(IaC): Managing infrastructure through code for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Fast Feedback Loops</a:t>
            </a:r>
            <a:r>
              <a:rPr lang="en-US" sz="2600" dirty="0"/>
              <a:t>: Rapid detection of issues through automated tests and monitoring.</a:t>
            </a:r>
          </a:p>
          <a:p>
            <a:pPr>
              <a:buNone/>
            </a:pPr>
            <a:r>
              <a:rPr lang="en-US" sz="2600" dirty="0"/>
              <a:t>Impact: Rapid value delivery, fast feedback, increased agility, reduced deployment risk, improved developer productivity and morale.</a:t>
            </a:r>
          </a:p>
        </p:txBody>
      </p:sp>
    </p:spTree>
    <p:extLst>
      <p:ext uri="{BB962C8B-B14F-4D97-AF65-F5344CB8AC3E}">
        <p14:creationId xmlns:p14="http://schemas.microsoft.com/office/powerpoint/2010/main" val="132719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A22D-8DBF-6F1C-29A5-FBD96D2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3938-AA00-83B6-DF46-262F9DE2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Technology Value Stream is the critical path for delivering value through software.</a:t>
            </a:r>
          </a:p>
          <a:p>
            <a:r>
              <a:rPr lang="en-US" sz="2000" dirty="0"/>
              <a:t>Lead Time (including wait time) is often the most crucial metric for improvement, reflecting the true speed of delivery.</a:t>
            </a:r>
          </a:p>
          <a:p>
            <a:r>
              <a:rPr lang="en-US" sz="2000" dirty="0"/>
              <a:t>Long deployment lead times (months) are a common bottleneck, hindering business agility and increasing risk.</a:t>
            </a:r>
          </a:p>
          <a:p>
            <a:r>
              <a:rPr lang="en-US" sz="2000" dirty="0"/>
              <a:t>Short deployment lead times (minutes) are achievable through DevOps practices like automation (CI/CD), small batches, and collaboration.</a:t>
            </a:r>
          </a:p>
          <a:p>
            <a:r>
              <a:rPr lang="en-US" sz="2000" dirty="0"/>
              <a:t>Optimizing the value stream leads to faster delivery, better quality, reduced risk, and increased competitiveness.</a:t>
            </a:r>
          </a:p>
        </p:txBody>
      </p:sp>
    </p:spTree>
    <p:extLst>
      <p:ext uri="{BB962C8B-B14F-4D97-AF65-F5344CB8AC3E}">
        <p14:creationId xmlns:p14="http://schemas.microsoft.com/office/powerpoint/2010/main" val="428540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7B2E-0590-D7CA-ADBA-D3117D81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DD6A-3060-443F-F6B1-BEF5C0E5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DevOps Handbook 2nd. Ed - Chapters 1-4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https://www.vsmconsortium.org/blog/what-is-a-value-stream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www.devopsinstitute.com</a:t>
            </a:r>
            <a:r>
              <a:rPr lang="en-US" dirty="0"/>
              <a:t>/value-stream-management-explained-in-plain-</a:t>
            </a:r>
            <a:r>
              <a:rPr lang="en-US" dirty="0" err="1"/>
              <a:t>english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www.atlassian.com</a:t>
            </a:r>
            <a:r>
              <a:rPr lang="en-US" dirty="0"/>
              <a:t>/agile/value-stream-management</a:t>
            </a:r>
          </a:p>
        </p:txBody>
      </p:sp>
    </p:spTree>
    <p:extLst>
      <p:ext uri="{BB962C8B-B14F-4D97-AF65-F5344CB8AC3E}">
        <p14:creationId xmlns:p14="http://schemas.microsoft.com/office/powerpoint/2010/main" val="1330935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209</TotalTime>
  <Words>704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The Technology Value Stream</vt:lpstr>
      <vt:lpstr>What is a Value Stream</vt:lpstr>
      <vt:lpstr>The Technology Value Stream</vt:lpstr>
      <vt:lpstr>Key Metrics: Lead Time vs Processing Time</vt:lpstr>
      <vt:lpstr>PowerPoint Presentation</vt:lpstr>
      <vt:lpstr>The Common Scenario: Deployment Lead Times Requiring Months</vt:lpstr>
      <vt:lpstr>Our DevOps Ideal: Deployment Lead Times of Minutes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Romer</dc:creator>
  <cp:lastModifiedBy>Paul Romer</cp:lastModifiedBy>
  <cp:revision>24</cp:revision>
  <dcterms:created xsi:type="dcterms:W3CDTF">2025-03-21T02:16:50Z</dcterms:created>
  <dcterms:modified xsi:type="dcterms:W3CDTF">2025-04-30T23:49:13Z</dcterms:modified>
</cp:coreProperties>
</file>