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/>
    <p:restoredTop sz="94658"/>
  </p:normalViewPr>
  <p:slideViewPr>
    <p:cSldViewPr snapToGrid="0">
      <p:cViewPr varScale="1">
        <p:scale>
          <a:sx n="93" d="100"/>
          <a:sy n="93" d="100"/>
        </p:scale>
        <p:origin x="24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A507-A49A-8844-9CE4-AC647E0895E3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BCDD-74AA-C940-9BC7-ECCA69FC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52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A507-A49A-8844-9CE4-AC647E0895E3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BCDD-74AA-C940-9BC7-ECCA69FC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19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A507-A49A-8844-9CE4-AC647E0895E3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BCDD-74AA-C940-9BC7-ECCA69FC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5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A507-A49A-8844-9CE4-AC647E0895E3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BCDD-74AA-C940-9BC7-ECCA69FC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A507-A49A-8844-9CE4-AC647E0895E3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BCDD-74AA-C940-9BC7-ECCA69FC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52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A507-A49A-8844-9CE4-AC647E0895E3}" type="datetimeFigureOut">
              <a:rPr lang="en-US" smtClean="0"/>
              <a:t>4/28/25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BCDD-74AA-C940-9BC7-ECCA69FC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2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A507-A49A-8844-9CE4-AC647E0895E3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BCDD-74AA-C940-9BC7-ECCA69FCDEA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5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A507-A49A-8844-9CE4-AC647E0895E3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BCDD-74AA-C940-9BC7-ECCA69FC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A507-A49A-8844-9CE4-AC647E0895E3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BCDD-74AA-C940-9BC7-ECCA69FC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A507-A49A-8844-9CE4-AC647E0895E3}" type="datetimeFigureOut">
              <a:rPr lang="en-US" smtClean="0"/>
              <a:t>4/28/25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BCDD-74AA-C940-9BC7-ECCA69FC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5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5D9A507-A49A-8844-9CE4-AC647E0895E3}" type="datetimeFigureOut">
              <a:rPr lang="en-US" smtClean="0"/>
              <a:t>4/28/25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BCDD-74AA-C940-9BC7-ECCA69FC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7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5D9A507-A49A-8844-9CE4-AC647E0895E3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D3FBCDD-74AA-C940-9BC7-ECCA69FC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tex.io/post/best-practices-for-on-call-rotations" TargetMode="External"/><Relationship Id="rId2" Type="http://schemas.openxmlformats.org/officeDocument/2006/relationships/hyperlink" Target="https://www.pagerduty.com/resources/incident-management-response/learn/call-rotations-schedul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632A-763C-F159-D617-4FC2120C3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Pager Rotation Duties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12371-BE6F-FD9A-A3C1-A726507F8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Paul Romer</a:t>
            </a:r>
          </a:p>
          <a:p>
            <a:r>
              <a:rPr lang="en-US" dirty="0"/>
              <a:t>CSD380</a:t>
            </a:r>
          </a:p>
          <a:p>
            <a:r>
              <a:rPr lang="en-US" dirty="0"/>
              <a:t>Module 7 Assignment</a:t>
            </a:r>
          </a:p>
        </p:txBody>
      </p:sp>
    </p:spTree>
    <p:extLst>
      <p:ext uri="{BB962C8B-B14F-4D97-AF65-F5344CB8AC3E}">
        <p14:creationId xmlns:p14="http://schemas.microsoft.com/office/powerpoint/2010/main" val="314274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825D-7C51-D1FB-8BDF-A04B5149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Shared On-Call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0DA2-56D3-4B11-370F-2D098F48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Aligns Incentives</a:t>
            </a:r>
          </a:p>
          <a:p>
            <a:r>
              <a:rPr lang="en-US" dirty="0"/>
              <a:t>Defects fixed faster </a:t>
            </a:r>
          </a:p>
          <a:p>
            <a:r>
              <a:rPr lang="en-US" dirty="0"/>
              <a:t>Improves reliability and therefore customer trust </a:t>
            </a:r>
          </a:p>
        </p:txBody>
      </p:sp>
    </p:spTree>
    <p:extLst>
      <p:ext uri="{BB962C8B-B14F-4D97-AF65-F5344CB8AC3E}">
        <p14:creationId xmlns:p14="http://schemas.microsoft.com/office/powerpoint/2010/main" val="353280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592E-2F4E-180C-4A6D-4AD5E490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Everyone Owns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0E8D-DF06-35AF-D050-BC1A46AD9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Developers, managers, and architects join rotation</a:t>
            </a:r>
          </a:p>
          <a:p>
            <a:r>
              <a:rPr lang="en-US" dirty="0"/>
              <a:t>Primary/secondary responders &amp; clear execution paths</a:t>
            </a:r>
          </a:p>
          <a:p>
            <a:r>
              <a:rPr lang="en-US" dirty="0"/>
              <a:t>Blameless culture prevents hero syndrome </a:t>
            </a:r>
          </a:p>
        </p:txBody>
      </p:sp>
    </p:spTree>
    <p:extLst>
      <p:ext uri="{BB962C8B-B14F-4D97-AF65-F5344CB8AC3E}">
        <p14:creationId xmlns:p14="http://schemas.microsoft.com/office/powerpoint/2010/main" val="249527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5E97-9270-260E-2C5B-00EA5643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4D2F-DA44-4840-F2BA-6DFF476F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Follow-the-sun or weekly rotations suited to team size</a:t>
            </a:r>
          </a:p>
          <a:p>
            <a:r>
              <a:rPr lang="en-US" dirty="0"/>
              <a:t>Limit consecutive on-call hours; ensure hands-off </a:t>
            </a:r>
          </a:p>
          <a:p>
            <a:r>
              <a:rPr lang="en-US" dirty="0"/>
              <a:t>Automated scheduling </a:t>
            </a:r>
          </a:p>
        </p:txBody>
      </p:sp>
    </p:spTree>
    <p:extLst>
      <p:ext uri="{BB962C8B-B14F-4D97-AF65-F5344CB8AC3E}">
        <p14:creationId xmlns:p14="http://schemas.microsoft.com/office/powerpoint/2010/main" val="101152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94D3-D4B3-D99E-E714-B7FE478A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Alert Fatigue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3E6A-D648-FB81-487E-C9B05CD8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Alert only on actionable, time-critical events </a:t>
            </a:r>
          </a:p>
          <a:p>
            <a:r>
              <a:rPr lang="en-US" dirty="0"/>
              <a:t>Tune thresholds; suppress flapping alerts </a:t>
            </a:r>
          </a:p>
          <a:p>
            <a:r>
              <a:rPr lang="en-US" dirty="0"/>
              <a:t>Benchmark &lt;10 alerts per shift </a:t>
            </a:r>
          </a:p>
        </p:txBody>
      </p:sp>
    </p:spTree>
    <p:extLst>
      <p:ext uri="{BB962C8B-B14F-4D97-AF65-F5344CB8AC3E}">
        <p14:creationId xmlns:p14="http://schemas.microsoft.com/office/powerpoint/2010/main" val="124351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666-D561-9023-59A2-4C0A4996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Factor/Burnout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2D7F-94A5-9D0E-BA02-713AA67ED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Compensation or time-off for after-hours pages</a:t>
            </a:r>
          </a:p>
          <a:p>
            <a:r>
              <a:rPr lang="en-US" dirty="0"/>
              <a:t>Mandatory reset after high-load shifts</a:t>
            </a:r>
          </a:p>
          <a:p>
            <a:r>
              <a:rPr lang="en-US" dirty="0"/>
              <a:t>Coverage swaps</a:t>
            </a:r>
          </a:p>
        </p:txBody>
      </p:sp>
    </p:spTree>
    <p:extLst>
      <p:ext uri="{BB962C8B-B14F-4D97-AF65-F5344CB8AC3E}">
        <p14:creationId xmlns:p14="http://schemas.microsoft.com/office/powerpoint/2010/main" val="239365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42F9-3A6E-6C43-C106-57E20D7C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and Continuous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5399-A397-8DD4-8575-142C7CA2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alert volume, sleep interrupting pages</a:t>
            </a:r>
          </a:p>
          <a:p>
            <a:r>
              <a:rPr lang="en-US" dirty="0"/>
              <a:t>Post-incident reviews </a:t>
            </a:r>
          </a:p>
          <a:p>
            <a:r>
              <a:rPr lang="en-US" dirty="0"/>
              <a:t>Rotate to grow shared knowledge </a:t>
            </a:r>
            <a:r>
              <a:rPr lang="en-US"/>
              <a:t>and resilience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34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294A-299E-041E-A3BF-C9B17624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D85E-3172-1ADA-F0BC-F5E10805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Handbook, Ch. 16 (Kim et al., 2016)</a:t>
            </a:r>
          </a:p>
          <a:p>
            <a:r>
              <a:rPr lang="en-US" dirty="0">
                <a:hlinkClick r:id="rId2"/>
              </a:rPr>
              <a:t>https://www.pagerduty.com/resources/incident-management-response/learn/call-rotations-schedules/</a:t>
            </a:r>
            <a:endParaRPr lang="en-US" dirty="0"/>
          </a:p>
          <a:p>
            <a:r>
              <a:rPr lang="en-US" dirty="0">
                <a:hlinkClick r:id="rId3"/>
              </a:rPr>
              <a:t>Https://www.cortex.io/post/best-practices-for-on-call-rotations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166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3833</TotalTime>
  <Words>170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Pager Rotation Duties Best Practices</vt:lpstr>
      <vt:lpstr>Why Shared On-Call Matters</vt:lpstr>
      <vt:lpstr>Everyone Owns Production</vt:lpstr>
      <vt:lpstr>Designing Rotations</vt:lpstr>
      <vt:lpstr>Reduce Alert Fatigue</vt:lpstr>
      <vt:lpstr>Human Factor/Burnout Mitigation</vt:lpstr>
      <vt:lpstr>Metrics and Continuous Improvements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Romer</dc:creator>
  <cp:lastModifiedBy>Paul Romer</cp:lastModifiedBy>
  <cp:revision>11</cp:revision>
  <dcterms:created xsi:type="dcterms:W3CDTF">2025-04-23T14:30:07Z</dcterms:created>
  <dcterms:modified xsi:type="dcterms:W3CDTF">2025-04-30T20:01:42Z</dcterms:modified>
</cp:coreProperties>
</file>