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8"/>
    <p:restoredTop sz="94638"/>
  </p:normalViewPr>
  <p:slideViewPr>
    <p:cSldViewPr snapToGrid="0">
      <p:cViewPr varScale="1">
        <p:scale>
          <a:sx n="125" d="100"/>
          <a:sy n="125" d="100"/>
        </p:scale>
        <p:origin x="16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91A8-3437-9849-BD22-41EB558962FC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A10A-E481-6D41-9DB7-4DC978A5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0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91A8-3437-9849-BD22-41EB558962FC}" type="datetimeFigureOut">
              <a:rPr lang="en-US" smtClean="0"/>
              <a:t>5/10/25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A10A-E481-6D41-9DB7-4DC978A5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6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91A8-3437-9849-BD22-41EB558962FC}" type="datetimeFigureOut">
              <a:rPr lang="en-US" smtClean="0"/>
              <a:t>5/10/25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A10A-E481-6D41-9DB7-4DC978A5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36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91A8-3437-9849-BD22-41EB558962FC}" type="datetimeFigureOut">
              <a:rPr lang="en-US" smtClean="0"/>
              <a:t>5/10/25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A10A-E481-6D41-9DB7-4DC978A5AD8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2847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91A8-3437-9849-BD22-41EB558962FC}" type="datetimeFigureOut">
              <a:rPr lang="en-US" smtClean="0"/>
              <a:t>5/10/25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A10A-E481-6D41-9DB7-4DC978A5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00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91A8-3437-9849-BD22-41EB558962FC}" type="datetimeFigureOut">
              <a:rPr lang="en-US" smtClean="0"/>
              <a:t>5/10/25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A10A-E481-6D41-9DB7-4DC978A5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51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91A8-3437-9849-BD22-41EB558962FC}" type="datetimeFigureOut">
              <a:rPr lang="en-US" smtClean="0"/>
              <a:t>5/10/25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A10A-E481-6D41-9DB7-4DC978A5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53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91A8-3437-9849-BD22-41EB558962FC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A10A-E481-6D41-9DB7-4DC978A5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89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91A8-3437-9849-BD22-41EB558962FC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A10A-E481-6D41-9DB7-4DC978A5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82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91A8-3437-9849-BD22-41EB558962FC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A10A-E481-6D41-9DB7-4DC978A5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8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91A8-3437-9849-BD22-41EB558962FC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A10A-E481-6D41-9DB7-4DC978A5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1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91A8-3437-9849-BD22-41EB558962FC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A10A-E481-6D41-9DB7-4DC978A5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2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91A8-3437-9849-BD22-41EB558962FC}" type="datetimeFigureOut">
              <a:rPr lang="en-US" smtClean="0"/>
              <a:t>5/10/25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A10A-E481-6D41-9DB7-4DC978A5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9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91A8-3437-9849-BD22-41EB558962FC}" type="datetimeFigureOut">
              <a:rPr lang="en-US" smtClean="0"/>
              <a:t>5/10/25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A10A-E481-6D41-9DB7-4DC978A5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3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91A8-3437-9849-BD22-41EB558962FC}" type="datetimeFigureOut">
              <a:rPr lang="en-US" smtClean="0"/>
              <a:t>5/10/25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A10A-E481-6D41-9DB7-4DC978A5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1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91A8-3437-9849-BD22-41EB558962FC}" type="datetimeFigureOut">
              <a:rPr lang="en-US" smtClean="0"/>
              <a:t>5/10/25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A10A-E481-6D41-9DB7-4DC978A5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2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91A8-3437-9849-BD22-41EB558962FC}" type="datetimeFigureOut">
              <a:rPr lang="en-US" smtClean="0"/>
              <a:t>5/10/25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A10A-E481-6D41-9DB7-4DC978A5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9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491A8-3437-9849-BD22-41EB558962FC}" type="datetimeFigureOut">
              <a:rPr lang="en-US" smtClean="0"/>
              <a:t>5/10/25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8A10A-E481-6D41-9DB7-4DC978A5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6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21491A8-3437-9849-BD22-41EB558962FC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238A10A-E481-6D41-9DB7-4DC978A5A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nyk.io/articles/securing-source-code-repositories/" TargetMode="External"/><Relationship Id="rId2" Type="http://schemas.openxmlformats.org/officeDocument/2006/relationships/hyperlink" Target="https://www.ncsc.gov.uk/collection/developers-collection/principles/protect-your-code-repository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get.assembla.com/blog/source-code-securit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766F-7F66-43BF-BD87-1647C49B6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effectLst/>
              </a:rPr>
              <a:t>Security Controls in Shared Source Code Repositories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E9EEA-AE08-210D-B464-3E24B14E1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Paul Romer</a:t>
            </a:r>
          </a:p>
          <a:p>
            <a:r>
              <a:rPr lang="en-US" dirty="0"/>
              <a:t>CSD380</a:t>
            </a:r>
          </a:p>
          <a:p>
            <a:r>
              <a:rPr lang="en-US" dirty="0"/>
              <a:t>Module 11.2 Assignment</a:t>
            </a:r>
          </a:p>
        </p:txBody>
      </p:sp>
    </p:spTree>
    <p:extLst>
      <p:ext uri="{BB962C8B-B14F-4D97-AF65-F5344CB8AC3E}">
        <p14:creationId xmlns:p14="http://schemas.microsoft.com/office/powerpoint/2010/main" val="291394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EAB7-F97A-57F4-B603-9F3D335D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Secure Source Code Repositories?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26421-D68A-65B9-CBE7-01DD9FCC3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Repositories can contain intellectual property, sensitive application code, source code, and configuration scripts. </a:t>
            </a:r>
          </a:p>
          <a:p>
            <a:r>
              <a:rPr lang="en-US" dirty="0"/>
              <a:t>Working in teams increases the attack surface with each person given access to a shared repository. </a:t>
            </a:r>
          </a:p>
          <a:p>
            <a:r>
              <a:rPr lang="en-US" dirty="0"/>
              <a:t>Make security a shared responsibility, not a bottleneck. </a:t>
            </a:r>
          </a:p>
          <a:p>
            <a:pPr>
              <a:buNone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Key Threats (CIA Triad)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: </a:t>
            </a:r>
            <a:r>
              <a:rPr lang="en-US" b="1" dirty="0"/>
              <a:t> 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u="none" strike="noStrike" dirty="0">
                <a:solidFill>
                  <a:srgbClr val="000000"/>
                </a:solidFill>
                <a:effectLst/>
              </a:rPr>
              <a:t>Confidentiality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Preventing unauthorized access to code and secrets.  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u="none" strike="noStrike" dirty="0">
                <a:solidFill>
                  <a:srgbClr val="000000"/>
                </a:solidFill>
                <a:effectLst/>
              </a:rPr>
              <a:t>Integrity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Ensuring code is accurate and untampered.  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u="none" strike="noStrike" dirty="0">
                <a:solidFill>
                  <a:srgbClr val="000000"/>
                </a:solidFill>
                <a:effectLst/>
              </a:rPr>
              <a:t>Availability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Guaranteeing access for authorized users and systems. 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80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E1E8-2D9E-1D73-7EF2-B3B16CF54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&amp;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4167C-6390-19C2-6D87-ED0235DBC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Multi-Factor Authentication (MFA)</a:t>
            </a:r>
          </a:p>
          <a:p>
            <a:pPr lvl="1"/>
            <a:r>
              <a:rPr lang="en-US" dirty="0"/>
              <a:t>Mandatory for all users.</a:t>
            </a:r>
          </a:p>
          <a:p>
            <a:r>
              <a:rPr lang="en-US" dirty="0"/>
              <a:t>Role-Based Access Control (RBAC)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Assign permissions based on roles (developer, tester, admin) for consistency and easier management.</a:t>
            </a:r>
            <a:endParaRPr lang="en-US" dirty="0"/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Principle of Least Privilege (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PoLP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)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Grant only minimum necessary permissions for the shortest required time.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Regularly review and revoke excessive rights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2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1DD0-3274-E789-F4E8-63E0CCFB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CC048-F85C-5AC1-3D52-5F7B2A330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credentials out of code. </a:t>
            </a:r>
          </a:p>
          <a:p>
            <a:r>
              <a:rPr lang="en-US" dirty="0"/>
              <a:t>Never hardcode API keys, passwords, or tokens in code, config files, or commit history. </a:t>
            </a:r>
          </a:p>
          <a:p>
            <a:r>
              <a:rPr lang="en-US" dirty="0"/>
              <a:t>Use automated scanning. </a:t>
            </a:r>
          </a:p>
          <a:p>
            <a:r>
              <a:rPr lang="en-US" dirty="0"/>
              <a:t>Keep secrets in a centralized vaults. </a:t>
            </a:r>
          </a:p>
          <a:p>
            <a:r>
              <a:rPr lang="en-US" dirty="0"/>
              <a:t>Have plans for incident response. </a:t>
            </a:r>
          </a:p>
        </p:txBody>
      </p:sp>
    </p:spTree>
    <p:extLst>
      <p:ext uri="{BB962C8B-B14F-4D97-AF65-F5344CB8AC3E}">
        <p14:creationId xmlns:p14="http://schemas.microsoft.com/office/powerpoint/2010/main" val="476151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44D8-6B81-9565-FF62-9A099879F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51561-A248-1BE4-F4EF-48DB64AFE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 pull requests for all critical branches. </a:t>
            </a:r>
          </a:p>
          <a:p>
            <a:r>
              <a:rPr lang="en-US" dirty="0"/>
              <a:t>Require review and approvals. </a:t>
            </a:r>
          </a:p>
          <a:p>
            <a:r>
              <a:rPr lang="en-US" dirty="0"/>
              <a:t>Automate rule enforcement.</a:t>
            </a:r>
          </a:p>
          <a:p>
            <a:r>
              <a:rPr lang="en-US" dirty="0"/>
              <a:t>Make rollbacks easy. </a:t>
            </a:r>
          </a:p>
        </p:txBody>
      </p:sp>
    </p:spTree>
    <p:extLst>
      <p:ext uri="{BB962C8B-B14F-4D97-AF65-F5344CB8AC3E}">
        <p14:creationId xmlns:p14="http://schemas.microsoft.com/office/powerpoint/2010/main" val="2942604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60874-E73A-592A-197B-301DB974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Security Testing 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EFAF1-455B-711A-C908-608B6DF59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enforce policies.</a:t>
            </a:r>
          </a:p>
          <a:p>
            <a:r>
              <a:rPr lang="en-US" dirty="0"/>
              <a:t>Static and Dynamic Analysis. </a:t>
            </a:r>
          </a:p>
          <a:p>
            <a:r>
              <a:rPr lang="en-US" dirty="0"/>
              <a:t>Dependency Scanning. </a:t>
            </a:r>
          </a:p>
          <a:p>
            <a:r>
              <a:rPr lang="en-US" dirty="0"/>
              <a:t>Code Signing.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1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6E497-7210-F13F-1872-BDB8F4AD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Monitoring, Logging, and Incident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32F8A-FFDB-A392-1FD8-8E6D70EBA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Comprehensive Audit Trails:</a:t>
            </a:r>
          </a:p>
          <a:p>
            <a:pPr lvl="1"/>
            <a:r>
              <a:rPr lang="en-US" dirty="0"/>
              <a:t>Log all significant activities: access, code changes, branch operations, PRs, setting changes, user actions.</a:t>
            </a:r>
          </a:p>
          <a:p>
            <a:r>
              <a:rPr lang="en-US" dirty="0"/>
              <a:t>Continuous Monitoring for Anomalies:</a:t>
            </a:r>
          </a:p>
          <a:p>
            <a:pPr lvl="1"/>
            <a:r>
              <a:rPr lang="en-US" dirty="0"/>
              <a:t>Establish baselines and alert on deviations. </a:t>
            </a:r>
          </a:p>
          <a:p>
            <a:r>
              <a:rPr lang="en-US" dirty="0"/>
              <a:t>Incident Response Plan:</a:t>
            </a:r>
          </a:p>
          <a:p>
            <a:pPr lvl="1"/>
            <a:r>
              <a:rPr lang="en-US" dirty="0"/>
              <a:t>Well documented, tested plans. 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Phases: </a:t>
            </a:r>
            <a:r>
              <a:rPr lang="en-US" dirty="0"/>
              <a:t>Preparation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Detection &amp; Analysis, Containment, Eradication &amp; Recovery, Post-Incident Activity.</a:t>
            </a:r>
            <a:endParaRPr lang="en-US" dirty="0"/>
          </a:p>
          <a:p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564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D5E8-0B63-FC56-473F-A6A00F8A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DE284-B2F2-44DB-44EF-7D8B0B119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https://www.ncsc.gov.uk/collection/developers-collection/principles/protect-your-code-repository</a:t>
            </a:r>
            <a:endParaRPr lang="en-US" dirty="0"/>
          </a:p>
          <a:p>
            <a:r>
              <a:rPr lang="en-US" dirty="0">
                <a:hlinkClick r:id="rId3"/>
              </a:rPr>
              <a:t>https://snyk.io/articles/securing-source-code-repositories/</a:t>
            </a:r>
            <a:endParaRPr lang="en-US" dirty="0"/>
          </a:p>
          <a:p>
            <a:r>
              <a:rPr lang="en-US" dirty="0">
                <a:hlinkClick r:id="rId4"/>
              </a:rPr>
              <a:t>https://get.assembla.com/blog/source-code-security/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4617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3414</TotalTime>
  <Words>360</Words>
  <Application>Microsoft Macintosh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-webkit-standard</vt:lpstr>
      <vt:lpstr>Arial</vt:lpstr>
      <vt:lpstr>Tw Cen MT</vt:lpstr>
      <vt:lpstr>Droplet</vt:lpstr>
      <vt:lpstr>Security Controls in Shared Source Code Repositories</vt:lpstr>
      <vt:lpstr>Why Secure Source Code Repositories? </vt:lpstr>
      <vt:lpstr>Authentication &amp; Authorization</vt:lpstr>
      <vt:lpstr>Secrets Management</vt:lpstr>
      <vt:lpstr>Code Review</vt:lpstr>
      <vt:lpstr>Automated Security Testing CI/CD</vt:lpstr>
      <vt:lpstr>Monitoring, Logging, and Incident Response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Romer</dc:creator>
  <cp:lastModifiedBy>Paul Romer</cp:lastModifiedBy>
  <cp:revision>8</cp:revision>
  <dcterms:created xsi:type="dcterms:W3CDTF">2025-05-05T14:46:11Z</dcterms:created>
  <dcterms:modified xsi:type="dcterms:W3CDTF">2025-05-13T03:48:15Z</dcterms:modified>
</cp:coreProperties>
</file>