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58"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3ACE6A1-15D9-4D46-AC7D-CBD54F701054}" type="datetimeFigureOut">
              <a:rPr lang="en-US" smtClean="0"/>
              <a:t>10/12/2017</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9953747-3F61-4BB1-A553-1181FD04EA67}"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779840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ACE6A1-15D9-4D46-AC7D-CBD54F701054}"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3747-3F61-4BB1-A553-1181FD04EA67}" type="slidenum">
              <a:rPr lang="en-US" smtClean="0"/>
              <a:t>‹#›</a:t>
            </a:fld>
            <a:endParaRPr lang="en-US"/>
          </a:p>
        </p:txBody>
      </p:sp>
    </p:spTree>
    <p:extLst>
      <p:ext uri="{BB962C8B-B14F-4D97-AF65-F5344CB8AC3E}">
        <p14:creationId xmlns:p14="http://schemas.microsoft.com/office/powerpoint/2010/main" val="3734448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ACE6A1-15D9-4D46-AC7D-CBD54F701054}"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3747-3F61-4BB1-A553-1181FD04EA67}" type="slidenum">
              <a:rPr lang="en-US" smtClean="0"/>
              <a:t>‹#›</a:t>
            </a:fld>
            <a:endParaRPr lang="en-US"/>
          </a:p>
        </p:txBody>
      </p:sp>
    </p:spTree>
    <p:extLst>
      <p:ext uri="{BB962C8B-B14F-4D97-AF65-F5344CB8AC3E}">
        <p14:creationId xmlns:p14="http://schemas.microsoft.com/office/powerpoint/2010/main" val="285193694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ACE6A1-15D9-4D46-AC7D-CBD54F701054}"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3747-3F61-4BB1-A553-1181FD04EA67}" type="slidenum">
              <a:rPr lang="en-US" smtClean="0"/>
              <a:t>‹#›</a:t>
            </a:fld>
            <a:endParaRPr lang="en-US"/>
          </a:p>
        </p:txBody>
      </p:sp>
    </p:spTree>
    <p:extLst>
      <p:ext uri="{BB962C8B-B14F-4D97-AF65-F5344CB8AC3E}">
        <p14:creationId xmlns:p14="http://schemas.microsoft.com/office/powerpoint/2010/main" val="2965296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3ACE6A1-15D9-4D46-AC7D-CBD54F701054}" type="datetimeFigureOut">
              <a:rPr lang="en-US" smtClean="0"/>
              <a:t>10/12/2017</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9953747-3F61-4BB1-A553-1181FD04EA67}"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36569040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ACE6A1-15D9-4D46-AC7D-CBD54F701054}"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3747-3F61-4BB1-A553-1181FD04EA67}" type="slidenum">
              <a:rPr lang="en-US" smtClean="0"/>
              <a:t>‹#›</a:t>
            </a:fld>
            <a:endParaRPr lang="en-US"/>
          </a:p>
        </p:txBody>
      </p:sp>
    </p:spTree>
    <p:extLst>
      <p:ext uri="{BB962C8B-B14F-4D97-AF65-F5344CB8AC3E}">
        <p14:creationId xmlns:p14="http://schemas.microsoft.com/office/powerpoint/2010/main" val="394650752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ACE6A1-15D9-4D46-AC7D-CBD54F701054}" type="datetimeFigureOut">
              <a:rPr lang="en-US" smtClean="0"/>
              <a:t>10/12/2017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53747-3F61-4BB1-A553-1181FD04EA67}" type="slidenum">
              <a:rPr lang="en-US" smtClean="0"/>
              <a:t>‹#›</a:t>
            </a:fld>
            <a:endParaRPr lang="en-US"/>
          </a:p>
        </p:txBody>
      </p:sp>
    </p:spTree>
    <p:extLst>
      <p:ext uri="{BB962C8B-B14F-4D97-AF65-F5344CB8AC3E}">
        <p14:creationId xmlns:p14="http://schemas.microsoft.com/office/powerpoint/2010/main" val="376570266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ACE6A1-15D9-4D46-AC7D-CBD54F701054}" type="datetimeFigureOut">
              <a:rPr lang="en-US" smtClean="0"/>
              <a:t>10/12/2017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53747-3F61-4BB1-A553-1181FD04EA67}" type="slidenum">
              <a:rPr lang="en-US" smtClean="0"/>
              <a:t>‹#›</a:t>
            </a:fld>
            <a:endParaRPr lang="en-US"/>
          </a:p>
        </p:txBody>
      </p:sp>
    </p:spTree>
    <p:extLst>
      <p:ext uri="{BB962C8B-B14F-4D97-AF65-F5344CB8AC3E}">
        <p14:creationId xmlns:p14="http://schemas.microsoft.com/office/powerpoint/2010/main" val="3749659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ACE6A1-15D9-4D46-AC7D-CBD54F701054}" type="datetimeFigureOut">
              <a:rPr lang="en-US" smtClean="0"/>
              <a:t>10/12/2017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53747-3F61-4BB1-A553-1181FD04EA67}" type="slidenum">
              <a:rPr lang="en-US" smtClean="0"/>
              <a:t>‹#›</a:t>
            </a:fld>
            <a:endParaRPr lang="en-US"/>
          </a:p>
        </p:txBody>
      </p:sp>
    </p:spTree>
    <p:extLst>
      <p:ext uri="{BB962C8B-B14F-4D97-AF65-F5344CB8AC3E}">
        <p14:creationId xmlns:p14="http://schemas.microsoft.com/office/powerpoint/2010/main" val="2271748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E3ACE6A1-15D9-4D46-AC7D-CBD54F701054}" type="datetimeFigureOut">
              <a:rPr lang="en-US" smtClean="0"/>
              <a:t>10/12/2017</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9953747-3F61-4BB1-A553-1181FD04EA67}"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2844525"/>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E3ACE6A1-15D9-4D46-AC7D-CBD54F701054}" type="datetimeFigureOut">
              <a:rPr lang="en-US" smtClean="0"/>
              <a:t>10/12/2017</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9953747-3F61-4BB1-A553-1181FD04EA67}" type="slidenum">
              <a:rPr lang="en-US" smtClean="0"/>
              <a:t>‹#›</a:t>
            </a:fld>
            <a:endParaRPr lang="en-US"/>
          </a:p>
        </p:txBody>
      </p:sp>
    </p:spTree>
    <p:extLst>
      <p:ext uri="{BB962C8B-B14F-4D97-AF65-F5344CB8AC3E}">
        <p14:creationId xmlns:p14="http://schemas.microsoft.com/office/powerpoint/2010/main" val="2622974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3ACE6A1-15D9-4D46-AC7D-CBD54F701054}" type="datetimeFigureOut">
              <a:rPr lang="en-US" smtClean="0"/>
              <a:t>10/12/2017</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9953747-3F61-4BB1-A553-1181FD04EA67}"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807699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reate.arduino.cc/projecthub/khanhhs/arduino-have-fun-with-color-sensor-5bafff?ref=tag&amp;ref_id=sensor&amp;offset=3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learn.adafruit.com/adafruit-color-sensors" TargetMode="External"/><Relationship Id="rId13" Type="http://schemas.openxmlformats.org/officeDocument/2006/relationships/hyperlink" Target="https://www.kickstarter.com/projects/nixsensor/nix-color-sensor" TargetMode="External"/><Relationship Id="rId3" Type="http://schemas.openxmlformats.org/officeDocument/2006/relationships/hyperlink" Target="https://github.com/EmergingTechnologyAdvisors/node-serialport/blob/4.0.1/README.md" TargetMode="External"/><Relationship Id="rId7" Type="http://schemas.openxmlformats.org/officeDocument/2006/relationships/hyperlink" Target="https://github.com/adafruit/Adafruit_TCS34725" TargetMode="External"/><Relationship Id="rId12" Type="http://schemas.openxmlformats.org/officeDocument/2006/relationships/hyperlink" Target="https://nixsensor.com/" TargetMode="External"/><Relationship Id="rId17" Type="http://schemas.openxmlformats.org/officeDocument/2006/relationships/hyperlink" Target="https://en.wikipedia.org/wiki/Color_picker" TargetMode="External"/><Relationship Id="rId2" Type="http://schemas.openxmlformats.org/officeDocument/2006/relationships/hyperlink" Target="https://www.arduino.cc/en/Tutorial/Button" TargetMode="External"/><Relationship Id="rId16" Type="http://schemas.openxmlformats.org/officeDocument/2006/relationships/hyperlink" Target="http://htmlcolorcodes.com/" TargetMode="External"/><Relationship Id="rId1" Type="http://schemas.openxmlformats.org/officeDocument/2006/relationships/slideLayout" Target="../slideLayouts/slideLayout2.xml"/><Relationship Id="rId6" Type="http://schemas.openxmlformats.org/officeDocument/2006/relationships/hyperlink" Target="http://johnny-five.io/api/sensor/" TargetMode="External"/><Relationship Id="rId11" Type="http://schemas.openxmlformats.org/officeDocument/2006/relationships/hyperlink" Target="https://www.theguardian.com/artanddesign/architecture-design-blog/2014/aug/13/scribble-pen-that-lets-you-draw-in-16-million-colours" TargetMode="External"/><Relationship Id="rId5" Type="http://schemas.openxmlformats.org/officeDocument/2006/relationships/hyperlink" Target="http://crisp-code.com/blog/a-simple-color-sensor" TargetMode="External"/><Relationship Id="rId15" Type="http://schemas.openxmlformats.org/officeDocument/2006/relationships/hyperlink" Target="https://www.pantone.com/" TargetMode="External"/><Relationship Id="rId10" Type="http://schemas.openxmlformats.org/officeDocument/2006/relationships/hyperlink" Target="https://www.cnet.com/uk/news/the-pen-that-can-write-in-any-color-on-earth/" TargetMode="External"/><Relationship Id="rId4" Type="http://schemas.openxmlformats.org/officeDocument/2006/relationships/hyperlink" Target="http://danialk.github.io/blog/2014/04/12/arduino-and-nodejs-communication-with-serial-ports/" TargetMode="External"/><Relationship Id="rId9" Type="http://schemas.openxmlformats.org/officeDocument/2006/relationships/hyperlink" Target="https://www.scribblepen.com/" TargetMode="External"/><Relationship Id="rId14" Type="http://schemas.openxmlformats.org/officeDocument/2006/relationships/hyperlink" Target="https://thegadgetflow.com/blog/thanks-to-the-wonderful-nix-pro-color-sensor-scanning-colors-has-become-super-eas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CD2F-9860-4D01-9B87-5D397F8FDBDC}"/>
              </a:ext>
            </a:extLst>
          </p:cNvPr>
          <p:cNvSpPr>
            <a:spLocks noGrp="1"/>
          </p:cNvSpPr>
          <p:nvPr>
            <p:ph type="ctrTitle"/>
          </p:nvPr>
        </p:nvSpPr>
        <p:spPr>
          <a:xfrm>
            <a:off x="275208" y="1143293"/>
            <a:ext cx="11916791" cy="4268965"/>
          </a:xfrm>
        </p:spPr>
        <p:txBody>
          <a:bodyPr>
            <a:normAutofit/>
          </a:bodyPr>
          <a:lstStyle/>
          <a:p>
            <a:pPr algn="l"/>
            <a:br>
              <a:rPr lang="en-US" sz="7200" dirty="0">
                <a:latin typeface="Trebuchet MS" panose="020B0603020202020204" pitchFamily="34" charset="0"/>
              </a:rPr>
            </a:br>
            <a:br>
              <a:rPr lang="en-US" sz="7200" dirty="0">
                <a:latin typeface="Trebuchet MS" panose="020B0603020202020204" pitchFamily="34" charset="0"/>
              </a:rPr>
            </a:br>
            <a:r>
              <a:rPr lang="en-US" sz="7200" dirty="0">
                <a:latin typeface="Trebuchet MS" panose="020B0603020202020204" pitchFamily="34" charset="0"/>
              </a:rPr>
              <a:t> </a:t>
            </a:r>
            <a:r>
              <a:rPr lang="en-US" sz="8800" dirty="0">
                <a:latin typeface="Trebuchet MS" panose="020B0603020202020204" pitchFamily="34" charset="0"/>
              </a:rPr>
              <a:t> </a:t>
            </a:r>
            <a:r>
              <a:rPr lang="en-US" sz="5400" i="0" dirty="0">
                <a:latin typeface="Trebuchet MS" panose="020B0603020202020204" pitchFamily="34" charset="0"/>
              </a:rPr>
              <a:t>Color</a:t>
            </a:r>
            <a:r>
              <a:rPr lang="en-US" sz="7200" i="0" dirty="0">
                <a:latin typeface="Trebuchet MS" panose="020B0603020202020204" pitchFamily="34" charset="0"/>
              </a:rPr>
              <a:t>            </a:t>
            </a:r>
            <a:r>
              <a:rPr lang="en-US" sz="2000" i="0" dirty="0">
                <a:latin typeface="Trebuchet MS" panose="020B0603020202020204" pitchFamily="34" charset="0"/>
              </a:rPr>
              <a:t>  </a:t>
            </a:r>
            <a:r>
              <a:rPr lang="en-US" sz="5400" i="0" dirty="0">
                <a:latin typeface="Trebuchet MS" panose="020B0603020202020204" pitchFamily="34" charset="0"/>
              </a:rPr>
              <a:t>Sensor</a:t>
            </a:r>
            <a:br>
              <a:rPr lang="en-US" sz="5400" i="0" dirty="0">
                <a:latin typeface="Trebuchet MS" panose="020B0603020202020204" pitchFamily="34" charset="0"/>
              </a:rPr>
            </a:br>
            <a:endParaRPr lang="en-US" sz="7200" i="0" dirty="0">
              <a:latin typeface="Trebuchet MS" panose="020B0603020202020204" pitchFamily="34" charset="0"/>
            </a:endParaRPr>
          </a:p>
        </p:txBody>
      </p:sp>
      <p:sp>
        <p:nvSpPr>
          <p:cNvPr id="3" name="Subtitle 2">
            <a:extLst>
              <a:ext uri="{FF2B5EF4-FFF2-40B4-BE49-F238E27FC236}">
                <a16:creationId xmlns:a16="http://schemas.microsoft.com/office/drawing/2014/main" id="{94B3C035-BA39-4ECD-B082-69D8A39104B5}"/>
              </a:ext>
            </a:extLst>
          </p:cNvPr>
          <p:cNvSpPr>
            <a:spLocks noGrp="1"/>
          </p:cNvSpPr>
          <p:nvPr>
            <p:ph type="subTitle" idx="1"/>
          </p:nvPr>
        </p:nvSpPr>
        <p:spPr>
          <a:xfrm>
            <a:off x="2215045" y="6414201"/>
            <a:ext cx="8045373" cy="742279"/>
          </a:xfrm>
        </p:spPr>
        <p:txBody>
          <a:bodyPr/>
          <a:lstStyle/>
          <a:p>
            <a:r>
              <a:rPr lang="en-US" dirty="0">
                <a:latin typeface="Trebuchet MS" panose="020B0603020202020204" pitchFamily="34" charset="0"/>
              </a:rPr>
              <a:t>Paul-Dacian Rotar</a:t>
            </a:r>
          </a:p>
        </p:txBody>
      </p:sp>
      <p:pic>
        <p:nvPicPr>
          <p:cNvPr id="5" name="Picture 4">
            <a:extLst>
              <a:ext uri="{FF2B5EF4-FFF2-40B4-BE49-F238E27FC236}">
                <a16:creationId xmlns:a16="http://schemas.microsoft.com/office/drawing/2014/main" id="{8318C659-2FC3-461D-9851-0F774CF2B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013" y="1677185"/>
            <a:ext cx="3201180" cy="3201180"/>
          </a:xfrm>
          <a:prstGeom prst="rect">
            <a:avLst/>
          </a:prstGeom>
        </p:spPr>
      </p:pic>
    </p:spTree>
    <p:extLst>
      <p:ext uri="{BB962C8B-B14F-4D97-AF65-F5344CB8AC3E}">
        <p14:creationId xmlns:p14="http://schemas.microsoft.com/office/powerpoint/2010/main" val="3931256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7745-5ADD-4C71-A495-76DB7F087976}"/>
              </a:ext>
            </a:extLst>
          </p:cNvPr>
          <p:cNvSpPr>
            <a:spLocks noGrp="1"/>
          </p:cNvSpPr>
          <p:nvPr>
            <p:ph type="title"/>
          </p:nvPr>
        </p:nvSpPr>
        <p:spPr>
          <a:xfrm>
            <a:off x="1251678" y="382385"/>
            <a:ext cx="10178322" cy="718446"/>
          </a:xfrm>
        </p:spPr>
        <p:txBody>
          <a:bodyPr>
            <a:normAutofit fontScale="90000"/>
          </a:bodyPr>
          <a:lstStyle/>
          <a:p>
            <a:pPr algn="ctr"/>
            <a:r>
              <a:rPr lang="en-US" b="1" cap="none" dirty="0">
                <a:latin typeface="Trebuchet MS" panose="020B0603020202020204" pitchFamily="34" charset="0"/>
              </a:rPr>
              <a:t>What is cis ?</a:t>
            </a:r>
          </a:p>
        </p:txBody>
      </p:sp>
      <p:sp>
        <p:nvSpPr>
          <p:cNvPr id="3" name="Content Placeholder 2">
            <a:extLst>
              <a:ext uri="{FF2B5EF4-FFF2-40B4-BE49-F238E27FC236}">
                <a16:creationId xmlns:a16="http://schemas.microsoft.com/office/drawing/2014/main" id="{23AD41ED-E6E5-4587-964E-407C57EF07CB}"/>
              </a:ext>
            </a:extLst>
          </p:cNvPr>
          <p:cNvSpPr>
            <a:spLocks noGrp="1"/>
          </p:cNvSpPr>
          <p:nvPr>
            <p:ph idx="1"/>
          </p:nvPr>
        </p:nvSpPr>
        <p:spPr>
          <a:xfrm>
            <a:off x="1251678" y="1436895"/>
            <a:ext cx="10178322" cy="4459165"/>
          </a:xfrm>
        </p:spPr>
        <p:txBody>
          <a:bodyPr>
            <a:normAutofit/>
          </a:bodyPr>
          <a:lstStyle/>
          <a:p>
            <a:pPr marL="0" indent="0" algn="ctr">
              <a:buNone/>
            </a:pPr>
            <a:r>
              <a:rPr lang="en-US" sz="4800" dirty="0">
                <a:solidFill>
                  <a:schemeClr val="tx2"/>
                </a:solidFill>
                <a:latin typeface="Trebuchet MS" panose="020B0603020202020204" pitchFamily="34" charset="0"/>
              </a:rPr>
              <a:t>cis</a:t>
            </a:r>
          </a:p>
        </p:txBody>
      </p:sp>
      <p:cxnSp>
        <p:nvCxnSpPr>
          <p:cNvPr id="5" name="Straight Connector 4">
            <a:extLst>
              <a:ext uri="{FF2B5EF4-FFF2-40B4-BE49-F238E27FC236}">
                <a16:creationId xmlns:a16="http://schemas.microsoft.com/office/drawing/2014/main" id="{B6502329-1E90-4CF7-9F93-2485B498B121}"/>
              </a:ext>
            </a:extLst>
          </p:cNvPr>
          <p:cNvCxnSpPr>
            <a:cxnSpLocks/>
          </p:cNvCxnSpPr>
          <p:nvPr/>
        </p:nvCxnSpPr>
        <p:spPr>
          <a:xfrm flipH="1">
            <a:off x="4944862" y="2129407"/>
            <a:ext cx="1038688" cy="967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29CB778-9548-4F33-833C-470940506E41}"/>
              </a:ext>
            </a:extLst>
          </p:cNvPr>
          <p:cNvCxnSpPr/>
          <p:nvPr/>
        </p:nvCxnSpPr>
        <p:spPr>
          <a:xfrm>
            <a:off x="6351900" y="2191551"/>
            <a:ext cx="0" cy="905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9BAE98-0842-4265-BE65-EA912447437F}"/>
              </a:ext>
            </a:extLst>
          </p:cNvPr>
          <p:cNvCxnSpPr>
            <a:cxnSpLocks/>
          </p:cNvCxnSpPr>
          <p:nvPr/>
        </p:nvCxnSpPr>
        <p:spPr>
          <a:xfrm>
            <a:off x="6667130" y="2129407"/>
            <a:ext cx="1207363" cy="967667"/>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93062D-44AF-47D2-B218-FAD8F95CC753}"/>
              </a:ext>
            </a:extLst>
          </p:cNvPr>
          <p:cNvSpPr txBox="1"/>
          <p:nvPr/>
        </p:nvSpPr>
        <p:spPr>
          <a:xfrm>
            <a:off x="2743200" y="3045863"/>
            <a:ext cx="7581530" cy="369332"/>
          </a:xfrm>
          <a:prstGeom prst="rect">
            <a:avLst/>
          </a:prstGeom>
          <a:noFill/>
        </p:spPr>
        <p:txBody>
          <a:bodyPr wrap="square" rtlCol="0">
            <a:spAutoFit/>
          </a:bodyPr>
          <a:lstStyle/>
          <a:p>
            <a:r>
              <a:rPr lang="en-US" dirty="0"/>
              <a:t>			      </a:t>
            </a:r>
            <a:r>
              <a:rPr lang="en-US" dirty="0">
                <a:solidFill>
                  <a:schemeClr val="tx2"/>
                </a:solidFill>
                <a:latin typeface="Trebuchet MS" panose="020B0603020202020204" pitchFamily="34" charset="0"/>
              </a:rPr>
              <a:t>Color           Interaction	   Sensor</a:t>
            </a:r>
            <a:r>
              <a:rPr lang="en-US" dirty="0"/>
              <a:t>				</a:t>
            </a:r>
          </a:p>
        </p:txBody>
      </p:sp>
      <p:sp>
        <p:nvSpPr>
          <p:cNvPr id="16" name="TextBox 15">
            <a:extLst>
              <a:ext uri="{FF2B5EF4-FFF2-40B4-BE49-F238E27FC236}">
                <a16:creationId xmlns:a16="http://schemas.microsoft.com/office/drawing/2014/main" id="{E0562FC9-1BDF-4936-B8EC-400F4E2DC89E}"/>
              </a:ext>
            </a:extLst>
          </p:cNvPr>
          <p:cNvSpPr txBox="1"/>
          <p:nvPr/>
        </p:nvSpPr>
        <p:spPr>
          <a:xfrm>
            <a:off x="1251678" y="3930512"/>
            <a:ext cx="10178322" cy="2308324"/>
          </a:xfrm>
          <a:prstGeom prst="rect">
            <a:avLst/>
          </a:prstGeom>
          <a:noFill/>
        </p:spPr>
        <p:txBody>
          <a:bodyPr wrap="square" rtlCol="0">
            <a:spAutoFit/>
          </a:bodyPr>
          <a:lstStyle/>
          <a:p>
            <a:pPr algn="ctr"/>
            <a:r>
              <a:rPr lang="en-US" dirty="0">
                <a:solidFill>
                  <a:schemeClr val="tx2"/>
                </a:solidFill>
                <a:latin typeface="Trebuchet MS" panose="020B0603020202020204" pitchFamily="34" charset="0"/>
              </a:rPr>
              <a:t>Cis is a real life color picker device specially created for digital artist. Connected to your computer/laptop through USB, an RGB color sensor attached to a marker-like 3D printed object, detects the color of any surface, providing accurate color information and displaying it on a browser web page. Here you will have the possibility to create your own custom library by saving your scans and add additional comments for later access. Based on the color information, the web app will provide a list of suggestions for what type of object you scanned. Furthermore, if you want to change one of your scans, a virtual color picker will appear so you can make any adjustment you want.</a:t>
            </a:r>
          </a:p>
        </p:txBody>
      </p:sp>
      <p:cxnSp>
        <p:nvCxnSpPr>
          <p:cNvPr id="20" name="Straight Connector 19">
            <a:extLst>
              <a:ext uri="{FF2B5EF4-FFF2-40B4-BE49-F238E27FC236}">
                <a16:creationId xmlns:a16="http://schemas.microsoft.com/office/drawing/2014/main" id="{8A7C49B5-54B8-41D5-BFB6-BAF0B75321EB}"/>
              </a:ext>
            </a:extLst>
          </p:cNvPr>
          <p:cNvCxnSpPr/>
          <p:nvPr/>
        </p:nvCxnSpPr>
        <p:spPr>
          <a:xfrm>
            <a:off x="1695562" y="3666478"/>
            <a:ext cx="931267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B50723-2C03-4EC0-9DEE-DBA9B9D031B4}"/>
              </a:ext>
            </a:extLst>
          </p:cNvPr>
          <p:cNvCxnSpPr/>
          <p:nvPr/>
        </p:nvCxnSpPr>
        <p:spPr>
          <a:xfrm>
            <a:off x="2010792" y="6187736"/>
            <a:ext cx="931267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354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E9CE-2B4E-4777-9473-31589B61526B}"/>
              </a:ext>
            </a:extLst>
          </p:cNvPr>
          <p:cNvSpPr>
            <a:spLocks noGrp="1"/>
          </p:cNvSpPr>
          <p:nvPr>
            <p:ph type="title"/>
          </p:nvPr>
        </p:nvSpPr>
        <p:spPr>
          <a:xfrm>
            <a:off x="1251678" y="382385"/>
            <a:ext cx="10178322" cy="700691"/>
          </a:xfrm>
        </p:spPr>
        <p:txBody>
          <a:bodyPr>
            <a:normAutofit/>
          </a:bodyPr>
          <a:lstStyle/>
          <a:p>
            <a:pPr algn="ctr"/>
            <a:r>
              <a:rPr lang="en-US" sz="4000" cap="none" dirty="0">
                <a:latin typeface="Trebuchet MS" panose="020B0603020202020204" pitchFamily="34" charset="0"/>
              </a:rPr>
              <a:t>My idea</a:t>
            </a:r>
          </a:p>
        </p:txBody>
      </p:sp>
      <p:sp>
        <p:nvSpPr>
          <p:cNvPr id="3" name="Content Placeholder 2">
            <a:extLst>
              <a:ext uri="{FF2B5EF4-FFF2-40B4-BE49-F238E27FC236}">
                <a16:creationId xmlns:a16="http://schemas.microsoft.com/office/drawing/2014/main" id="{5B014B52-C602-44BE-B99F-2E10F9A5D96F}"/>
              </a:ext>
            </a:extLst>
          </p:cNvPr>
          <p:cNvSpPr>
            <a:spLocks noGrp="1"/>
          </p:cNvSpPr>
          <p:nvPr>
            <p:ph idx="1"/>
          </p:nvPr>
        </p:nvSpPr>
        <p:spPr>
          <a:xfrm>
            <a:off x="1251678" y="1358285"/>
            <a:ext cx="10178322" cy="4796516"/>
          </a:xfrm>
        </p:spPr>
        <p:txBody>
          <a:bodyPr/>
          <a:lstStyle/>
          <a:p>
            <a:pPr marL="0" indent="0" algn="ctr">
              <a:buNone/>
            </a:pPr>
            <a:r>
              <a:rPr lang="en-US" dirty="0">
                <a:solidFill>
                  <a:schemeClr val="tx2"/>
                </a:solidFill>
                <a:latin typeface="Trebuchet MS" panose="020B0603020202020204" pitchFamily="34" charset="0"/>
              </a:rPr>
              <a:t>The cis idea came after seeing a </a:t>
            </a:r>
            <a:r>
              <a:rPr lang="en-US" dirty="0">
                <a:solidFill>
                  <a:schemeClr val="tx2"/>
                </a:solidFill>
                <a:latin typeface="Trebuchet MS" panose="020B0603020202020204" pitchFamily="34" charset="0"/>
                <a:hlinkClick r:id="rId2"/>
              </a:rPr>
              <a:t>playful Arduino project</a:t>
            </a:r>
            <a:r>
              <a:rPr lang="en-US" dirty="0">
                <a:solidFill>
                  <a:schemeClr val="tx2"/>
                </a:solidFill>
                <a:latin typeface="Trebuchet MS" panose="020B0603020202020204" pitchFamily="34" charset="0"/>
              </a:rPr>
              <a:t> on their project hub website. This project determined me to think of other different and really useful possibilities based on color sensors. Various concepts came into my mind, including a system developed for color blind people or a creative one for kids. My final idea was based on the environment I live in, a tool helpful for digital designers. I’m sure some of you thought, at least once, about trying to replicate virtually a color seen on a physical object (t-shirt, furniture, soda can, etc.). It’s really hard to guess the exact information. Let’s say that you want to create a poster design for Coca-Cola using their widely known shade of red (without using Google). Cis is here to help you. Just plug in the Arduino system, buy a Coca-Cola can/bottle (if you don’t have one already), approach the sensor and open your browser. Here you have it, enjoy designing your poster.</a:t>
            </a:r>
          </a:p>
        </p:txBody>
      </p:sp>
    </p:spTree>
    <p:extLst>
      <p:ext uri="{BB962C8B-B14F-4D97-AF65-F5344CB8AC3E}">
        <p14:creationId xmlns:p14="http://schemas.microsoft.com/office/powerpoint/2010/main" val="1304325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E9CE-2B4E-4777-9473-31589B61526B}"/>
              </a:ext>
            </a:extLst>
          </p:cNvPr>
          <p:cNvSpPr>
            <a:spLocks noGrp="1"/>
          </p:cNvSpPr>
          <p:nvPr>
            <p:ph type="title"/>
          </p:nvPr>
        </p:nvSpPr>
        <p:spPr>
          <a:xfrm>
            <a:off x="1251678" y="382385"/>
            <a:ext cx="10178322" cy="700691"/>
          </a:xfrm>
        </p:spPr>
        <p:txBody>
          <a:bodyPr>
            <a:normAutofit/>
          </a:bodyPr>
          <a:lstStyle/>
          <a:p>
            <a:pPr algn="ctr"/>
            <a:r>
              <a:rPr lang="en-US" sz="4000" cap="none" dirty="0">
                <a:latin typeface="Trebuchet MS" panose="020B0603020202020204" pitchFamily="34" charset="0"/>
              </a:rPr>
              <a:t>Similar products on the market </a:t>
            </a:r>
          </a:p>
        </p:txBody>
      </p:sp>
      <p:sp>
        <p:nvSpPr>
          <p:cNvPr id="3" name="Content Placeholder 2">
            <a:extLst>
              <a:ext uri="{FF2B5EF4-FFF2-40B4-BE49-F238E27FC236}">
                <a16:creationId xmlns:a16="http://schemas.microsoft.com/office/drawing/2014/main" id="{5B014B52-C602-44BE-B99F-2E10F9A5D96F}"/>
              </a:ext>
            </a:extLst>
          </p:cNvPr>
          <p:cNvSpPr>
            <a:spLocks noGrp="1"/>
          </p:cNvSpPr>
          <p:nvPr>
            <p:ph idx="1"/>
          </p:nvPr>
        </p:nvSpPr>
        <p:spPr>
          <a:xfrm>
            <a:off x="1251678" y="1083077"/>
            <a:ext cx="10178322" cy="1107524"/>
          </a:xfrm>
        </p:spPr>
        <p:txBody>
          <a:bodyPr/>
          <a:lstStyle/>
          <a:p>
            <a:pPr marL="0" indent="0" algn="ctr">
              <a:buNone/>
            </a:pPr>
            <a:r>
              <a:rPr lang="en-US" dirty="0">
                <a:solidFill>
                  <a:schemeClr val="tx2"/>
                </a:solidFill>
                <a:latin typeface="Trebuchet MS" panose="020B0603020202020204" pitchFamily="34" charset="0"/>
              </a:rPr>
              <a:t>Truth is, there are already some variations of this idea out there, created long before I even thought about this. Some are far more advanced/complicated and some are horrible interpretations.</a:t>
            </a:r>
          </a:p>
        </p:txBody>
      </p:sp>
      <p:pic>
        <p:nvPicPr>
          <p:cNvPr id="5" name="Picture 4">
            <a:extLst>
              <a:ext uri="{FF2B5EF4-FFF2-40B4-BE49-F238E27FC236}">
                <a16:creationId xmlns:a16="http://schemas.microsoft.com/office/drawing/2014/main" id="{62D4BF12-0ECB-4F8F-A088-92600BC6F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2190600"/>
            <a:ext cx="4370913" cy="2185457"/>
          </a:xfrm>
          <a:prstGeom prst="rect">
            <a:avLst/>
          </a:prstGeom>
        </p:spPr>
      </p:pic>
      <p:sp>
        <p:nvSpPr>
          <p:cNvPr id="6" name="Content Placeholder 2">
            <a:extLst>
              <a:ext uri="{FF2B5EF4-FFF2-40B4-BE49-F238E27FC236}">
                <a16:creationId xmlns:a16="http://schemas.microsoft.com/office/drawing/2014/main" id="{617E4B9D-3A7D-484C-B388-2A34AA509CA3}"/>
              </a:ext>
            </a:extLst>
          </p:cNvPr>
          <p:cNvSpPr txBox="1">
            <a:spLocks/>
          </p:cNvSpPr>
          <p:nvPr/>
        </p:nvSpPr>
        <p:spPr>
          <a:xfrm>
            <a:off x="1404078" y="4376056"/>
            <a:ext cx="10178322" cy="275253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dirty="0"/>
              <a:t>                        </a:t>
            </a:r>
            <a:r>
              <a:rPr lang="en-US" dirty="0">
                <a:solidFill>
                  <a:schemeClr val="tx2"/>
                </a:solidFill>
              </a:rPr>
              <a:t> </a:t>
            </a:r>
            <a:r>
              <a:rPr lang="en-US" dirty="0">
                <a:solidFill>
                  <a:schemeClr val="tx2"/>
                </a:solidFill>
                <a:latin typeface="Trebuchet MS" panose="020B0603020202020204" pitchFamily="34" charset="0"/>
              </a:rPr>
              <a:t>Nix</a:t>
            </a:r>
          </a:p>
          <a:p>
            <a:pPr marL="0" indent="0">
              <a:buFont typeface="Arial" panose="020B0604020202020204" pitchFamily="34" charset="0"/>
              <a:buNone/>
            </a:pPr>
            <a:endParaRPr lang="en-US" dirty="0">
              <a:solidFill>
                <a:schemeClr val="tx2"/>
              </a:solidFill>
              <a:latin typeface="Trebuchet MS" panose="020B0603020202020204" pitchFamily="34" charset="0"/>
            </a:endParaRPr>
          </a:p>
          <a:p>
            <a:pPr marL="0" indent="0">
              <a:buFont typeface="Arial" panose="020B0604020202020204" pitchFamily="34" charset="0"/>
              <a:buNone/>
            </a:pPr>
            <a:endParaRPr lang="en-US" dirty="0">
              <a:solidFill>
                <a:schemeClr val="tx2"/>
              </a:solidFill>
              <a:latin typeface="Trebuchet MS" panose="020B0603020202020204" pitchFamily="34" charset="0"/>
            </a:endParaRPr>
          </a:p>
          <a:p>
            <a:pPr marL="0" indent="0">
              <a:buFont typeface="Arial" panose="020B0604020202020204" pitchFamily="34" charset="0"/>
              <a:buNone/>
            </a:pPr>
            <a:r>
              <a:rPr lang="en-US" dirty="0">
                <a:solidFill>
                  <a:schemeClr val="tx2"/>
                </a:solidFill>
                <a:latin typeface="Trebuchet MS" panose="020B0603020202020204" pitchFamily="34" charset="0"/>
              </a:rPr>
              <a:t>					      Color swatches                  Mobile apps</a:t>
            </a:r>
          </a:p>
          <a:p>
            <a:pPr marL="0" indent="0">
              <a:buFont typeface="Arial" panose="020B0604020202020204" pitchFamily="34" charset="0"/>
              <a:buNone/>
            </a:pPr>
            <a:endParaRPr lang="en-US" dirty="0">
              <a:solidFill>
                <a:schemeClr val="tx2"/>
              </a:solidFill>
              <a:latin typeface="Trebuchet MS" panose="020B0603020202020204" pitchFamily="34" charset="0"/>
            </a:endParaRPr>
          </a:p>
          <a:p>
            <a:pPr marL="0" indent="0">
              <a:buFont typeface="Arial" panose="020B0604020202020204" pitchFamily="34" charset="0"/>
              <a:buNone/>
            </a:pPr>
            <a:r>
              <a:rPr lang="en-US" dirty="0">
                <a:solidFill>
                  <a:schemeClr val="tx2"/>
                </a:solidFill>
                <a:latin typeface="Trebuchet MS" panose="020B0603020202020204" pitchFamily="34" charset="0"/>
              </a:rPr>
              <a:t>                    </a:t>
            </a:r>
            <a:r>
              <a:rPr lang="en-US" dirty="0">
                <a:latin typeface="Trebuchet MS" panose="020B0603020202020204" pitchFamily="34" charset="0"/>
              </a:rPr>
              <a:t>Scribble</a:t>
            </a:r>
          </a:p>
        </p:txBody>
      </p:sp>
      <p:pic>
        <p:nvPicPr>
          <p:cNvPr id="8" name="Picture 7">
            <a:extLst>
              <a:ext uri="{FF2B5EF4-FFF2-40B4-BE49-F238E27FC236}">
                <a16:creationId xmlns:a16="http://schemas.microsoft.com/office/drawing/2014/main" id="{66370F3B-AC09-40D8-A655-72C60F652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299" y="4769384"/>
            <a:ext cx="2665670" cy="1779979"/>
          </a:xfrm>
          <a:prstGeom prst="rect">
            <a:avLst/>
          </a:prstGeom>
        </p:spPr>
      </p:pic>
      <p:pic>
        <p:nvPicPr>
          <p:cNvPr id="10" name="Picture 9">
            <a:extLst>
              <a:ext uri="{FF2B5EF4-FFF2-40B4-BE49-F238E27FC236}">
                <a16:creationId xmlns:a16="http://schemas.microsoft.com/office/drawing/2014/main" id="{1FC361F7-C297-4147-8BD1-F3E6C9FCDD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645789" y="2625032"/>
            <a:ext cx="3475441" cy="2606581"/>
          </a:xfrm>
          <a:prstGeom prst="rect">
            <a:avLst/>
          </a:prstGeom>
        </p:spPr>
      </p:pic>
      <p:pic>
        <p:nvPicPr>
          <p:cNvPr id="12" name="Picture 11">
            <a:extLst>
              <a:ext uri="{FF2B5EF4-FFF2-40B4-BE49-F238E27FC236}">
                <a16:creationId xmlns:a16="http://schemas.microsoft.com/office/drawing/2014/main" id="{1B97767B-6E5B-43FA-9B64-AE1D6AEBDC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4428" y="2190600"/>
            <a:ext cx="2183012" cy="3475443"/>
          </a:xfrm>
          <a:prstGeom prst="rect">
            <a:avLst/>
          </a:prstGeom>
        </p:spPr>
      </p:pic>
    </p:spTree>
    <p:extLst>
      <p:ext uri="{BB962C8B-B14F-4D97-AF65-F5344CB8AC3E}">
        <p14:creationId xmlns:p14="http://schemas.microsoft.com/office/powerpoint/2010/main" val="107586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E9CE-2B4E-4777-9473-31589B61526B}"/>
              </a:ext>
            </a:extLst>
          </p:cNvPr>
          <p:cNvSpPr>
            <a:spLocks noGrp="1"/>
          </p:cNvSpPr>
          <p:nvPr>
            <p:ph type="title"/>
          </p:nvPr>
        </p:nvSpPr>
        <p:spPr>
          <a:xfrm>
            <a:off x="1251677" y="382385"/>
            <a:ext cx="10178323" cy="700691"/>
          </a:xfrm>
        </p:spPr>
        <p:txBody>
          <a:bodyPr>
            <a:normAutofit/>
          </a:bodyPr>
          <a:lstStyle/>
          <a:p>
            <a:pPr algn="ctr"/>
            <a:r>
              <a:rPr lang="en-US" sz="4000" cap="none" dirty="0">
                <a:latin typeface="Trebuchet MS" panose="020B0603020202020204" pitchFamily="34" charset="0"/>
              </a:rPr>
              <a:t>Differences</a:t>
            </a:r>
          </a:p>
        </p:txBody>
      </p:sp>
      <p:sp>
        <p:nvSpPr>
          <p:cNvPr id="3" name="Content Placeholder 2">
            <a:extLst>
              <a:ext uri="{FF2B5EF4-FFF2-40B4-BE49-F238E27FC236}">
                <a16:creationId xmlns:a16="http://schemas.microsoft.com/office/drawing/2014/main" id="{5B014B52-C602-44BE-B99F-2E10F9A5D96F}"/>
              </a:ext>
            </a:extLst>
          </p:cNvPr>
          <p:cNvSpPr>
            <a:spLocks noGrp="1"/>
          </p:cNvSpPr>
          <p:nvPr>
            <p:ph idx="1"/>
          </p:nvPr>
        </p:nvSpPr>
        <p:spPr>
          <a:xfrm>
            <a:off x="1251678" y="3018408"/>
            <a:ext cx="10178322" cy="1606857"/>
          </a:xfrm>
        </p:spPr>
        <p:txBody>
          <a:bodyPr/>
          <a:lstStyle/>
          <a:p>
            <a:pPr marL="0" indent="0" algn="ctr">
              <a:buNone/>
            </a:pPr>
            <a:r>
              <a:rPr lang="en-US" dirty="0">
                <a:solidFill>
                  <a:schemeClr val="tx2"/>
                </a:solidFill>
                <a:latin typeface="Trebuchet MS" panose="020B0603020202020204" pitchFamily="34" charset="0"/>
              </a:rPr>
              <a:t>The mentioned projects have, without doubts, lots of positive features and are leading technologies in this area. One aspect of their development that can be approached in a different way is the platform.  While these companies created their products almost entirely for mobile/tablet usage, cis is designed for computers/laptops.</a:t>
            </a:r>
          </a:p>
        </p:txBody>
      </p:sp>
    </p:spTree>
    <p:extLst>
      <p:ext uri="{BB962C8B-B14F-4D97-AF65-F5344CB8AC3E}">
        <p14:creationId xmlns:p14="http://schemas.microsoft.com/office/powerpoint/2010/main" val="687378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E9CE-2B4E-4777-9473-31589B61526B}"/>
              </a:ext>
            </a:extLst>
          </p:cNvPr>
          <p:cNvSpPr>
            <a:spLocks noGrp="1"/>
          </p:cNvSpPr>
          <p:nvPr>
            <p:ph type="title"/>
          </p:nvPr>
        </p:nvSpPr>
        <p:spPr>
          <a:xfrm>
            <a:off x="1251677" y="382385"/>
            <a:ext cx="10178323" cy="700691"/>
          </a:xfrm>
        </p:spPr>
        <p:txBody>
          <a:bodyPr>
            <a:normAutofit/>
          </a:bodyPr>
          <a:lstStyle/>
          <a:p>
            <a:pPr algn="ctr"/>
            <a:r>
              <a:rPr lang="en-US" sz="4000" cap="none" dirty="0">
                <a:latin typeface="Trebuchet MS" panose="020B0603020202020204" pitchFamily="34" charset="0"/>
              </a:rPr>
              <a:t>System diagram</a:t>
            </a:r>
          </a:p>
        </p:txBody>
      </p:sp>
      <p:sp>
        <p:nvSpPr>
          <p:cNvPr id="3" name="Content Placeholder 2">
            <a:extLst>
              <a:ext uri="{FF2B5EF4-FFF2-40B4-BE49-F238E27FC236}">
                <a16:creationId xmlns:a16="http://schemas.microsoft.com/office/drawing/2014/main" id="{5B014B52-C602-44BE-B99F-2E10F9A5D96F}"/>
              </a:ext>
            </a:extLst>
          </p:cNvPr>
          <p:cNvSpPr>
            <a:spLocks noGrp="1"/>
          </p:cNvSpPr>
          <p:nvPr>
            <p:ph idx="1"/>
          </p:nvPr>
        </p:nvSpPr>
        <p:spPr>
          <a:xfrm>
            <a:off x="1251678" y="5192325"/>
            <a:ext cx="10178322" cy="1665675"/>
          </a:xfrm>
        </p:spPr>
        <p:txBody>
          <a:bodyPr>
            <a:normAutofit fontScale="85000" lnSpcReduction="20000"/>
          </a:bodyPr>
          <a:lstStyle/>
          <a:p>
            <a:pPr marL="0" indent="0" algn="ctr">
              <a:buNone/>
            </a:pPr>
            <a:r>
              <a:rPr lang="en-US" dirty="0">
                <a:solidFill>
                  <a:schemeClr val="tx2"/>
                </a:solidFill>
                <a:latin typeface="Trebuchet MS" panose="020B0603020202020204" pitchFamily="34" charset="0"/>
              </a:rPr>
              <a:t>Resources needed:</a:t>
            </a:r>
          </a:p>
          <a:p>
            <a:pPr marL="0" indent="0" algn="ctr">
              <a:buNone/>
            </a:pPr>
            <a:r>
              <a:rPr lang="en-US" dirty="0">
                <a:solidFill>
                  <a:schemeClr val="tx2"/>
                </a:solidFill>
                <a:latin typeface="Trebuchet MS" panose="020B0603020202020204" pitchFamily="34" charset="0"/>
              </a:rPr>
              <a:t>Arduino Uno | Breadboard | Wires</a:t>
            </a:r>
          </a:p>
          <a:p>
            <a:pPr marL="0" indent="0" algn="ctr">
              <a:buNone/>
            </a:pPr>
            <a:r>
              <a:rPr lang="en-US" dirty="0">
                <a:solidFill>
                  <a:schemeClr val="tx2"/>
                </a:solidFill>
                <a:latin typeface="Trebuchet MS" panose="020B0603020202020204" pitchFamily="34" charset="0"/>
              </a:rPr>
              <a:t>Button | 10</a:t>
            </a:r>
            <a:r>
              <a:rPr lang="el-GR" dirty="0">
                <a:solidFill>
                  <a:schemeClr val="tx2"/>
                </a:solidFill>
                <a:latin typeface="Trebuchet MS" panose="020B0603020202020204" pitchFamily="34" charset="0"/>
              </a:rPr>
              <a:t>Ω</a:t>
            </a:r>
            <a:r>
              <a:rPr lang="en-US" dirty="0">
                <a:solidFill>
                  <a:schemeClr val="tx2"/>
                </a:solidFill>
                <a:latin typeface="Trebuchet MS" panose="020B0603020202020204" pitchFamily="34" charset="0"/>
              </a:rPr>
              <a:t> Resistor | </a:t>
            </a:r>
            <a:r>
              <a:rPr lang="en-US" dirty="0" err="1">
                <a:solidFill>
                  <a:schemeClr val="tx2"/>
                </a:solidFill>
                <a:latin typeface="Trebuchet MS" panose="020B0603020202020204" pitchFamily="34" charset="0"/>
              </a:rPr>
              <a:t>Adafruit</a:t>
            </a:r>
            <a:r>
              <a:rPr lang="en-US" dirty="0">
                <a:solidFill>
                  <a:schemeClr val="tx2"/>
                </a:solidFill>
                <a:latin typeface="Trebuchet MS" panose="020B0603020202020204" pitchFamily="34" charset="0"/>
              </a:rPr>
              <a:t> TCS34725 RGB Color Sensor</a:t>
            </a:r>
          </a:p>
          <a:p>
            <a:pPr marL="0" indent="0" algn="ctr">
              <a:buNone/>
            </a:pPr>
            <a:r>
              <a:rPr lang="en-US" dirty="0">
                <a:solidFill>
                  <a:schemeClr val="tx2"/>
                </a:solidFill>
                <a:latin typeface="Trebuchet MS" panose="020B0603020202020204" pitchFamily="34" charset="0"/>
              </a:rPr>
              <a:t>2 3D printed cases</a:t>
            </a:r>
          </a:p>
          <a:p>
            <a:pPr marL="0" indent="0" algn="ctr">
              <a:buNone/>
            </a:pPr>
            <a:r>
              <a:rPr lang="en-US" dirty="0">
                <a:solidFill>
                  <a:schemeClr val="tx2"/>
                </a:solidFill>
                <a:latin typeface="Trebuchet MS" panose="020B0603020202020204" pitchFamily="34" charset="0"/>
              </a:rPr>
              <a:t>(Arduino + breadboard will receive one bigger case | Sensor + button will receive a marker-like case)  </a:t>
            </a:r>
          </a:p>
        </p:txBody>
      </p:sp>
      <p:pic>
        <p:nvPicPr>
          <p:cNvPr id="4" name="Picture 3">
            <a:extLst>
              <a:ext uri="{FF2B5EF4-FFF2-40B4-BE49-F238E27FC236}">
                <a16:creationId xmlns:a16="http://schemas.microsoft.com/office/drawing/2014/main" id="{1399C6A8-3C74-48D9-B746-9EC6C01A94AE}"/>
              </a:ext>
            </a:extLst>
          </p:cNvPr>
          <p:cNvPicPr>
            <a:picLocks noChangeAspect="1"/>
          </p:cNvPicPr>
          <p:nvPr/>
        </p:nvPicPr>
        <p:blipFill rotWithShape="1">
          <a:blip r:embed="rId2"/>
          <a:srcRect l="613" t="9048" r="59362" b="13674"/>
          <a:stretch/>
        </p:blipFill>
        <p:spPr>
          <a:xfrm>
            <a:off x="2618912" y="1152104"/>
            <a:ext cx="7440265" cy="4040222"/>
          </a:xfrm>
          <a:prstGeom prst="rect">
            <a:avLst/>
          </a:prstGeom>
        </p:spPr>
      </p:pic>
    </p:spTree>
    <p:extLst>
      <p:ext uri="{BB962C8B-B14F-4D97-AF65-F5344CB8AC3E}">
        <p14:creationId xmlns:p14="http://schemas.microsoft.com/office/powerpoint/2010/main" val="1785389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E9CE-2B4E-4777-9473-31589B61526B}"/>
              </a:ext>
            </a:extLst>
          </p:cNvPr>
          <p:cNvSpPr>
            <a:spLocks noGrp="1"/>
          </p:cNvSpPr>
          <p:nvPr>
            <p:ph type="title"/>
          </p:nvPr>
        </p:nvSpPr>
        <p:spPr>
          <a:xfrm>
            <a:off x="1251677" y="382385"/>
            <a:ext cx="10178323" cy="700691"/>
          </a:xfrm>
        </p:spPr>
        <p:txBody>
          <a:bodyPr>
            <a:normAutofit/>
          </a:bodyPr>
          <a:lstStyle/>
          <a:p>
            <a:pPr algn="ctr"/>
            <a:r>
              <a:rPr lang="en-US" sz="4000" cap="none" dirty="0">
                <a:latin typeface="Trebuchet MS" panose="020B0603020202020204" pitchFamily="34" charset="0"/>
              </a:rPr>
              <a:t>Development process</a:t>
            </a:r>
          </a:p>
        </p:txBody>
      </p:sp>
      <p:sp>
        <p:nvSpPr>
          <p:cNvPr id="3" name="Content Placeholder 2">
            <a:extLst>
              <a:ext uri="{FF2B5EF4-FFF2-40B4-BE49-F238E27FC236}">
                <a16:creationId xmlns:a16="http://schemas.microsoft.com/office/drawing/2014/main" id="{5B014B52-C602-44BE-B99F-2E10F9A5D96F}"/>
              </a:ext>
            </a:extLst>
          </p:cNvPr>
          <p:cNvSpPr>
            <a:spLocks noGrp="1"/>
          </p:cNvSpPr>
          <p:nvPr>
            <p:ph idx="1"/>
          </p:nvPr>
        </p:nvSpPr>
        <p:spPr>
          <a:xfrm>
            <a:off x="1251678" y="1535838"/>
            <a:ext cx="10178322" cy="4341179"/>
          </a:xfrm>
        </p:spPr>
        <p:txBody>
          <a:bodyPr/>
          <a:lstStyle/>
          <a:p>
            <a:pPr algn="ctr"/>
            <a:r>
              <a:rPr lang="en-US" dirty="0">
                <a:solidFill>
                  <a:schemeClr val="tx2"/>
                </a:solidFill>
                <a:latin typeface="Trebuchet MS" panose="020B0603020202020204" pitchFamily="34" charset="0"/>
              </a:rPr>
              <a:t>Exploring different ideas</a:t>
            </a:r>
          </a:p>
          <a:p>
            <a:pPr algn="ctr"/>
            <a:r>
              <a:rPr lang="en-US" dirty="0">
                <a:solidFill>
                  <a:schemeClr val="tx2"/>
                </a:solidFill>
                <a:latin typeface="Trebuchet MS" panose="020B0603020202020204" pitchFamily="34" charset="0"/>
              </a:rPr>
              <a:t>Refine main concept</a:t>
            </a:r>
          </a:p>
          <a:p>
            <a:pPr algn="ctr"/>
            <a:r>
              <a:rPr lang="en-US" dirty="0">
                <a:solidFill>
                  <a:schemeClr val="tx2"/>
                </a:solidFill>
                <a:latin typeface="Trebuchet MS" panose="020B0603020202020204" pitchFamily="34" charset="0"/>
              </a:rPr>
              <a:t>Gather resources</a:t>
            </a:r>
          </a:p>
          <a:p>
            <a:pPr algn="ctr"/>
            <a:r>
              <a:rPr lang="en-US" dirty="0">
                <a:solidFill>
                  <a:schemeClr val="tx2"/>
                </a:solidFill>
                <a:latin typeface="Trebuchet MS" panose="020B0603020202020204" pitchFamily="34" charset="0"/>
              </a:rPr>
              <a:t>Code Arduino and Web platform</a:t>
            </a:r>
          </a:p>
          <a:p>
            <a:pPr algn="ctr"/>
            <a:r>
              <a:rPr lang="en-US" dirty="0">
                <a:solidFill>
                  <a:schemeClr val="tx2"/>
                </a:solidFill>
                <a:latin typeface="Trebuchet MS" panose="020B0603020202020204" pitchFamily="34" charset="0"/>
              </a:rPr>
              <a:t>Test if everything is working as expected</a:t>
            </a:r>
          </a:p>
          <a:p>
            <a:pPr algn="ctr"/>
            <a:r>
              <a:rPr lang="en-US" dirty="0">
                <a:solidFill>
                  <a:schemeClr val="tx2"/>
                </a:solidFill>
                <a:latin typeface="Trebuchet MS" panose="020B0603020202020204" pitchFamily="34" charset="0"/>
              </a:rPr>
              <a:t>( If there is time, add extra features)</a:t>
            </a:r>
          </a:p>
          <a:p>
            <a:pPr algn="ctr"/>
            <a:r>
              <a:rPr lang="en-US" dirty="0">
                <a:solidFill>
                  <a:schemeClr val="tx2"/>
                </a:solidFill>
                <a:latin typeface="Trebuchet MS" panose="020B0603020202020204" pitchFamily="34" charset="0"/>
              </a:rPr>
              <a:t>Produce 3D model</a:t>
            </a:r>
          </a:p>
          <a:p>
            <a:pPr algn="ctr"/>
            <a:r>
              <a:rPr lang="en-US" dirty="0">
                <a:solidFill>
                  <a:schemeClr val="tx2"/>
                </a:solidFill>
                <a:latin typeface="Trebuchet MS" panose="020B0603020202020204" pitchFamily="34" charset="0"/>
              </a:rPr>
              <a:t>Print 3D model</a:t>
            </a:r>
          </a:p>
          <a:p>
            <a:pPr algn="ctr"/>
            <a:r>
              <a:rPr lang="en-US" dirty="0">
                <a:solidFill>
                  <a:schemeClr val="tx2"/>
                </a:solidFill>
                <a:latin typeface="Trebuchet MS" panose="020B0603020202020204" pitchFamily="34" charset="0"/>
              </a:rPr>
              <a:t>Assemble the product</a:t>
            </a:r>
          </a:p>
          <a:p>
            <a:pPr algn="ctr"/>
            <a:r>
              <a:rPr lang="en-US" dirty="0">
                <a:solidFill>
                  <a:schemeClr val="tx2"/>
                </a:solidFill>
                <a:latin typeface="Trebuchet MS" panose="020B0603020202020204" pitchFamily="34" charset="0"/>
              </a:rPr>
              <a:t>Test again </a:t>
            </a:r>
          </a:p>
          <a:p>
            <a:endParaRPr lang="en-US" dirty="0"/>
          </a:p>
        </p:txBody>
      </p:sp>
    </p:spTree>
    <p:extLst>
      <p:ext uri="{BB962C8B-B14F-4D97-AF65-F5344CB8AC3E}">
        <p14:creationId xmlns:p14="http://schemas.microsoft.com/office/powerpoint/2010/main" val="115233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E9CE-2B4E-4777-9473-31589B61526B}"/>
              </a:ext>
            </a:extLst>
          </p:cNvPr>
          <p:cNvSpPr>
            <a:spLocks noGrp="1"/>
          </p:cNvSpPr>
          <p:nvPr>
            <p:ph type="title"/>
          </p:nvPr>
        </p:nvSpPr>
        <p:spPr>
          <a:xfrm>
            <a:off x="1251677" y="382385"/>
            <a:ext cx="10178323" cy="700691"/>
          </a:xfrm>
        </p:spPr>
        <p:txBody>
          <a:bodyPr>
            <a:normAutofit/>
          </a:bodyPr>
          <a:lstStyle/>
          <a:p>
            <a:pPr algn="ctr"/>
            <a:r>
              <a:rPr lang="en-US" sz="4000" cap="none" dirty="0">
                <a:latin typeface="Trebuchet MS" panose="020B0603020202020204" pitchFamily="34" charset="0"/>
              </a:rPr>
              <a:t>References</a:t>
            </a:r>
          </a:p>
        </p:txBody>
      </p:sp>
      <p:sp>
        <p:nvSpPr>
          <p:cNvPr id="3" name="Content Placeholder 2">
            <a:extLst>
              <a:ext uri="{FF2B5EF4-FFF2-40B4-BE49-F238E27FC236}">
                <a16:creationId xmlns:a16="http://schemas.microsoft.com/office/drawing/2014/main" id="{5B014B52-C602-44BE-B99F-2E10F9A5D96F}"/>
              </a:ext>
            </a:extLst>
          </p:cNvPr>
          <p:cNvSpPr>
            <a:spLocks noGrp="1"/>
          </p:cNvSpPr>
          <p:nvPr>
            <p:ph idx="1"/>
          </p:nvPr>
        </p:nvSpPr>
        <p:spPr>
          <a:xfrm>
            <a:off x="1251678" y="1411551"/>
            <a:ext cx="10178322" cy="4714042"/>
          </a:xfrm>
        </p:spPr>
        <p:txBody>
          <a:bodyPr>
            <a:normAutofit fontScale="55000" lnSpcReduction="20000"/>
          </a:bodyPr>
          <a:lstStyle/>
          <a:p>
            <a:pPr marL="0" indent="0" algn="ctr">
              <a:buNone/>
            </a:pPr>
            <a:r>
              <a:rPr lang="en-US" b="1" dirty="0">
                <a:solidFill>
                  <a:schemeClr val="tx2"/>
                </a:solidFill>
                <a:latin typeface="Trebuchet MS" panose="020B0603020202020204" pitchFamily="34" charset="0"/>
              </a:rPr>
              <a:t>Development process links</a:t>
            </a:r>
          </a:p>
          <a:p>
            <a:pPr marL="0" indent="0" algn="ctr">
              <a:buNone/>
            </a:pPr>
            <a:r>
              <a:rPr lang="en-US" dirty="0">
                <a:solidFill>
                  <a:schemeClr val="tx2"/>
                </a:solidFill>
                <a:latin typeface="Trebuchet MS" panose="020B0603020202020204" pitchFamily="34" charset="0"/>
                <a:hlinkClick r:id="rId2"/>
              </a:rPr>
              <a:t>https://www.arduino.cc/en/Tutorial/Button</a:t>
            </a:r>
            <a:endParaRPr lang="en-US" dirty="0">
              <a:solidFill>
                <a:schemeClr val="tx2"/>
              </a:solidFill>
              <a:latin typeface="Trebuchet MS" panose="020B0603020202020204" pitchFamily="34" charset="0"/>
            </a:endParaRPr>
          </a:p>
          <a:p>
            <a:pPr marL="0" indent="0" algn="ctr">
              <a:buNone/>
            </a:pPr>
            <a:r>
              <a:rPr lang="en-US" dirty="0">
                <a:solidFill>
                  <a:schemeClr val="tx2"/>
                </a:solidFill>
                <a:latin typeface="Trebuchet MS" panose="020B0603020202020204" pitchFamily="34" charset="0"/>
                <a:hlinkClick r:id="rId3"/>
              </a:rPr>
              <a:t>https://github.com/EmergingTechnologyAdvisors/node-serialport/blob/4.0.1/README.md</a:t>
            </a:r>
            <a:endParaRPr lang="en-US" dirty="0">
              <a:solidFill>
                <a:schemeClr val="tx2"/>
              </a:solidFill>
              <a:latin typeface="Trebuchet MS" panose="020B0603020202020204" pitchFamily="34" charset="0"/>
            </a:endParaRPr>
          </a:p>
          <a:p>
            <a:pPr marL="0" indent="0" algn="ctr">
              <a:buNone/>
            </a:pPr>
            <a:r>
              <a:rPr lang="en-US" dirty="0">
                <a:solidFill>
                  <a:schemeClr val="tx2"/>
                </a:solidFill>
                <a:latin typeface="Trebuchet MS" panose="020B0603020202020204" pitchFamily="34" charset="0"/>
                <a:hlinkClick r:id="rId4"/>
              </a:rPr>
              <a:t>http://danialk.github.io/blog/2014/04/12/arduino-and-nodejs-communication-with-serial-ports/</a:t>
            </a:r>
            <a:endParaRPr lang="en-US" dirty="0">
              <a:solidFill>
                <a:schemeClr val="tx2"/>
              </a:solidFill>
              <a:latin typeface="Trebuchet MS" panose="020B0603020202020204" pitchFamily="34" charset="0"/>
            </a:endParaRPr>
          </a:p>
          <a:p>
            <a:pPr marL="0" indent="0" algn="ctr">
              <a:buNone/>
            </a:pPr>
            <a:r>
              <a:rPr lang="en-US" dirty="0">
                <a:solidFill>
                  <a:schemeClr val="tx2"/>
                </a:solidFill>
                <a:latin typeface="Trebuchet MS" panose="020B0603020202020204" pitchFamily="34" charset="0"/>
                <a:hlinkClick r:id="rId5"/>
              </a:rPr>
              <a:t>http://crisp-code.com/blog/a-simple-color-sensor</a:t>
            </a:r>
            <a:endParaRPr lang="en-US" dirty="0">
              <a:solidFill>
                <a:schemeClr val="tx2"/>
              </a:solidFill>
              <a:latin typeface="Trebuchet MS" panose="020B0603020202020204" pitchFamily="34" charset="0"/>
            </a:endParaRPr>
          </a:p>
          <a:p>
            <a:pPr marL="0" indent="0" algn="ctr">
              <a:buNone/>
            </a:pPr>
            <a:r>
              <a:rPr lang="en-US" dirty="0">
                <a:solidFill>
                  <a:schemeClr val="tx2"/>
                </a:solidFill>
                <a:latin typeface="Trebuchet MS" panose="020B0603020202020204" pitchFamily="34" charset="0"/>
                <a:hlinkClick r:id="rId6"/>
              </a:rPr>
              <a:t>http://johnny-five.io/api/sensor/</a:t>
            </a:r>
            <a:endParaRPr lang="en-US" dirty="0">
              <a:solidFill>
                <a:schemeClr val="tx2"/>
              </a:solidFill>
              <a:latin typeface="Trebuchet MS" panose="020B0603020202020204" pitchFamily="34" charset="0"/>
            </a:endParaRPr>
          </a:p>
          <a:p>
            <a:pPr marL="0" indent="0" algn="ctr">
              <a:buNone/>
            </a:pPr>
            <a:r>
              <a:rPr lang="en-US" dirty="0">
                <a:solidFill>
                  <a:schemeClr val="tx2"/>
                </a:solidFill>
                <a:latin typeface="Trebuchet MS" panose="020B0603020202020204" pitchFamily="34" charset="0"/>
                <a:hlinkClick r:id="rId7"/>
              </a:rPr>
              <a:t>https://github.com/adafruit/Adafruit_TCS34725</a:t>
            </a:r>
            <a:endParaRPr lang="en-US" dirty="0">
              <a:solidFill>
                <a:schemeClr val="tx2"/>
              </a:solidFill>
              <a:latin typeface="Trebuchet MS" panose="020B0603020202020204" pitchFamily="34" charset="0"/>
            </a:endParaRPr>
          </a:p>
          <a:p>
            <a:pPr marL="0" indent="0" algn="ctr">
              <a:buNone/>
            </a:pPr>
            <a:r>
              <a:rPr lang="en-US" dirty="0">
                <a:solidFill>
                  <a:schemeClr val="tx2"/>
                </a:solidFill>
                <a:latin typeface="Trebuchet MS" panose="020B0603020202020204" pitchFamily="34" charset="0"/>
                <a:hlinkClick r:id="rId8"/>
              </a:rPr>
              <a:t>https://learn.adafruit.com/adafruit-color-sensors</a:t>
            </a:r>
            <a:endParaRPr lang="en-US" dirty="0">
              <a:solidFill>
                <a:schemeClr val="tx2"/>
              </a:solidFill>
              <a:latin typeface="Trebuchet MS" panose="020B0603020202020204" pitchFamily="34" charset="0"/>
            </a:endParaRPr>
          </a:p>
          <a:p>
            <a:pPr marL="0" indent="0" algn="ctr">
              <a:buNone/>
            </a:pPr>
            <a:endParaRPr lang="en-US" b="1" dirty="0">
              <a:solidFill>
                <a:schemeClr val="tx2"/>
              </a:solidFill>
              <a:latin typeface="Trebuchet MS" panose="020B0603020202020204" pitchFamily="34" charset="0"/>
            </a:endParaRPr>
          </a:p>
          <a:p>
            <a:pPr marL="0" indent="0" algn="ctr">
              <a:buNone/>
            </a:pPr>
            <a:r>
              <a:rPr lang="en-US" b="1" dirty="0">
                <a:solidFill>
                  <a:schemeClr val="tx2"/>
                </a:solidFill>
                <a:latin typeface="Trebuchet MS" panose="020B0603020202020204" pitchFamily="34" charset="0"/>
              </a:rPr>
              <a:t>Research links</a:t>
            </a:r>
          </a:p>
          <a:p>
            <a:pPr marL="0" indent="0" algn="ctr">
              <a:buNone/>
            </a:pPr>
            <a:r>
              <a:rPr lang="en-US" dirty="0">
                <a:solidFill>
                  <a:schemeClr val="tx2"/>
                </a:solidFill>
                <a:latin typeface="Trebuchet MS" panose="020B0603020202020204" pitchFamily="34" charset="0"/>
                <a:hlinkClick r:id="rId9"/>
              </a:rPr>
              <a:t>https://www.scribblepen.com/</a:t>
            </a:r>
            <a:endParaRPr lang="en-US" dirty="0">
              <a:solidFill>
                <a:schemeClr val="tx2"/>
              </a:solidFill>
              <a:latin typeface="Trebuchet MS" panose="020B0603020202020204" pitchFamily="34" charset="0"/>
            </a:endParaRPr>
          </a:p>
          <a:p>
            <a:pPr marL="0" indent="0" algn="ctr">
              <a:buNone/>
            </a:pPr>
            <a:r>
              <a:rPr lang="en-US" dirty="0">
                <a:solidFill>
                  <a:schemeClr val="tx2"/>
                </a:solidFill>
                <a:latin typeface="Trebuchet MS" panose="020B0603020202020204" pitchFamily="34" charset="0"/>
                <a:hlinkClick r:id="rId10"/>
              </a:rPr>
              <a:t>https://www.cnet.com/uk/news/the-pen-that-can-write-in-any-color-on-earth/</a:t>
            </a:r>
            <a:r>
              <a:rPr lang="en-US" dirty="0">
                <a:solidFill>
                  <a:schemeClr val="tx2"/>
                </a:solidFill>
                <a:latin typeface="Trebuchet MS" panose="020B0603020202020204" pitchFamily="34" charset="0"/>
              </a:rPr>
              <a:t> </a:t>
            </a:r>
          </a:p>
          <a:p>
            <a:pPr marL="0" indent="0" algn="ctr">
              <a:buNone/>
            </a:pPr>
            <a:r>
              <a:rPr lang="en-US" dirty="0">
                <a:solidFill>
                  <a:schemeClr val="tx2"/>
                </a:solidFill>
                <a:latin typeface="Trebuchet MS" panose="020B0603020202020204" pitchFamily="34" charset="0"/>
                <a:hlinkClick r:id="rId11"/>
              </a:rPr>
              <a:t>https://www.theguardian.com/artanddesign/architecture-design-blog/2014/aug/13/scribble-pen-that-lets-you-draw-in-16-million-colours</a:t>
            </a:r>
            <a:r>
              <a:rPr lang="en-US" dirty="0">
                <a:solidFill>
                  <a:schemeClr val="tx2"/>
                </a:solidFill>
                <a:latin typeface="Trebuchet MS" panose="020B0603020202020204" pitchFamily="34" charset="0"/>
              </a:rPr>
              <a:t> </a:t>
            </a:r>
          </a:p>
          <a:p>
            <a:pPr marL="0" indent="0" algn="ctr">
              <a:buNone/>
            </a:pPr>
            <a:r>
              <a:rPr lang="en-US" dirty="0">
                <a:solidFill>
                  <a:schemeClr val="tx2"/>
                </a:solidFill>
                <a:latin typeface="Trebuchet MS" panose="020B0603020202020204" pitchFamily="34" charset="0"/>
                <a:hlinkClick r:id="rId12"/>
              </a:rPr>
              <a:t>https://nixsensor.com/</a:t>
            </a:r>
            <a:endParaRPr lang="en-US" dirty="0">
              <a:solidFill>
                <a:schemeClr val="tx2"/>
              </a:solidFill>
              <a:latin typeface="Trebuchet MS" panose="020B0603020202020204" pitchFamily="34" charset="0"/>
            </a:endParaRPr>
          </a:p>
          <a:p>
            <a:pPr marL="0" indent="0" algn="ctr">
              <a:buNone/>
            </a:pPr>
            <a:r>
              <a:rPr lang="en-US" dirty="0">
                <a:solidFill>
                  <a:schemeClr val="tx2"/>
                </a:solidFill>
                <a:latin typeface="Trebuchet MS" panose="020B0603020202020204" pitchFamily="34" charset="0"/>
                <a:hlinkClick r:id="rId13"/>
              </a:rPr>
              <a:t>https://www.kickstarter.com/projects/nixsensor/nix-color-sensor</a:t>
            </a:r>
            <a:endParaRPr lang="en-US" dirty="0">
              <a:solidFill>
                <a:schemeClr val="tx2"/>
              </a:solidFill>
              <a:latin typeface="Trebuchet MS" panose="020B0603020202020204" pitchFamily="34" charset="0"/>
            </a:endParaRPr>
          </a:p>
          <a:p>
            <a:pPr marL="0" indent="0" algn="ctr">
              <a:buNone/>
            </a:pPr>
            <a:r>
              <a:rPr lang="en-US" dirty="0">
                <a:solidFill>
                  <a:schemeClr val="tx2"/>
                </a:solidFill>
                <a:latin typeface="Trebuchet MS" panose="020B0603020202020204" pitchFamily="34" charset="0"/>
                <a:hlinkClick r:id="rId14"/>
              </a:rPr>
              <a:t>https://thegadgetflow.com/blog/thanks-to-the-wonderful-nix-pro-color-sensor-scanning-colors-has-become-super-easy/</a:t>
            </a:r>
            <a:r>
              <a:rPr lang="en-US" dirty="0">
                <a:solidFill>
                  <a:schemeClr val="tx2"/>
                </a:solidFill>
                <a:latin typeface="Trebuchet MS" panose="020B0603020202020204" pitchFamily="34" charset="0"/>
              </a:rPr>
              <a:t> </a:t>
            </a:r>
          </a:p>
          <a:p>
            <a:pPr marL="0" indent="0" algn="ctr">
              <a:buNone/>
            </a:pPr>
            <a:r>
              <a:rPr lang="en-US" dirty="0">
                <a:solidFill>
                  <a:schemeClr val="tx2"/>
                </a:solidFill>
                <a:latin typeface="Trebuchet MS" panose="020B0603020202020204" pitchFamily="34" charset="0"/>
                <a:hlinkClick r:id="rId15"/>
              </a:rPr>
              <a:t>https://www.pantone.com/</a:t>
            </a:r>
            <a:endParaRPr lang="en-US" dirty="0">
              <a:solidFill>
                <a:schemeClr val="tx2"/>
              </a:solidFill>
              <a:latin typeface="Trebuchet MS" panose="020B0603020202020204" pitchFamily="34" charset="0"/>
            </a:endParaRPr>
          </a:p>
          <a:p>
            <a:pPr marL="0" indent="0" algn="ctr">
              <a:buNone/>
            </a:pPr>
            <a:r>
              <a:rPr lang="en-US" dirty="0">
                <a:solidFill>
                  <a:schemeClr val="tx2"/>
                </a:solidFill>
                <a:latin typeface="Trebuchet MS" panose="020B0603020202020204" pitchFamily="34" charset="0"/>
                <a:hlinkClick r:id="rId16"/>
              </a:rPr>
              <a:t>http://htmlcolorcodes.com/</a:t>
            </a:r>
            <a:endParaRPr lang="en-US" dirty="0">
              <a:solidFill>
                <a:schemeClr val="tx2"/>
              </a:solidFill>
              <a:latin typeface="Trebuchet MS" panose="020B0603020202020204" pitchFamily="34" charset="0"/>
            </a:endParaRPr>
          </a:p>
          <a:p>
            <a:pPr marL="0" indent="0" algn="ctr">
              <a:buNone/>
            </a:pPr>
            <a:r>
              <a:rPr lang="en-US" dirty="0">
                <a:solidFill>
                  <a:schemeClr val="tx2"/>
                </a:solidFill>
                <a:latin typeface="Trebuchet MS" panose="020B0603020202020204" pitchFamily="34" charset="0"/>
                <a:hlinkClick r:id="rId17"/>
              </a:rPr>
              <a:t>https://en.wikipedia.org/wiki/Color_picker</a:t>
            </a:r>
            <a:endParaRPr lang="en-US" dirty="0">
              <a:solidFill>
                <a:schemeClr val="tx2"/>
              </a:solidFill>
              <a:latin typeface="Trebuchet MS" panose="020B0603020202020204" pitchFamily="34" charset="0"/>
            </a:endParaRPr>
          </a:p>
          <a:p>
            <a:pPr marL="0" indent="0" algn="ctr">
              <a:buNone/>
            </a:pPr>
            <a:endParaRPr lang="en-US" dirty="0">
              <a:latin typeface="Trebuchet MS" panose="020B0603020202020204" pitchFamily="34"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74488623"/>
      </p:ext>
    </p:extLst>
  </p:cSld>
  <p:clrMapOvr>
    <a:masterClrMapping/>
  </p:clrMapOvr>
</p:sld>
</file>

<file path=ppt/theme/theme1.xml><?xml version="1.0" encoding="utf-8"?>
<a:theme xmlns:a="http://schemas.openxmlformats.org/drawingml/2006/main" name="Badg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950</TotalTime>
  <Words>702</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Gill Sans MT</vt:lpstr>
      <vt:lpstr>Impact</vt:lpstr>
      <vt:lpstr>Trebuchet MS</vt:lpstr>
      <vt:lpstr>Badge</vt:lpstr>
      <vt:lpstr>    Color              Sensor </vt:lpstr>
      <vt:lpstr>What is cis ?</vt:lpstr>
      <vt:lpstr>My idea</vt:lpstr>
      <vt:lpstr>Similar products on the market </vt:lpstr>
      <vt:lpstr>Differences</vt:lpstr>
      <vt:lpstr>System diagram</vt:lpstr>
      <vt:lpstr>Development process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Paul-Dacian Rotar</dc:creator>
  <cp:lastModifiedBy>(s) Paul-Dacian Rotar</cp:lastModifiedBy>
  <cp:revision>40</cp:revision>
  <dcterms:created xsi:type="dcterms:W3CDTF">2017-10-12T09:29:03Z</dcterms:created>
  <dcterms:modified xsi:type="dcterms:W3CDTF">2017-10-13T01:19:23Z</dcterms:modified>
</cp:coreProperties>
</file>