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34"/>
  </p:notesMasterIdLst>
  <p:handoutMasterIdLst>
    <p:handoutMasterId r:id="rId35"/>
  </p:handoutMasterIdLst>
  <p:sldIdLst>
    <p:sldId id="256" r:id="rId2"/>
    <p:sldId id="257" r:id="rId3"/>
    <p:sldId id="258" r:id="rId4"/>
    <p:sldId id="259" r:id="rId5"/>
    <p:sldId id="260" r:id="rId6"/>
    <p:sldId id="261" r:id="rId7"/>
    <p:sldId id="263" r:id="rId8"/>
    <p:sldId id="264" r:id="rId9"/>
    <p:sldId id="262" r:id="rId10"/>
    <p:sldId id="265" r:id="rId11"/>
    <p:sldId id="276" r:id="rId12"/>
    <p:sldId id="266" r:id="rId13"/>
    <p:sldId id="267" r:id="rId14"/>
    <p:sldId id="268" r:id="rId15"/>
    <p:sldId id="271" r:id="rId16"/>
    <p:sldId id="272" r:id="rId17"/>
    <p:sldId id="274" r:id="rId18"/>
    <p:sldId id="273" r:id="rId19"/>
    <p:sldId id="275" r:id="rId20"/>
    <p:sldId id="278" r:id="rId21"/>
    <p:sldId id="277" r:id="rId22"/>
    <p:sldId id="285" r:id="rId23"/>
    <p:sldId id="279" r:id="rId24"/>
    <p:sldId id="282" r:id="rId25"/>
    <p:sldId id="283" r:id="rId26"/>
    <p:sldId id="280" r:id="rId27"/>
    <p:sldId id="284" r:id="rId28"/>
    <p:sldId id="286" r:id="rId29"/>
    <p:sldId id="287" r:id="rId30"/>
    <p:sldId id="288" r:id="rId31"/>
    <p:sldId id="289" r:id="rId32"/>
    <p:sldId id="29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125" d="100"/>
          <a:sy n="125" d="100"/>
        </p:scale>
        <p:origin x="-216" y="-1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1286CFA-9974-8904-3175-E4E0C632AC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1A173EB2-953A-BCAD-80AF-924ED989D31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B45091-51C6-4F7C-80F3-095F567A0912}" type="datetimeFigureOut">
              <a:rPr lang="en-IN" smtClean="0"/>
              <a:t>28-04-2024</a:t>
            </a:fld>
            <a:endParaRPr lang="en-IN"/>
          </a:p>
        </p:txBody>
      </p:sp>
      <p:sp>
        <p:nvSpPr>
          <p:cNvPr id="4" name="Footer Placeholder 3">
            <a:extLst>
              <a:ext uri="{FF2B5EF4-FFF2-40B4-BE49-F238E27FC236}">
                <a16:creationId xmlns:a16="http://schemas.microsoft.com/office/drawing/2014/main" id="{87BD24A8-5764-FBF2-E197-67F6F51CFCE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38475EF-A015-49BA-81E6-4729D095630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A0A2DB-2EB2-4AAF-BFEF-3B48A2967B20}" type="slidenum">
              <a:rPr lang="en-IN" smtClean="0"/>
              <a:t>‹#›</a:t>
            </a:fld>
            <a:endParaRPr lang="en-IN"/>
          </a:p>
        </p:txBody>
      </p:sp>
    </p:spTree>
    <p:extLst>
      <p:ext uri="{BB962C8B-B14F-4D97-AF65-F5344CB8AC3E}">
        <p14:creationId xmlns:p14="http://schemas.microsoft.com/office/powerpoint/2010/main" val="36896831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7E1DFF-2E2A-4B75-88FA-9BAFDE9242F3}" type="datetimeFigureOut">
              <a:rPr lang="en-IN" smtClean="0"/>
              <a:t>28-04-2024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8CB62C-841D-4706-9E01-E85F7D30519A}" type="slidenum">
              <a:rPr lang="en-IN" smtClean="0"/>
              <a:t>‹#›</a:t>
            </a:fld>
            <a:endParaRPr lang="en-IN"/>
          </a:p>
        </p:txBody>
      </p:sp>
    </p:spTree>
    <p:extLst>
      <p:ext uri="{BB962C8B-B14F-4D97-AF65-F5344CB8AC3E}">
        <p14:creationId xmlns:p14="http://schemas.microsoft.com/office/powerpoint/2010/main" val="336780353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D41B7-5AEE-2881-164A-3F03C28F80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FC4FC8-A1E8-DE2C-A32A-70B6B1E4B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ECCAB9-1592-A40E-3C8D-FEF76121B6F3}"/>
              </a:ext>
            </a:extLst>
          </p:cNvPr>
          <p:cNvSpPr>
            <a:spLocks noGrp="1"/>
          </p:cNvSpPr>
          <p:nvPr>
            <p:ph type="dt" sz="half" idx="10"/>
          </p:nvPr>
        </p:nvSpPr>
        <p:spPr/>
        <p:txBody>
          <a:bodyPr/>
          <a:lstStyle/>
          <a:p>
            <a:fld id="{B8C481BD-99F9-41A1-9F02-3BB4A4B3D9E1}" type="datetime1">
              <a:rPr lang="en-IN" smtClean="0"/>
              <a:t>28-04-2024</a:t>
            </a:fld>
            <a:endParaRPr lang="en-IN"/>
          </a:p>
        </p:txBody>
      </p:sp>
      <p:sp>
        <p:nvSpPr>
          <p:cNvPr id="5" name="Footer Placeholder 4">
            <a:extLst>
              <a:ext uri="{FF2B5EF4-FFF2-40B4-BE49-F238E27FC236}">
                <a16:creationId xmlns:a16="http://schemas.microsoft.com/office/drawing/2014/main" id="{4E5F3EBB-349B-985E-F1B8-DB80753EA8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163633-D5AB-4F01-DDC6-174A36CB824E}"/>
              </a:ext>
            </a:extLst>
          </p:cNvPr>
          <p:cNvSpPr>
            <a:spLocks noGrp="1"/>
          </p:cNvSpPr>
          <p:nvPr>
            <p:ph type="sldNum" sz="quarter" idx="12"/>
          </p:nvPr>
        </p:nvSpPr>
        <p:spPr/>
        <p:txBody>
          <a:bodyPr/>
          <a:lstStyle/>
          <a:p>
            <a:fld id="{861427F1-00C1-49B2-B17F-BC78FD9414FB}" type="slidenum">
              <a:rPr lang="en-IN" smtClean="0"/>
              <a:t>‹#›</a:t>
            </a:fld>
            <a:endParaRPr lang="en-IN"/>
          </a:p>
        </p:txBody>
      </p:sp>
    </p:spTree>
    <p:extLst>
      <p:ext uri="{BB962C8B-B14F-4D97-AF65-F5344CB8AC3E}">
        <p14:creationId xmlns:p14="http://schemas.microsoft.com/office/powerpoint/2010/main" val="876251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72C64-6FF4-8454-BA33-76E7E507422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EDB2C4-D45F-21F5-20D3-E69A7A8AF9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C78FBD-249E-98BA-99E0-91C69B4E90C6}"/>
              </a:ext>
            </a:extLst>
          </p:cNvPr>
          <p:cNvSpPr>
            <a:spLocks noGrp="1"/>
          </p:cNvSpPr>
          <p:nvPr>
            <p:ph type="dt" sz="half" idx="10"/>
          </p:nvPr>
        </p:nvSpPr>
        <p:spPr/>
        <p:txBody>
          <a:bodyPr/>
          <a:lstStyle/>
          <a:p>
            <a:fld id="{FB1C4FFC-F926-46C6-B764-0BC4A820C317}" type="datetime1">
              <a:rPr lang="en-IN" smtClean="0"/>
              <a:t>28-04-2024</a:t>
            </a:fld>
            <a:endParaRPr lang="en-IN"/>
          </a:p>
        </p:txBody>
      </p:sp>
      <p:sp>
        <p:nvSpPr>
          <p:cNvPr id="5" name="Footer Placeholder 4">
            <a:extLst>
              <a:ext uri="{FF2B5EF4-FFF2-40B4-BE49-F238E27FC236}">
                <a16:creationId xmlns:a16="http://schemas.microsoft.com/office/drawing/2014/main" id="{DD0365FE-93E5-0599-7A8B-3AD33BA8FB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0AB4BB-853A-2A5C-6505-81EF3B0AD8EC}"/>
              </a:ext>
            </a:extLst>
          </p:cNvPr>
          <p:cNvSpPr>
            <a:spLocks noGrp="1"/>
          </p:cNvSpPr>
          <p:nvPr>
            <p:ph type="sldNum" sz="quarter" idx="12"/>
          </p:nvPr>
        </p:nvSpPr>
        <p:spPr/>
        <p:txBody>
          <a:bodyPr/>
          <a:lstStyle/>
          <a:p>
            <a:fld id="{861427F1-00C1-49B2-B17F-BC78FD9414FB}" type="slidenum">
              <a:rPr lang="en-IN" smtClean="0"/>
              <a:t>‹#›</a:t>
            </a:fld>
            <a:endParaRPr lang="en-IN"/>
          </a:p>
        </p:txBody>
      </p:sp>
    </p:spTree>
    <p:extLst>
      <p:ext uri="{BB962C8B-B14F-4D97-AF65-F5344CB8AC3E}">
        <p14:creationId xmlns:p14="http://schemas.microsoft.com/office/powerpoint/2010/main" val="4276219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4C71F3-8B76-E27F-CA34-FE7C043E73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F7A155-7954-E24F-3224-010D5E686C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3C8A87-319A-AA8B-7A77-7CFE6427520B}"/>
              </a:ext>
            </a:extLst>
          </p:cNvPr>
          <p:cNvSpPr>
            <a:spLocks noGrp="1"/>
          </p:cNvSpPr>
          <p:nvPr>
            <p:ph type="dt" sz="half" idx="10"/>
          </p:nvPr>
        </p:nvSpPr>
        <p:spPr/>
        <p:txBody>
          <a:bodyPr/>
          <a:lstStyle/>
          <a:p>
            <a:fld id="{AB935959-33F4-4942-BF33-1ABD6345136C}" type="datetime1">
              <a:rPr lang="en-IN" smtClean="0"/>
              <a:t>28-04-2024</a:t>
            </a:fld>
            <a:endParaRPr lang="en-IN"/>
          </a:p>
        </p:txBody>
      </p:sp>
      <p:sp>
        <p:nvSpPr>
          <p:cNvPr id="5" name="Footer Placeholder 4">
            <a:extLst>
              <a:ext uri="{FF2B5EF4-FFF2-40B4-BE49-F238E27FC236}">
                <a16:creationId xmlns:a16="http://schemas.microsoft.com/office/drawing/2014/main" id="{FC95D923-8709-2493-2FB1-42C0F8B56B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0E5D97-80D4-FC06-AF55-9D65432E8C18}"/>
              </a:ext>
            </a:extLst>
          </p:cNvPr>
          <p:cNvSpPr>
            <a:spLocks noGrp="1"/>
          </p:cNvSpPr>
          <p:nvPr>
            <p:ph type="sldNum" sz="quarter" idx="12"/>
          </p:nvPr>
        </p:nvSpPr>
        <p:spPr/>
        <p:txBody>
          <a:bodyPr/>
          <a:lstStyle/>
          <a:p>
            <a:fld id="{861427F1-00C1-49B2-B17F-BC78FD9414FB}" type="slidenum">
              <a:rPr lang="en-IN" smtClean="0"/>
              <a:t>‹#›</a:t>
            </a:fld>
            <a:endParaRPr lang="en-IN"/>
          </a:p>
        </p:txBody>
      </p:sp>
    </p:spTree>
    <p:extLst>
      <p:ext uri="{BB962C8B-B14F-4D97-AF65-F5344CB8AC3E}">
        <p14:creationId xmlns:p14="http://schemas.microsoft.com/office/powerpoint/2010/main" val="3408911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81AE1-272F-115E-0E5C-18E61460F7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5010EC-D3CA-FF35-96D5-385788D15C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DFA1B3-D260-8E89-E4E1-317648851767}"/>
              </a:ext>
            </a:extLst>
          </p:cNvPr>
          <p:cNvSpPr>
            <a:spLocks noGrp="1"/>
          </p:cNvSpPr>
          <p:nvPr>
            <p:ph type="dt" sz="half" idx="10"/>
          </p:nvPr>
        </p:nvSpPr>
        <p:spPr/>
        <p:txBody>
          <a:bodyPr/>
          <a:lstStyle/>
          <a:p>
            <a:fld id="{C015D15C-D233-450A-8EE4-1745C97F9FA3}" type="datetime1">
              <a:rPr lang="en-IN" smtClean="0"/>
              <a:t>28-04-2024</a:t>
            </a:fld>
            <a:endParaRPr lang="en-IN"/>
          </a:p>
        </p:txBody>
      </p:sp>
      <p:sp>
        <p:nvSpPr>
          <p:cNvPr id="5" name="Footer Placeholder 4">
            <a:extLst>
              <a:ext uri="{FF2B5EF4-FFF2-40B4-BE49-F238E27FC236}">
                <a16:creationId xmlns:a16="http://schemas.microsoft.com/office/drawing/2014/main" id="{92B066E7-4A49-21EB-3866-09779231B3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5F6060-66A6-854D-7DA0-08DFE1686C70}"/>
              </a:ext>
            </a:extLst>
          </p:cNvPr>
          <p:cNvSpPr>
            <a:spLocks noGrp="1"/>
          </p:cNvSpPr>
          <p:nvPr>
            <p:ph type="sldNum" sz="quarter" idx="12"/>
          </p:nvPr>
        </p:nvSpPr>
        <p:spPr/>
        <p:txBody>
          <a:bodyPr/>
          <a:lstStyle/>
          <a:p>
            <a:fld id="{861427F1-00C1-49B2-B17F-BC78FD9414FB}" type="slidenum">
              <a:rPr lang="en-IN" smtClean="0"/>
              <a:t>‹#›</a:t>
            </a:fld>
            <a:endParaRPr lang="en-IN"/>
          </a:p>
        </p:txBody>
      </p:sp>
    </p:spTree>
    <p:extLst>
      <p:ext uri="{BB962C8B-B14F-4D97-AF65-F5344CB8AC3E}">
        <p14:creationId xmlns:p14="http://schemas.microsoft.com/office/powerpoint/2010/main" val="1911026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BB15E-F850-CEF2-0340-96E2AE200E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C7CCAF-22F1-17E6-27A7-DD61FC2A3B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402093-1F32-7335-29AD-648DE7674819}"/>
              </a:ext>
            </a:extLst>
          </p:cNvPr>
          <p:cNvSpPr>
            <a:spLocks noGrp="1"/>
          </p:cNvSpPr>
          <p:nvPr>
            <p:ph type="dt" sz="half" idx="10"/>
          </p:nvPr>
        </p:nvSpPr>
        <p:spPr/>
        <p:txBody>
          <a:bodyPr/>
          <a:lstStyle/>
          <a:p>
            <a:fld id="{25627B05-282E-45FE-B3DE-94D13C5E3A94}" type="datetime1">
              <a:rPr lang="en-IN" smtClean="0"/>
              <a:t>28-04-2024</a:t>
            </a:fld>
            <a:endParaRPr lang="en-IN"/>
          </a:p>
        </p:txBody>
      </p:sp>
      <p:sp>
        <p:nvSpPr>
          <p:cNvPr id="5" name="Footer Placeholder 4">
            <a:extLst>
              <a:ext uri="{FF2B5EF4-FFF2-40B4-BE49-F238E27FC236}">
                <a16:creationId xmlns:a16="http://schemas.microsoft.com/office/drawing/2014/main" id="{42E24572-9F36-4BD9-8CB2-ADBAC96B9F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8166CF-F7E1-F9FB-4A84-C74FC883D770}"/>
              </a:ext>
            </a:extLst>
          </p:cNvPr>
          <p:cNvSpPr>
            <a:spLocks noGrp="1"/>
          </p:cNvSpPr>
          <p:nvPr>
            <p:ph type="sldNum" sz="quarter" idx="12"/>
          </p:nvPr>
        </p:nvSpPr>
        <p:spPr/>
        <p:txBody>
          <a:bodyPr/>
          <a:lstStyle/>
          <a:p>
            <a:fld id="{861427F1-00C1-49B2-B17F-BC78FD9414FB}" type="slidenum">
              <a:rPr lang="en-IN" smtClean="0"/>
              <a:t>‹#›</a:t>
            </a:fld>
            <a:endParaRPr lang="en-IN"/>
          </a:p>
        </p:txBody>
      </p:sp>
    </p:spTree>
    <p:extLst>
      <p:ext uri="{BB962C8B-B14F-4D97-AF65-F5344CB8AC3E}">
        <p14:creationId xmlns:p14="http://schemas.microsoft.com/office/powerpoint/2010/main" val="2223720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ACC50-8080-29E7-BD4D-DB97AAD433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7A447B-0743-D387-F52F-7478B2FF94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B6F4F30-88CF-33FD-9979-9071DDFE35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7BBE2D4-E491-0687-21AC-D550D5D0F3D2}"/>
              </a:ext>
            </a:extLst>
          </p:cNvPr>
          <p:cNvSpPr>
            <a:spLocks noGrp="1"/>
          </p:cNvSpPr>
          <p:nvPr>
            <p:ph type="dt" sz="half" idx="10"/>
          </p:nvPr>
        </p:nvSpPr>
        <p:spPr/>
        <p:txBody>
          <a:bodyPr/>
          <a:lstStyle/>
          <a:p>
            <a:fld id="{A31287F2-039A-4CE3-ACA3-9CFCDF2DFF69}" type="datetime1">
              <a:rPr lang="en-IN" smtClean="0"/>
              <a:t>28-04-2024</a:t>
            </a:fld>
            <a:endParaRPr lang="en-IN"/>
          </a:p>
        </p:txBody>
      </p:sp>
      <p:sp>
        <p:nvSpPr>
          <p:cNvPr id="6" name="Footer Placeholder 5">
            <a:extLst>
              <a:ext uri="{FF2B5EF4-FFF2-40B4-BE49-F238E27FC236}">
                <a16:creationId xmlns:a16="http://schemas.microsoft.com/office/drawing/2014/main" id="{77F2B1E5-C437-C76F-1A11-62DF3B4A7C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9FF304-35C5-EFE3-9F2B-4282417A9414}"/>
              </a:ext>
            </a:extLst>
          </p:cNvPr>
          <p:cNvSpPr>
            <a:spLocks noGrp="1"/>
          </p:cNvSpPr>
          <p:nvPr>
            <p:ph type="sldNum" sz="quarter" idx="12"/>
          </p:nvPr>
        </p:nvSpPr>
        <p:spPr/>
        <p:txBody>
          <a:bodyPr/>
          <a:lstStyle/>
          <a:p>
            <a:fld id="{861427F1-00C1-49B2-B17F-BC78FD9414FB}" type="slidenum">
              <a:rPr lang="en-IN" smtClean="0"/>
              <a:t>‹#›</a:t>
            </a:fld>
            <a:endParaRPr lang="en-IN"/>
          </a:p>
        </p:txBody>
      </p:sp>
    </p:spTree>
    <p:extLst>
      <p:ext uri="{BB962C8B-B14F-4D97-AF65-F5344CB8AC3E}">
        <p14:creationId xmlns:p14="http://schemas.microsoft.com/office/powerpoint/2010/main" val="8685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205AD-3B95-F941-77DC-6BFB9103183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920E8-2AB2-AE54-E397-0AD4B185F5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7B8038-DB04-EF06-FE3D-5F9C38133C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95C1ACE-B254-C407-8C6C-644506B7B2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27C8DC-33A8-DCEF-AB9F-5796A822AB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346C529-254C-4CE6-296C-3A4DE39702B7}"/>
              </a:ext>
            </a:extLst>
          </p:cNvPr>
          <p:cNvSpPr>
            <a:spLocks noGrp="1"/>
          </p:cNvSpPr>
          <p:nvPr>
            <p:ph type="dt" sz="half" idx="10"/>
          </p:nvPr>
        </p:nvSpPr>
        <p:spPr/>
        <p:txBody>
          <a:bodyPr/>
          <a:lstStyle/>
          <a:p>
            <a:fld id="{9082E71E-F5D8-4233-ACAB-A510B2F34C85}" type="datetime1">
              <a:rPr lang="en-IN" smtClean="0"/>
              <a:t>28-04-2024</a:t>
            </a:fld>
            <a:endParaRPr lang="en-IN"/>
          </a:p>
        </p:txBody>
      </p:sp>
      <p:sp>
        <p:nvSpPr>
          <p:cNvPr id="8" name="Footer Placeholder 7">
            <a:extLst>
              <a:ext uri="{FF2B5EF4-FFF2-40B4-BE49-F238E27FC236}">
                <a16:creationId xmlns:a16="http://schemas.microsoft.com/office/drawing/2014/main" id="{EED2F6C2-DEBB-3E1C-AAFB-1A7F5267266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FCB83A-8C48-A6F2-2692-DEB1B84DD534}"/>
              </a:ext>
            </a:extLst>
          </p:cNvPr>
          <p:cNvSpPr>
            <a:spLocks noGrp="1"/>
          </p:cNvSpPr>
          <p:nvPr>
            <p:ph type="sldNum" sz="quarter" idx="12"/>
          </p:nvPr>
        </p:nvSpPr>
        <p:spPr/>
        <p:txBody>
          <a:bodyPr/>
          <a:lstStyle/>
          <a:p>
            <a:fld id="{861427F1-00C1-49B2-B17F-BC78FD9414FB}" type="slidenum">
              <a:rPr lang="en-IN" smtClean="0"/>
              <a:t>‹#›</a:t>
            </a:fld>
            <a:endParaRPr lang="en-IN"/>
          </a:p>
        </p:txBody>
      </p:sp>
    </p:spTree>
    <p:extLst>
      <p:ext uri="{BB962C8B-B14F-4D97-AF65-F5344CB8AC3E}">
        <p14:creationId xmlns:p14="http://schemas.microsoft.com/office/powerpoint/2010/main" val="262892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52DFB-4411-4326-0B19-7C94DAE910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41985C-C4C0-7AF2-D66E-87CAB101D532}"/>
              </a:ext>
            </a:extLst>
          </p:cNvPr>
          <p:cNvSpPr>
            <a:spLocks noGrp="1"/>
          </p:cNvSpPr>
          <p:nvPr>
            <p:ph type="dt" sz="half" idx="10"/>
          </p:nvPr>
        </p:nvSpPr>
        <p:spPr/>
        <p:txBody>
          <a:bodyPr/>
          <a:lstStyle/>
          <a:p>
            <a:fld id="{67D9FB0B-E8CD-43B9-9C18-EFF8F8CF7E0C}" type="datetime1">
              <a:rPr lang="en-IN" smtClean="0"/>
              <a:t>28-04-2024</a:t>
            </a:fld>
            <a:endParaRPr lang="en-IN"/>
          </a:p>
        </p:txBody>
      </p:sp>
      <p:sp>
        <p:nvSpPr>
          <p:cNvPr id="4" name="Footer Placeholder 3">
            <a:extLst>
              <a:ext uri="{FF2B5EF4-FFF2-40B4-BE49-F238E27FC236}">
                <a16:creationId xmlns:a16="http://schemas.microsoft.com/office/drawing/2014/main" id="{8E78845E-A825-98A9-3C85-D2930E88FFC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EFDA127-2565-0678-217F-FA5B88B95F09}"/>
              </a:ext>
            </a:extLst>
          </p:cNvPr>
          <p:cNvSpPr>
            <a:spLocks noGrp="1"/>
          </p:cNvSpPr>
          <p:nvPr>
            <p:ph type="sldNum" sz="quarter" idx="12"/>
          </p:nvPr>
        </p:nvSpPr>
        <p:spPr/>
        <p:txBody>
          <a:bodyPr/>
          <a:lstStyle/>
          <a:p>
            <a:fld id="{861427F1-00C1-49B2-B17F-BC78FD9414FB}" type="slidenum">
              <a:rPr lang="en-IN" smtClean="0"/>
              <a:t>‹#›</a:t>
            </a:fld>
            <a:endParaRPr lang="en-IN"/>
          </a:p>
        </p:txBody>
      </p:sp>
    </p:spTree>
    <p:extLst>
      <p:ext uri="{BB962C8B-B14F-4D97-AF65-F5344CB8AC3E}">
        <p14:creationId xmlns:p14="http://schemas.microsoft.com/office/powerpoint/2010/main" val="2915238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B0694D-4543-2BD8-5DC0-742A124BA9DD}"/>
              </a:ext>
            </a:extLst>
          </p:cNvPr>
          <p:cNvSpPr>
            <a:spLocks noGrp="1"/>
          </p:cNvSpPr>
          <p:nvPr>
            <p:ph type="dt" sz="half" idx="10"/>
          </p:nvPr>
        </p:nvSpPr>
        <p:spPr/>
        <p:txBody>
          <a:bodyPr/>
          <a:lstStyle/>
          <a:p>
            <a:fld id="{8C333EAC-C474-4EC0-A7DE-0448F0200E0E}" type="datetime1">
              <a:rPr lang="en-IN" smtClean="0"/>
              <a:t>28-04-2024</a:t>
            </a:fld>
            <a:endParaRPr lang="en-IN"/>
          </a:p>
        </p:txBody>
      </p:sp>
      <p:sp>
        <p:nvSpPr>
          <p:cNvPr id="3" name="Footer Placeholder 2">
            <a:extLst>
              <a:ext uri="{FF2B5EF4-FFF2-40B4-BE49-F238E27FC236}">
                <a16:creationId xmlns:a16="http://schemas.microsoft.com/office/drawing/2014/main" id="{6C2F9A6A-1974-6ED6-BBB4-666B0B4D15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C91E014-61B2-BD22-BDE0-B8241465229D}"/>
              </a:ext>
            </a:extLst>
          </p:cNvPr>
          <p:cNvSpPr>
            <a:spLocks noGrp="1"/>
          </p:cNvSpPr>
          <p:nvPr>
            <p:ph type="sldNum" sz="quarter" idx="12"/>
          </p:nvPr>
        </p:nvSpPr>
        <p:spPr/>
        <p:txBody>
          <a:bodyPr/>
          <a:lstStyle/>
          <a:p>
            <a:fld id="{861427F1-00C1-49B2-B17F-BC78FD9414FB}" type="slidenum">
              <a:rPr lang="en-IN" smtClean="0"/>
              <a:t>‹#›</a:t>
            </a:fld>
            <a:endParaRPr lang="en-IN"/>
          </a:p>
        </p:txBody>
      </p:sp>
    </p:spTree>
    <p:extLst>
      <p:ext uri="{BB962C8B-B14F-4D97-AF65-F5344CB8AC3E}">
        <p14:creationId xmlns:p14="http://schemas.microsoft.com/office/powerpoint/2010/main" val="1450313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0B8A4-806E-9CFB-3065-5A946706F8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617A7A-0C40-87A3-5D99-C122EA877B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D71DB6-4A2E-13F8-28AE-C5A5C13805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77BBE7-C137-C195-31CB-3BFF54C5EAA7}"/>
              </a:ext>
            </a:extLst>
          </p:cNvPr>
          <p:cNvSpPr>
            <a:spLocks noGrp="1"/>
          </p:cNvSpPr>
          <p:nvPr>
            <p:ph type="dt" sz="half" idx="10"/>
          </p:nvPr>
        </p:nvSpPr>
        <p:spPr/>
        <p:txBody>
          <a:bodyPr/>
          <a:lstStyle/>
          <a:p>
            <a:fld id="{88827690-0CEE-40CF-954D-89F8EDA8B916}" type="datetime1">
              <a:rPr lang="en-IN" smtClean="0"/>
              <a:t>28-04-2024</a:t>
            </a:fld>
            <a:endParaRPr lang="en-IN"/>
          </a:p>
        </p:txBody>
      </p:sp>
      <p:sp>
        <p:nvSpPr>
          <p:cNvPr id="6" name="Footer Placeholder 5">
            <a:extLst>
              <a:ext uri="{FF2B5EF4-FFF2-40B4-BE49-F238E27FC236}">
                <a16:creationId xmlns:a16="http://schemas.microsoft.com/office/drawing/2014/main" id="{C4E54381-3663-26D4-4DD6-B4A1FC6084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9BC1D8-9ED0-51F0-41E8-72CF080347CB}"/>
              </a:ext>
            </a:extLst>
          </p:cNvPr>
          <p:cNvSpPr>
            <a:spLocks noGrp="1"/>
          </p:cNvSpPr>
          <p:nvPr>
            <p:ph type="sldNum" sz="quarter" idx="12"/>
          </p:nvPr>
        </p:nvSpPr>
        <p:spPr/>
        <p:txBody>
          <a:bodyPr/>
          <a:lstStyle/>
          <a:p>
            <a:fld id="{861427F1-00C1-49B2-B17F-BC78FD9414FB}" type="slidenum">
              <a:rPr lang="en-IN" smtClean="0"/>
              <a:t>‹#›</a:t>
            </a:fld>
            <a:endParaRPr lang="en-IN"/>
          </a:p>
        </p:txBody>
      </p:sp>
    </p:spTree>
    <p:extLst>
      <p:ext uri="{BB962C8B-B14F-4D97-AF65-F5344CB8AC3E}">
        <p14:creationId xmlns:p14="http://schemas.microsoft.com/office/powerpoint/2010/main" val="32648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9900A-D817-4B6C-395F-D33CF0C3AD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024AD4-3325-DF91-3ACB-9969A2EEAA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FFAD0BB-E5FC-9E1C-61A1-1EFF658D7F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F8B05D-4DA0-BBBA-9378-DEFE6E3388C8}"/>
              </a:ext>
            </a:extLst>
          </p:cNvPr>
          <p:cNvSpPr>
            <a:spLocks noGrp="1"/>
          </p:cNvSpPr>
          <p:nvPr>
            <p:ph type="dt" sz="half" idx="10"/>
          </p:nvPr>
        </p:nvSpPr>
        <p:spPr/>
        <p:txBody>
          <a:bodyPr/>
          <a:lstStyle/>
          <a:p>
            <a:fld id="{C09E69A7-A8F8-4095-9B45-8D6EB896A586}" type="datetime1">
              <a:rPr lang="en-IN" smtClean="0"/>
              <a:t>28-04-2024</a:t>
            </a:fld>
            <a:endParaRPr lang="en-IN"/>
          </a:p>
        </p:txBody>
      </p:sp>
      <p:sp>
        <p:nvSpPr>
          <p:cNvPr id="6" name="Footer Placeholder 5">
            <a:extLst>
              <a:ext uri="{FF2B5EF4-FFF2-40B4-BE49-F238E27FC236}">
                <a16:creationId xmlns:a16="http://schemas.microsoft.com/office/drawing/2014/main" id="{01172A9D-5B23-8F8F-4B6D-44BDD39F24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AFFD36-699E-17E2-D321-96F814909ACC}"/>
              </a:ext>
            </a:extLst>
          </p:cNvPr>
          <p:cNvSpPr>
            <a:spLocks noGrp="1"/>
          </p:cNvSpPr>
          <p:nvPr>
            <p:ph type="sldNum" sz="quarter" idx="12"/>
          </p:nvPr>
        </p:nvSpPr>
        <p:spPr/>
        <p:txBody>
          <a:bodyPr/>
          <a:lstStyle/>
          <a:p>
            <a:fld id="{861427F1-00C1-49B2-B17F-BC78FD9414FB}" type="slidenum">
              <a:rPr lang="en-IN" smtClean="0"/>
              <a:t>‹#›</a:t>
            </a:fld>
            <a:endParaRPr lang="en-IN"/>
          </a:p>
        </p:txBody>
      </p:sp>
    </p:spTree>
    <p:extLst>
      <p:ext uri="{BB962C8B-B14F-4D97-AF65-F5344CB8AC3E}">
        <p14:creationId xmlns:p14="http://schemas.microsoft.com/office/powerpoint/2010/main" val="1621123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F7BEDA-EBD9-AAA0-7408-71DFE6ECD8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ED45EB-C4AB-385B-15BA-91014A71FD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7E3A29-9B42-1ACF-657C-F79845D226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B8B24E-2115-4FE2-A847-5CD1881E169B}" type="datetime1">
              <a:rPr lang="en-IN" smtClean="0"/>
              <a:t>28-04-2024</a:t>
            </a:fld>
            <a:endParaRPr lang="en-IN"/>
          </a:p>
        </p:txBody>
      </p:sp>
      <p:sp>
        <p:nvSpPr>
          <p:cNvPr id="5" name="Footer Placeholder 4">
            <a:extLst>
              <a:ext uri="{FF2B5EF4-FFF2-40B4-BE49-F238E27FC236}">
                <a16:creationId xmlns:a16="http://schemas.microsoft.com/office/drawing/2014/main" id="{7A211FA1-F060-2B5D-0A6C-00B4494F7A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F7E979-1135-95C2-F1E1-8E2E16F834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1427F1-00C1-49B2-B17F-BC78FD9414FB}" type="slidenum">
              <a:rPr lang="en-IN" smtClean="0"/>
              <a:t>‹#›</a:t>
            </a:fld>
            <a:endParaRPr lang="en-IN"/>
          </a:p>
        </p:txBody>
      </p:sp>
    </p:spTree>
    <p:extLst>
      <p:ext uri="{BB962C8B-B14F-4D97-AF65-F5344CB8AC3E}">
        <p14:creationId xmlns:p14="http://schemas.microsoft.com/office/powerpoint/2010/main" val="391800439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C087B-21B3-5A25-E123-B751EC6D5AAB}"/>
              </a:ext>
            </a:extLst>
          </p:cNvPr>
          <p:cNvSpPr>
            <a:spLocks noGrp="1"/>
          </p:cNvSpPr>
          <p:nvPr>
            <p:ph type="ctrTitle"/>
          </p:nvPr>
        </p:nvSpPr>
        <p:spPr>
          <a:xfrm>
            <a:off x="1097280" y="311086"/>
            <a:ext cx="9366473" cy="2073896"/>
          </a:xfrm>
        </p:spPr>
        <p:txBody>
          <a:bodyPr>
            <a:normAutofit fontScale="90000"/>
          </a:bodyPr>
          <a:lstStyle/>
          <a:p>
            <a:r>
              <a:rPr lang="en" sz="4000" dirty="0">
                <a:solidFill>
                  <a:schemeClr val="tx1"/>
                </a:solidFill>
                <a:latin typeface="Times New Roman" panose="02020603050405020304" pitchFamily="18" charset="0"/>
                <a:cs typeface="Times New Roman" panose="02020603050405020304" pitchFamily="18" charset="0"/>
                <a:sym typeface="Kulim Park"/>
              </a:rPr>
              <a:t> CHATBOT,</a:t>
            </a:r>
            <a:br>
              <a:rPr lang="en" sz="4000" dirty="0">
                <a:solidFill>
                  <a:schemeClr val="tx1"/>
                </a:solidFill>
                <a:latin typeface="Times New Roman" panose="02020603050405020304" pitchFamily="18" charset="0"/>
                <a:cs typeface="Times New Roman" panose="02020603050405020304" pitchFamily="18" charset="0"/>
                <a:sym typeface="Kulim Park"/>
              </a:rPr>
            </a:br>
            <a:r>
              <a:rPr lang="en" sz="4000" dirty="0">
                <a:solidFill>
                  <a:schemeClr val="tx1"/>
                </a:solidFill>
                <a:latin typeface="Times New Roman" panose="02020603050405020304" pitchFamily="18" charset="0"/>
                <a:ea typeface="Kulim Park"/>
                <a:cs typeface="Times New Roman" panose="02020603050405020304" pitchFamily="18" charset="0"/>
                <a:sym typeface="Kulim Park"/>
              </a:rPr>
              <a:t>AN APPLICATION OF DEEP LEARNING AND NATURAL LANGUAGE PROCESSING</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F4B96B2-6896-B48D-C0F4-512CAC9D78E3}"/>
              </a:ext>
            </a:extLst>
          </p:cNvPr>
          <p:cNvSpPr>
            <a:spLocks noGrp="1"/>
          </p:cNvSpPr>
          <p:nvPr>
            <p:ph type="subTitle" idx="1"/>
          </p:nvPr>
        </p:nvSpPr>
        <p:spPr>
          <a:xfrm>
            <a:off x="1100051" y="3322141"/>
            <a:ext cx="9665359" cy="2692159"/>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Under the guidance of, DR.ASOKE NATH</a:t>
            </a: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511, Prashant Gomes                                                          549, </a:t>
            </a:r>
            <a:r>
              <a:rPr lang="en-US" dirty="0" err="1">
                <a:solidFill>
                  <a:schemeClr val="tx1"/>
                </a:solidFill>
                <a:latin typeface="Times New Roman" panose="02020603050405020304" pitchFamily="18" charset="0"/>
                <a:cs typeface="Times New Roman" panose="02020603050405020304" pitchFamily="18" charset="0"/>
              </a:rPr>
              <a:t>Sanchita</a:t>
            </a:r>
            <a:r>
              <a:rPr lang="en-US" dirty="0">
                <a:solidFill>
                  <a:schemeClr val="tx1"/>
                </a:solidFill>
                <a:latin typeface="Times New Roman" panose="02020603050405020304" pitchFamily="18" charset="0"/>
                <a:cs typeface="Times New Roman" panose="02020603050405020304" pitchFamily="18" charset="0"/>
              </a:rPr>
              <a:t> Paul</a:t>
            </a:r>
          </a:p>
          <a:p>
            <a:endParaRPr lang="en-US" dirty="0"/>
          </a:p>
          <a:p>
            <a:endParaRPr lang="en-IN" dirty="0"/>
          </a:p>
        </p:txBody>
      </p:sp>
      <p:sp>
        <p:nvSpPr>
          <p:cNvPr id="5" name="Slide Number Placeholder 4">
            <a:extLst>
              <a:ext uri="{FF2B5EF4-FFF2-40B4-BE49-F238E27FC236}">
                <a16:creationId xmlns:a16="http://schemas.microsoft.com/office/drawing/2014/main" id="{151D0962-10F2-FDDD-4E20-D4EC35F39A28}"/>
              </a:ext>
            </a:extLst>
          </p:cNvPr>
          <p:cNvSpPr>
            <a:spLocks noGrp="1"/>
          </p:cNvSpPr>
          <p:nvPr>
            <p:ph type="sldNum" sz="quarter" idx="12"/>
          </p:nvPr>
        </p:nvSpPr>
        <p:spPr/>
        <p:txBody>
          <a:bodyPr/>
          <a:lstStyle/>
          <a:p>
            <a:fld id="{861427F1-00C1-49B2-B17F-BC78FD9414FB}" type="slidenum">
              <a:rPr lang="en-IN" smtClean="0"/>
              <a:t>1</a:t>
            </a:fld>
            <a:endParaRPr lang="en-IN"/>
          </a:p>
        </p:txBody>
      </p:sp>
      <p:sp>
        <p:nvSpPr>
          <p:cNvPr id="4" name="TextBox 3">
            <a:extLst>
              <a:ext uri="{FF2B5EF4-FFF2-40B4-BE49-F238E27FC236}">
                <a16:creationId xmlns:a16="http://schemas.microsoft.com/office/drawing/2014/main" id="{49132008-C2D6-F4D1-47A1-5C4C6AD8DBE8}"/>
              </a:ext>
            </a:extLst>
          </p:cNvPr>
          <p:cNvSpPr txBox="1"/>
          <p:nvPr/>
        </p:nvSpPr>
        <p:spPr>
          <a:xfrm>
            <a:off x="10312924" y="6287678"/>
            <a:ext cx="1677971" cy="369332"/>
          </a:xfrm>
          <a:prstGeom prst="rect">
            <a:avLst/>
          </a:prstGeom>
          <a:noFill/>
        </p:spPr>
        <p:txBody>
          <a:bodyPr wrap="square" rtlCol="0">
            <a:spAutoFit/>
          </a:bodyPr>
          <a:lstStyle/>
          <a:p>
            <a:r>
              <a:rPr lang="en-US" dirty="0"/>
              <a:t>          </a:t>
            </a:r>
            <a:endParaRPr lang="en-IN" dirty="0"/>
          </a:p>
        </p:txBody>
      </p:sp>
    </p:spTree>
    <p:extLst>
      <p:ext uri="{BB962C8B-B14F-4D97-AF65-F5344CB8AC3E}">
        <p14:creationId xmlns:p14="http://schemas.microsoft.com/office/powerpoint/2010/main" val="413190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7F479-9F75-479F-19B0-013EAD6E4007}"/>
              </a:ext>
            </a:extLst>
          </p:cNvPr>
          <p:cNvSpPr>
            <a:spLocks noGrp="1"/>
          </p:cNvSpPr>
          <p:nvPr>
            <p:ph type="title"/>
          </p:nvPr>
        </p:nvSpPr>
        <p:spPr>
          <a:xfrm>
            <a:off x="1097280" y="286604"/>
            <a:ext cx="10058400" cy="901174"/>
          </a:xfrm>
        </p:spPr>
        <p:txBody>
          <a:bodyPr/>
          <a:lstStyle/>
          <a:p>
            <a:r>
              <a:rPr lang="en-US" dirty="0">
                <a:latin typeface="Times New Roman" panose="02020603050405020304" pitchFamily="18" charset="0"/>
                <a:cs typeface="Times New Roman" panose="02020603050405020304" pitchFamily="18" charset="0"/>
              </a:rPr>
              <a:t>DATA PREPROCESSING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47F5E1-365B-8B61-94A8-F94FEC5E0A74}"/>
              </a:ext>
            </a:extLst>
          </p:cNvPr>
          <p:cNvSpPr>
            <a:spLocks noGrp="1"/>
          </p:cNvSpPr>
          <p:nvPr>
            <p:ph idx="1"/>
          </p:nvPr>
        </p:nvSpPr>
        <p:spPr>
          <a:xfrm>
            <a:off x="838200" y="1187778"/>
            <a:ext cx="10515600" cy="5168572"/>
          </a:xfrm>
        </p:spPr>
        <p:txBody>
          <a:bodyPr>
            <a:normAutofit/>
          </a:bodyPr>
          <a:lstStyle/>
          <a:p>
            <a:pPr marL="0" indent="0">
              <a:buNone/>
            </a:pPr>
            <a:endParaRPr lang="en-US" dirty="0"/>
          </a:p>
          <a:p>
            <a:pPr marL="0" indent="0">
              <a:buNone/>
            </a:pPr>
            <a:endParaRPr lang="en-US" dirty="0"/>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Three lists  ‘</a:t>
            </a:r>
            <a:r>
              <a:rPr lang="en-US" sz="2400" dirty="0" err="1">
                <a:latin typeface="Times New Roman" panose="02020603050405020304" pitchFamily="18" charset="0"/>
                <a:cs typeface="Times New Roman" panose="02020603050405020304" pitchFamily="18" charset="0"/>
              </a:rPr>
              <a:t>all_words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xy</a:t>
            </a:r>
            <a:r>
              <a:rPr lang="en-US" sz="2400" dirty="0">
                <a:latin typeface="Times New Roman" panose="02020603050405020304" pitchFamily="18" charset="0"/>
                <a:cs typeface="Times New Roman" panose="02020603050405020304" pitchFamily="18" charset="0"/>
              </a:rPr>
              <a:t>’ and  ‘tags’ are initialized</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After tokenization and stemming, the unique stemmed words across all patterns are stored in, ‘all words’, while the unique tags are stored in “tags’ and lastly ‘</a:t>
            </a:r>
            <a:r>
              <a:rPr lang="en-US" sz="2400" dirty="0" err="1">
                <a:latin typeface="Times New Roman" panose="02020603050405020304" pitchFamily="18" charset="0"/>
                <a:cs typeface="Times New Roman" panose="02020603050405020304" pitchFamily="18" charset="0"/>
              </a:rPr>
              <a:t>xy</a:t>
            </a:r>
            <a:r>
              <a:rPr lang="en-US" sz="2400" dirty="0">
                <a:latin typeface="Times New Roman" panose="02020603050405020304" pitchFamily="18" charset="0"/>
                <a:cs typeface="Times New Roman" panose="02020603050405020304" pitchFamily="18" charset="0"/>
              </a:rPr>
              <a:t>’ holds types of format ‘(tokenized and stemmed words, tag)’ for each pattern sentence. The tag correspond to the tokenized and stemmed words from patterns. </a:t>
            </a:r>
          </a:p>
          <a:p>
            <a:endParaRPr lang="en-US" dirty="0"/>
          </a:p>
          <a:p>
            <a:endParaRPr lang="en-US" dirty="0"/>
          </a:p>
          <a:p>
            <a:pPr marL="0" indent="0">
              <a:buNone/>
            </a:pPr>
            <a:r>
              <a:rPr lang="en-US" dirty="0">
                <a:solidFill>
                  <a:schemeClr val="bg1">
                    <a:lumMod val="60000"/>
                    <a:lumOff val="40000"/>
                  </a:schemeClr>
                </a:solidFill>
              </a:rPr>
              <a:t>D</a:t>
            </a:r>
            <a:r>
              <a:rPr lang="en-IN" dirty="0">
                <a:solidFill>
                  <a:schemeClr val="bg1">
                    <a:lumMod val="60000"/>
                    <a:lumOff val="40000"/>
                  </a:schemeClr>
                </a:solidFill>
              </a:rPr>
              <a:t>ATA PREPROCESSING</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885CFB7-0C97-FF6F-E04C-772AAD1C65A9}"/>
              </a:ext>
            </a:extLst>
          </p:cNvPr>
          <p:cNvSpPr>
            <a:spLocks noGrp="1"/>
          </p:cNvSpPr>
          <p:nvPr>
            <p:ph type="sldNum" sz="quarter" idx="12"/>
          </p:nvPr>
        </p:nvSpPr>
        <p:spPr/>
        <p:txBody>
          <a:bodyPr/>
          <a:lstStyle/>
          <a:p>
            <a:fld id="{861427F1-00C1-49B2-B17F-BC78FD9414FB}" type="slidenum">
              <a:rPr lang="en-IN" smtClean="0"/>
              <a:t>10</a:t>
            </a:fld>
            <a:r>
              <a:rPr lang="en-IN" dirty="0"/>
              <a:t>/32</a:t>
            </a:r>
          </a:p>
        </p:txBody>
      </p:sp>
    </p:spTree>
    <p:extLst>
      <p:ext uri="{BB962C8B-B14F-4D97-AF65-F5344CB8AC3E}">
        <p14:creationId xmlns:p14="http://schemas.microsoft.com/office/powerpoint/2010/main" val="1602250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E7204-757E-39B3-1E7C-9F50C8611E2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VECTOR SUMMARY</a:t>
            </a:r>
            <a:endParaRPr lang="en-IN"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1E2F49DC-0C46-32AB-8E4C-840D95B37BC5}"/>
              </a:ext>
            </a:extLst>
          </p:cNvPr>
          <p:cNvPicPr>
            <a:picLocks noGrp="1" noChangeAspect="1"/>
          </p:cNvPicPr>
          <p:nvPr>
            <p:ph idx="1"/>
          </p:nvPr>
        </p:nvPicPr>
        <p:blipFill>
          <a:blip r:embed="rId2"/>
          <a:stretch>
            <a:fillRect/>
          </a:stretch>
        </p:blipFill>
        <p:spPr>
          <a:xfrm>
            <a:off x="838200" y="2018595"/>
            <a:ext cx="2461768" cy="770641"/>
          </a:xfrm>
        </p:spPr>
      </p:pic>
      <p:sp>
        <p:nvSpPr>
          <p:cNvPr id="4" name="Slide Number Placeholder 3">
            <a:extLst>
              <a:ext uri="{FF2B5EF4-FFF2-40B4-BE49-F238E27FC236}">
                <a16:creationId xmlns:a16="http://schemas.microsoft.com/office/drawing/2014/main" id="{9F738C2B-56F3-D68F-F96D-80BA5CED8368}"/>
              </a:ext>
            </a:extLst>
          </p:cNvPr>
          <p:cNvSpPr>
            <a:spLocks noGrp="1"/>
          </p:cNvSpPr>
          <p:nvPr>
            <p:ph type="sldNum" sz="quarter" idx="12"/>
          </p:nvPr>
        </p:nvSpPr>
        <p:spPr/>
        <p:txBody>
          <a:bodyPr/>
          <a:lstStyle/>
          <a:p>
            <a:fld id="{861427F1-00C1-49B2-B17F-BC78FD9414FB}" type="slidenum">
              <a:rPr lang="en-IN" smtClean="0"/>
              <a:t>11</a:t>
            </a:fld>
            <a:r>
              <a:rPr lang="en-IN" dirty="0"/>
              <a:t>/32</a:t>
            </a:r>
          </a:p>
        </p:txBody>
      </p:sp>
      <p:pic>
        <p:nvPicPr>
          <p:cNvPr id="10" name="Picture 9">
            <a:extLst>
              <a:ext uri="{FF2B5EF4-FFF2-40B4-BE49-F238E27FC236}">
                <a16:creationId xmlns:a16="http://schemas.microsoft.com/office/drawing/2014/main" id="{F7A7E042-E8D9-31B3-A2EC-D4201449C1D0}"/>
              </a:ext>
            </a:extLst>
          </p:cNvPr>
          <p:cNvPicPr>
            <a:picLocks noChangeAspect="1"/>
          </p:cNvPicPr>
          <p:nvPr/>
        </p:nvPicPr>
        <p:blipFill>
          <a:blip r:embed="rId3"/>
          <a:stretch>
            <a:fillRect/>
          </a:stretch>
        </p:blipFill>
        <p:spPr>
          <a:xfrm>
            <a:off x="6627043" y="2018596"/>
            <a:ext cx="1948298" cy="1108314"/>
          </a:xfrm>
          <a:prstGeom prst="rect">
            <a:avLst/>
          </a:prstGeom>
        </p:spPr>
      </p:pic>
    </p:spTree>
    <p:extLst>
      <p:ext uri="{BB962C8B-B14F-4D97-AF65-F5344CB8AC3E}">
        <p14:creationId xmlns:p14="http://schemas.microsoft.com/office/powerpoint/2010/main" val="3685036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7F479-9F75-479F-19B0-013EAD6E4007}"/>
              </a:ext>
            </a:extLst>
          </p:cNvPr>
          <p:cNvSpPr>
            <a:spLocks noGrp="1"/>
          </p:cNvSpPr>
          <p:nvPr>
            <p:ph type="title"/>
          </p:nvPr>
        </p:nvSpPr>
        <p:spPr>
          <a:xfrm>
            <a:off x="1097280" y="286604"/>
            <a:ext cx="10058400" cy="901174"/>
          </a:xfrm>
        </p:spPr>
        <p:txBody>
          <a:bodyPr/>
          <a:lstStyle/>
          <a:p>
            <a:r>
              <a:rPr lang="en-US" dirty="0">
                <a:latin typeface="Times New Roman" panose="02020603050405020304" pitchFamily="18" charset="0"/>
                <a:cs typeface="Times New Roman" panose="02020603050405020304" pitchFamily="18" charset="0"/>
              </a:rPr>
              <a:t>PREPARING THE TRAINING SET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47F5E1-365B-8B61-94A8-F94FEC5E0A74}"/>
              </a:ext>
            </a:extLst>
          </p:cNvPr>
          <p:cNvSpPr>
            <a:spLocks noGrp="1"/>
          </p:cNvSpPr>
          <p:nvPr>
            <p:ph idx="1"/>
          </p:nvPr>
        </p:nvSpPr>
        <p:spPr>
          <a:xfrm>
            <a:off x="838200" y="286604"/>
            <a:ext cx="10515600" cy="5624002"/>
          </a:xfrm>
        </p:spPr>
        <p:txBody>
          <a:bodyPr>
            <a:noAutofit/>
          </a:bodyPr>
          <a:lstStyle/>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the machine learning classification model, we need to convert the textual data, into numerical form. For this purpose we use The </a:t>
            </a:r>
            <a:r>
              <a:rPr lang="en-US" sz="2400" b="1" dirty="0">
                <a:latin typeface="Times New Roman" panose="02020603050405020304" pitchFamily="18" charset="0"/>
                <a:cs typeface="Times New Roman" panose="02020603050405020304" pitchFamily="18" charset="0"/>
              </a:rPr>
              <a:t>BAG OF WORDS </a:t>
            </a:r>
            <a:r>
              <a:rPr lang="en-US" sz="2400" dirty="0">
                <a:latin typeface="Times New Roman" panose="02020603050405020304" pitchFamily="18" charset="0"/>
                <a:cs typeface="Times New Roman" panose="02020603050405020304" pitchFamily="18" charset="0"/>
              </a:rPr>
              <a:t>representation.</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BOW representation for the sake of this project represents presence or absence of each word in the sentence.</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facilitating this we loop over the pattern sentences from all ‘</a:t>
            </a:r>
            <a:r>
              <a:rPr lang="en-US" sz="2400" dirty="0" err="1">
                <a:latin typeface="Times New Roman" panose="02020603050405020304" pitchFamily="18" charset="0"/>
                <a:cs typeface="Times New Roman" panose="02020603050405020304" pitchFamily="18" charset="0"/>
              </a:rPr>
              <a:t>xy</a:t>
            </a:r>
            <a:r>
              <a:rPr lang="en-US" sz="24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Each BOW vector corresponds to pattern sentence and each BOW index corresponds to a word in the sentence, where if a word from ‘</a:t>
            </a:r>
            <a:r>
              <a:rPr lang="en-US" sz="2400" dirty="0" err="1">
                <a:latin typeface="Times New Roman" panose="02020603050405020304" pitchFamily="18" charset="0"/>
                <a:cs typeface="Times New Roman" panose="02020603050405020304" pitchFamily="18" charset="0"/>
              </a:rPr>
              <a:t>all_words</a:t>
            </a:r>
            <a:r>
              <a:rPr lang="en-US" sz="2400" dirty="0">
                <a:latin typeface="Times New Roman" panose="02020603050405020304" pitchFamily="18" charset="0"/>
                <a:cs typeface="Times New Roman" panose="02020603050405020304" pitchFamily="18" charset="0"/>
              </a:rPr>
              <a:t>’ is present in the current pattern sentence, then the corresponding BOW vector index is set to 1, else 0. </a:t>
            </a: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885CFB7-0C97-FF6F-E04C-772AAD1C65A9}"/>
              </a:ext>
            </a:extLst>
          </p:cNvPr>
          <p:cNvSpPr>
            <a:spLocks noGrp="1"/>
          </p:cNvSpPr>
          <p:nvPr>
            <p:ph type="sldNum" sz="quarter" idx="12"/>
          </p:nvPr>
        </p:nvSpPr>
        <p:spPr/>
        <p:txBody>
          <a:bodyPr/>
          <a:lstStyle/>
          <a:p>
            <a:fld id="{861427F1-00C1-49B2-B17F-BC78FD9414FB}" type="slidenum">
              <a:rPr lang="en-IN" smtClean="0"/>
              <a:t>12</a:t>
            </a:fld>
            <a:r>
              <a:rPr lang="en-IN" dirty="0"/>
              <a:t>/32</a:t>
            </a:r>
          </a:p>
        </p:txBody>
      </p:sp>
    </p:spTree>
    <p:extLst>
      <p:ext uri="{BB962C8B-B14F-4D97-AF65-F5344CB8AC3E}">
        <p14:creationId xmlns:p14="http://schemas.microsoft.com/office/powerpoint/2010/main" val="2574952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1AC67-0822-727D-D980-653531EF684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PREPARING TRAINING SET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6523D1-63CE-85EC-09D2-ED7DD6242AB2}"/>
              </a:ext>
            </a:extLst>
          </p:cNvPr>
          <p:cNvSpPr>
            <a:spLocks noGrp="1"/>
          </p:cNvSpPr>
          <p:nvPr>
            <p:ph idx="1"/>
          </p:nvPr>
        </p:nvSpPr>
        <p:spPr/>
        <p:txBody>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Suppose ‘</a:t>
            </a:r>
            <a:r>
              <a:rPr lang="en-US" sz="2400" dirty="0" err="1">
                <a:latin typeface="Times New Roman" panose="02020603050405020304" pitchFamily="18" charset="0"/>
                <a:cs typeface="Times New Roman" panose="02020603050405020304" pitchFamily="18" charset="0"/>
              </a:rPr>
              <a:t>all_words</a:t>
            </a:r>
            <a:r>
              <a:rPr lang="en-US" sz="2400" dirty="0">
                <a:latin typeface="Times New Roman" panose="02020603050405020304" pitchFamily="18" charset="0"/>
                <a:cs typeface="Times New Roman" panose="02020603050405020304" pitchFamily="18" charset="0"/>
              </a:rPr>
              <a:t>’ is [‘</a:t>
            </a:r>
            <a:r>
              <a:rPr lang="en-US" sz="2400" dirty="0" err="1">
                <a:latin typeface="Times New Roman" panose="02020603050405020304" pitchFamily="18" charset="0"/>
                <a:cs typeface="Times New Roman" panose="02020603050405020304" pitchFamily="18" charset="0"/>
              </a:rPr>
              <a:t>hello’,’how’,’are’,’you’,’goodbye</a:t>
            </a:r>
            <a:r>
              <a:rPr lang="en-US" sz="24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Pattern sentence : “How are you?”</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Bag of words representation </a:t>
            </a:r>
            <a:r>
              <a:rPr lang="en-US" sz="2400" b="1" dirty="0">
                <a:latin typeface="Times New Roman" panose="02020603050405020304" pitchFamily="18" charset="0"/>
                <a:cs typeface="Times New Roman" panose="02020603050405020304" pitchFamily="18" charset="0"/>
              </a:rPr>
              <a:t>: [0,1,1,1,0] </a:t>
            </a:r>
          </a:p>
          <a:p>
            <a:pPr marL="0" indent="0">
              <a:buNone/>
            </a:pPr>
            <a:endParaRPr lang="en-IN" dirty="0"/>
          </a:p>
        </p:txBody>
      </p:sp>
      <p:sp>
        <p:nvSpPr>
          <p:cNvPr id="4" name="Slide Number Placeholder 3">
            <a:extLst>
              <a:ext uri="{FF2B5EF4-FFF2-40B4-BE49-F238E27FC236}">
                <a16:creationId xmlns:a16="http://schemas.microsoft.com/office/drawing/2014/main" id="{F1AE69AD-6FA6-E262-5430-00AE097F3D6C}"/>
              </a:ext>
            </a:extLst>
          </p:cNvPr>
          <p:cNvSpPr>
            <a:spLocks noGrp="1"/>
          </p:cNvSpPr>
          <p:nvPr>
            <p:ph type="sldNum" sz="quarter" idx="12"/>
          </p:nvPr>
        </p:nvSpPr>
        <p:spPr/>
        <p:txBody>
          <a:bodyPr/>
          <a:lstStyle/>
          <a:p>
            <a:fld id="{861427F1-00C1-49B2-B17F-BC78FD9414FB}" type="slidenum">
              <a:rPr lang="en-IN" smtClean="0"/>
              <a:t>13</a:t>
            </a:fld>
            <a:r>
              <a:rPr lang="en-IN" dirty="0"/>
              <a:t>/32</a:t>
            </a:r>
          </a:p>
        </p:txBody>
      </p:sp>
      <p:pic>
        <p:nvPicPr>
          <p:cNvPr id="5" name="Picture 4">
            <a:extLst>
              <a:ext uri="{FF2B5EF4-FFF2-40B4-BE49-F238E27FC236}">
                <a16:creationId xmlns:a16="http://schemas.microsoft.com/office/drawing/2014/main" id="{73BB726A-ECFD-41EE-4A7A-FBE5E5F268FB}"/>
              </a:ext>
            </a:extLst>
          </p:cNvPr>
          <p:cNvPicPr>
            <a:picLocks noChangeAspect="1"/>
          </p:cNvPicPr>
          <p:nvPr/>
        </p:nvPicPr>
        <p:blipFill>
          <a:blip r:embed="rId2"/>
          <a:stretch>
            <a:fillRect/>
          </a:stretch>
        </p:blipFill>
        <p:spPr>
          <a:xfrm>
            <a:off x="2692368" y="4223376"/>
            <a:ext cx="6587682" cy="2269499"/>
          </a:xfrm>
          <a:prstGeom prst="rect">
            <a:avLst/>
          </a:prstGeom>
        </p:spPr>
      </p:pic>
    </p:spTree>
    <p:extLst>
      <p:ext uri="{BB962C8B-B14F-4D97-AF65-F5344CB8AC3E}">
        <p14:creationId xmlns:p14="http://schemas.microsoft.com/office/powerpoint/2010/main" val="2495277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1AC67-0822-727D-D980-653531EF684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PREPARING TRAINING SET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6523D1-63CE-85EC-09D2-ED7DD6242AB2}"/>
              </a:ext>
            </a:extLst>
          </p:cNvPr>
          <p:cNvSpPr>
            <a:spLocks noGrp="1"/>
          </p:cNvSpPr>
          <p:nvPr>
            <p:ph idx="1"/>
          </p:nvPr>
        </p:nvSpPr>
        <p:spPr/>
        <p:txBody>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processed bag of words vectors are stored in ‘</a:t>
            </a:r>
            <a:r>
              <a:rPr lang="en-US" sz="2000" dirty="0" err="1">
                <a:latin typeface="Times New Roman" panose="02020603050405020304" pitchFamily="18" charset="0"/>
                <a:cs typeface="Times New Roman" panose="02020603050405020304" pitchFamily="18" charset="0"/>
              </a:rPr>
              <a:t>X_train</a:t>
            </a:r>
            <a:r>
              <a:rPr lang="en-US" sz="20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corresponding tags are stored at ‘</a:t>
            </a:r>
            <a:r>
              <a:rPr lang="en-US" sz="2000" dirty="0" err="1">
                <a:latin typeface="Times New Roman" panose="02020603050405020304" pitchFamily="18" charset="0"/>
                <a:cs typeface="Times New Roman" panose="02020603050405020304" pitchFamily="18" charset="0"/>
              </a:rPr>
              <a:t>y_train</a:t>
            </a:r>
            <a:r>
              <a:rPr lang="en-US" sz="20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Now the training data is ready.</a:t>
            </a:r>
          </a:p>
          <a:p>
            <a:pPr marL="0" indent="0">
              <a:buNone/>
            </a:pPr>
            <a:endParaRPr lang="en-IN" dirty="0"/>
          </a:p>
        </p:txBody>
      </p:sp>
      <p:sp>
        <p:nvSpPr>
          <p:cNvPr id="4" name="Slide Number Placeholder 3">
            <a:extLst>
              <a:ext uri="{FF2B5EF4-FFF2-40B4-BE49-F238E27FC236}">
                <a16:creationId xmlns:a16="http://schemas.microsoft.com/office/drawing/2014/main" id="{F1AE69AD-6FA6-E262-5430-00AE097F3D6C}"/>
              </a:ext>
            </a:extLst>
          </p:cNvPr>
          <p:cNvSpPr>
            <a:spLocks noGrp="1"/>
          </p:cNvSpPr>
          <p:nvPr>
            <p:ph type="sldNum" sz="quarter" idx="12"/>
          </p:nvPr>
        </p:nvSpPr>
        <p:spPr/>
        <p:txBody>
          <a:bodyPr/>
          <a:lstStyle/>
          <a:p>
            <a:fld id="{861427F1-00C1-49B2-B17F-BC78FD9414FB}" type="slidenum">
              <a:rPr lang="en-IN" smtClean="0"/>
              <a:t>14</a:t>
            </a:fld>
            <a:r>
              <a:rPr lang="en-IN" dirty="0"/>
              <a:t>/32</a:t>
            </a:r>
          </a:p>
        </p:txBody>
      </p:sp>
    </p:spTree>
    <p:extLst>
      <p:ext uri="{BB962C8B-B14F-4D97-AF65-F5344CB8AC3E}">
        <p14:creationId xmlns:p14="http://schemas.microsoft.com/office/powerpoint/2010/main" val="3012190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1AC67-0822-727D-D980-653531EF684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6523D1-63CE-85EC-09D2-ED7DD6242AB2}"/>
              </a:ext>
            </a:extLst>
          </p:cNvPr>
          <p:cNvSpPr>
            <a:spLocks noGrp="1"/>
          </p:cNvSpPr>
          <p:nvPr>
            <p:ph idx="1"/>
          </p:nvPr>
        </p:nvSpPr>
        <p:spPr>
          <a:xfrm>
            <a:off x="838200" y="1329179"/>
            <a:ext cx="10515600" cy="4847784"/>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The machine learning model selected for the project is </a:t>
            </a:r>
            <a:r>
              <a:rPr lang="en-US" sz="1800" b="1" dirty="0">
                <a:latin typeface="Times New Roman" panose="02020603050405020304" pitchFamily="18" charset="0"/>
                <a:cs typeface="Times New Roman" panose="02020603050405020304" pitchFamily="18" charset="0"/>
              </a:rPr>
              <a:t>MULTILAYERED</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FEED FORWARD NEURAL NETWORK . </a:t>
            </a:r>
            <a:r>
              <a:rPr lang="en-US" sz="1800" dirty="0">
                <a:latin typeface="Times New Roman" panose="02020603050405020304" pitchFamily="18" charset="0"/>
                <a:cs typeface="Times New Roman" panose="02020603050405020304" pitchFamily="18" charset="0"/>
              </a:rPr>
              <a:t>The reasons being :</a:t>
            </a:r>
          </a:p>
          <a:p>
            <a:pPr marL="285750" indent="-285750">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 Perfect for smaller to medium sized datasets</a:t>
            </a:r>
          </a:p>
          <a:p>
            <a:pPr marL="0" indent="0">
              <a:buNone/>
            </a:pPr>
            <a:r>
              <a:rPr lang="en-US" sz="1800" dirty="0">
                <a:latin typeface="Times New Roman" panose="02020603050405020304" pitchFamily="18" charset="0"/>
                <a:cs typeface="Times New Roman" panose="02020603050405020304" pitchFamily="18" charset="0"/>
              </a:rPr>
              <a:t>            - Excel at learning patterns and relationships in data</a:t>
            </a:r>
          </a:p>
          <a:p>
            <a:pPr marL="0" indent="0">
              <a:buNone/>
            </a:pPr>
            <a:r>
              <a:rPr lang="en-US" sz="1800" dirty="0">
                <a:latin typeface="Times New Roman" panose="02020603050405020304" pitchFamily="18" charset="0"/>
                <a:cs typeface="Times New Roman" panose="02020603050405020304" pitchFamily="18" charset="0"/>
              </a:rPr>
              <a:t>            - Efficiently handle variable length sequences by representing them as fixed sized vectors</a:t>
            </a:r>
          </a:p>
          <a:p>
            <a:pPr marL="0" indent="0">
              <a:buNone/>
            </a:pPr>
            <a:r>
              <a:rPr lang="en-US" sz="1800" dirty="0">
                <a:latin typeface="Times New Roman" panose="02020603050405020304" pitchFamily="18" charset="0"/>
                <a:cs typeface="Times New Roman" panose="02020603050405020304" pitchFamily="18" charset="0"/>
              </a:rPr>
              <a:t>            - Scalable, as number of neurons and hidden layers can be adjusted  . </a:t>
            </a:r>
          </a:p>
          <a:p>
            <a:pPr marL="0" indent="0">
              <a:buNone/>
            </a:pPr>
            <a:r>
              <a:rPr lang="en-US" sz="1800" dirty="0">
                <a:latin typeface="Times New Roman" panose="02020603050405020304" pitchFamily="18" charset="0"/>
                <a:cs typeface="Times New Roman" panose="02020603050405020304" pitchFamily="18" charset="0"/>
              </a:rPr>
              <a:t>            - capable of generalizing unseen data</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1AE69AD-6FA6-E262-5430-00AE097F3D6C}"/>
              </a:ext>
            </a:extLst>
          </p:cNvPr>
          <p:cNvSpPr>
            <a:spLocks noGrp="1"/>
          </p:cNvSpPr>
          <p:nvPr>
            <p:ph type="sldNum" sz="quarter" idx="12"/>
          </p:nvPr>
        </p:nvSpPr>
        <p:spPr>
          <a:xfrm>
            <a:off x="8610600" y="6356350"/>
            <a:ext cx="2927808" cy="365125"/>
          </a:xfrm>
        </p:spPr>
        <p:txBody>
          <a:bodyPr/>
          <a:lstStyle/>
          <a:p>
            <a:r>
              <a:rPr lang="en-IN" dirty="0"/>
              <a:t>16/32   </a:t>
            </a:r>
          </a:p>
        </p:txBody>
      </p:sp>
      <p:pic>
        <p:nvPicPr>
          <p:cNvPr id="5" name="Picture 4">
            <a:extLst>
              <a:ext uri="{FF2B5EF4-FFF2-40B4-BE49-F238E27FC236}">
                <a16:creationId xmlns:a16="http://schemas.microsoft.com/office/drawing/2014/main" id="{E92D44D6-721E-4FC2-AA25-BA7A80BF2BBC}"/>
              </a:ext>
            </a:extLst>
          </p:cNvPr>
          <p:cNvPicPr>
            <a:picLocks noChangeAspect="1"/>
          </p:cNvPicPr>
          <p:nvPr/>
        </p:nvPicPr>
        <p:blipFill>
          <a:blip r:embed="rId2"/>
          <a:stretch>
            <a:fillRect/>
          </a:stretch>
        </p:blipFill>
        <p:spPr>
          <a:xfrm>
            <a:off x="6266789" y="3764314"/>
            <a:ext cx="4687622" cy="3093686"/>
          </a:xfrm>
          <a:prstGeom prst="rect">
            <a:avLst/>
          </a:prstGeom>
        </p:spPr>
      </p:pic>
    </p:spTree>
    <p:extLst>
      <p:ext uri="{BB962C8B-B14F-4D97-AF65-F5344CB8AC3E}">
        <p14:creationId xmlns:p14="http://schemas.microsoft.com/office/powerpoint/2010/main" val="1727540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1AC67-0822-727D-D980-653531EF684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6523D1-63CE-85EC-09D2-ED7DD6242AB2}"/>
              </a:ext>
            </a:extLst>
          </p:cNvPr>
          <p:cNvSpPr>
            <a:spLocks noGrp="1"/>
          </p:cNvSpPr>
          <p:nvPr>
            <p:ph idx="1"/>
          </p:nvPr>
        </p:nvSpPr>
        <p:spPr>
          <a:xfrm>
            <a:off x="838200" y="1329179"/>
            <a:ext cx="10515600" cy="4847784"/>
          </a:xfrm>
        </p:spPr>
        <p:txBody>
          <a:bodyPr>
            <a:normAutofit/>
          </a:bodyPr>
          <a:lstStyle/>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LAYERS: 1 INPUT LAYER, 2 HIDDEN LAYERS, 1 OUTPUT LAYER</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ACTIVATION FUNCTION : </a:t>
            </a:r>
            <a:r>
              <a:rPr lang="en-US" sz="1800" dirty="0" err="1">
                <a:latin typeface="Times New Roman" panose="02020603050405020304" pitchFamily="18" charset="0"/>
                <a:cs typeface="Times New Roman" panose="02020603050405020304" pitchFamily="18" charset="0"/>
              </a:rPr>
              <a:t>ReLU</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DEFINED PARAMETERS: INPUT SIZE, HIDDEN SIZE AND OUTPUT SIZE</a:t>
            </a: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1AE69AD-6FA6-E262-5430-00AE097F3D6C}"/>
              </a:ext>
            </a:extLst>
          </p:cNvPr>
          <p:cNvSpPr>
            <a:spLocks noGrp="1"/>
          </p:cNvSpPr>
          <p:nvPr>
            <p:ph type="sldNum" sz="quarter" idx="12"/>
          </p:nvPr>
        </p:nvSpPr>
        <p:spPr/>
        <p:txBody>
          <a:bodyPr/>
          <a:lstStyle/>
          <a:p>
            <a:fld id="{861427F1-00C1-49B2-B17F-BC78FD9414FB}" type="slidenum">
              <a:rPr lang="en-IN" smtClean="0"/>
              <a:t>16</a:t>
            </a:fld>
            <a:r>
              <a:rPr lang="en-IN" dirty="0"/>
              <a:t>/32</a:t>
            </a:r>
          </a:p>
        </p:txBody>
      </p:sp>
    </p:spTree>
    <p:extLst>
      <p:ext uri="{BB962C8B-B14F-4D97-AF65-F5344CB8AC3E}">
        <p14:creationId xmlns:p14="http://schemas.microsoft.com/office/powerpoint/2010/main" val="1239265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1AC67-0822-727D-D980-653531EF684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6523D1-63CE-85EC-09D2-ED7DD6242AB2}"/>
              </a:ext>
            </a:extLst>
          </p:cNvPr>
          <p:cNvSpPr>
            <a:spLocks noGrp="1"/>
          </p:cNvSpPr>
          <p:nvPr>
            <p:ph idx="1"/>
          </p:nvPr>
        </p:nvSpPr>
        <p:spPr>
          <a:xfrm>
            <a:off x="838200" y="1602557"/>
            <a:ext cx="10515600" cy="3978111"/>
          </a:xfrm>
        </p:spPr>
        <p:txBody>
          <a:bodyPr>
            <a:noAutofit/>
          </a:bodyPr>
          <a:lstStyle/>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We define our hyper parameters such as </a:t>
            </a:r>
            <a:r>
              <a:rPr lang="en-US" sz="1400" dirty="0" err="1">
                <a:latin typeface="Times New Roman" panose="02020603050405020304" pitchFamily="18" charset="0"/>
                <a:cs typeface="Times New Roman" panose="02020603050405020304" pitchFamily="18" charset="0"/>
              </a:rPr>
              <a:t>batch_size</a:t>
            </a:r>
            <a:r>
              <a:rPr lang="en-US" sz="1400" dirty="0">
                <a:latin typeface="Times New Roman" panose="02020603050405020304" pitchFamily="18" charset="0"/>
                <a:cs typeface="Times New Roman" panose="02020603050405020304" pitchFamily="18" charset="0"/>
              </a:rPr>
              <a:t>, epochs and learning rate</a:t>
            </a:r>
          </a:p>
          <a:p>
            <a:pPr marL="342900" indent="-342900">
              <a:buFont typeface="+mj-lt"/>
              <a:buAutoNum type="arabicPeriod"/>
            </a:pPr>
            <a:endParaRPr lang="en-US" sz="1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We also define our loss function, to identify difference between predicted class and </a:t>
            </a:r>
            <a:r>
              <a:rPr lang="en-US" sz="1400" dirty="0" err="1">
                <a:latin typeface="Times New Roman" panose="02020603050405020304" pitchFamily="18" charset="0"/>
                <a:cs typeface="Times New Roman" panose="02020603050405020304" pitchFamily="18" charset="0"/>
              </a:rPr>
              <a:t>actual;ground</a:t>
            </a:r>
            <a:r>
              <a:rPr lang="en-US" sz="1400" dirty="0">
                <a:latin typeface="Times New Roman" panose="02020603050405020304" pitchFamily="18" charset="0"/>
                <a:cs typeface="Times New Roman" panose="02020603050405020304" pitchFamily="18" charset="0"/>
              </a:rPr>
              <a:t> truth. The loss function in our case is </a:t>
            </a:r>
            <a:r>
              <a:rPr lang="en-US" sz="1400" b="1" dirty="0">
                <a:latin typeface="Times New Roman" panose="02020603050405020304" pitchFamily="18" charset="0"/>
                <a:cs typeface="Times New Roman" panose="02020603050405020304" pitchFamily="18" charset="0"/>
              </a:rPr>
              <a:t>Cross Entropy Loss </a:t>
            </a:r>
          </a:p>
          <a:p>
            <a:pPr marL="342900" indent="-342900">
              <a:buFont typeface="+mj-lt"/>
              <a:buAutoNum type="arabicPeriod"/>
            </a:pPr>
            <a:endParaRPr lang="en-US" sz="14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We define our optimization algorithm, which is needed to update the weights, biases and parameters after the gradients have been computed. In our project we  have chosen </a:t>
            </a:r>
            <a:r>
              <a:rPr lang="en-US" sz="1400" b="1" dirty="0">
                <a:latin typeface="Times New Roman" panose="02020603050405020304" pitchFamily="18" charset="0"/>
                <a:cs typeface="Times New Roman" panose="02020603050405020304" pitchFamily="18" charset="0"/>
              </a:rPr>
              <a:t>Adam Optimizer</a:t>
            </a:r>
          </a:p>
          <a:p>
            <a:pPr marL="342900" indent="-342900">
              <a:buFont typeface="+mj-lt"/>
              <a:buAutoNum type="arabicPeriod"/>
            </a:pPr>
            <a:endParaRPr lang="en-US" sz="14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400" b="1" dirty="0">
                <a:latin typeface="Times New Roman" panose="02020603050405020304" pitchFamily="18" charset="0"/>
                <a:cs typeface="Times New Roman" panose="02020603050405020304" pitchFamily="18" charset="0"/>
              </a:rPr>
              <a:t>The input Layer</a:t>
            </a:r>
            <a:r>
              <a:rPr lang="en-US" sz="1400" dirty="0">
                <a:latin typeface="Times New Roman" panose="02020603050405020304" pitchFamily="18" charset="0"/>
                <a:cs typeface="Times New Roman" panose="02020603050405020304" pitchFamily="18" charset="0"/>
              </a:rPr>
              <a:t>, accepts the BOW representations, and passes it to the hidden layers for computation. The number of neurons is equal to the number of unique stemmed words.</a:t>
            </a:r>
          </a:p>
          <a:p>
            <a:pPr marL="342900" indent="-342900">
              <a:buFont typeface="+mj-lt"/>
              <a:buAutoNum type="arabicPeriod"/>
            </a:pPr>
            <a:endParaRPr lang="en-US" sz="14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Each input Neuron then computes the </a:t>
            </a:r>
            <a:r>
              <a:rPr lang="en-US" sz="1400" dirty="0" err="1">
                <a:latin typeface="Times New Roman" panose="02020603050405020304" pitchFamily="18" charset="0"/>
                <a:cs typeface="Times New Roman" panose="02020603050405020304" pitchFamily="18" charset="0"/>
              </a:rPr>
              <a:t>wighted</a:t>
            </a:r>
            <a:r>
              <a:rPr lang="en-US" sz="1400" dirty="0">
                <a:latin typeface="Times New Roman" panose="02020603050405020304" pitchFamily="18" charset="0"/>
                <a:cs typeface="Times New Roman" panose="02020603050405020304" pitchFamily="18" charset="0"/>
              </a:rPr>
              <a:t> sum of its inputs and passes it through the </a:t>
            </a:r>
            <a:r>
              <a:rPr lang="en-US" sz="1400" dirty="0" err="1">
                <a:latin typeface="Times New Roman" panose="02020603050405020304" pitchFamily="18" charset="0"/>
                <a:cs typeface="Times New Roman" panose="02020603050405020304" pitchFamily="18" charset="0"/>
              </a:rPr>
              <a:t>ReLU</a:t>
            </a:r>
            <a:r>
              <a:rPr lang="en-US" sz="1400" dirty="0">
                <a:latin typeface="Times New Roman" panose="02020603050405020304" pitchFamily="18" charset="0"/>
                <a:cs typeface="Times New Roman" panose="02020603050405020304" pitchFamily="18" charset="0"/>
              </a:rPr>
              <a:t> layer and eventually the next layer.</a:t>
            </a:r>
          </a:p>
          <a:p>
            <a:pPr marL="342900" indent="-342900">
              <a:buFont typeface="+mj-lt"/>
              <a:buAutoNum type="arabicPeriod"/>
            </a:pPr>
            <a:endParaRPr lang="en-US" sz="1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The hidden Layers extract meaningful features from the BOW representations.. These vectors are put through Linear Transformations to compute weighted sum, for each neuron.. With each hidden layer the network extracts more meaningful features. </a:t>
            </a:r>
          </a:p>
          <a:p>
            <a:pPr marL="0" indent="0">
              <a:buNone/>
            </a:pPr>
            <a:endParaRPr lang="en-IN" sz="1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1AE69AD-6FA6-E262-5430-00AE097F3D6C}"/>
              </a:ext>
            </a:extLst>
          </p:cNvPr>
          <p:cNvSpPr>
            <a:spLocks noGrp="1"/>
          </p:cNvSpPr>
          <p:nvPr>
            <p:ph type="sldNum" sz="quarter" idx="12"/>
          </p:nvPr>
        </p:nvSpPr>
        <p:spPr/>
        <p:txBody>
          <a:bodyPr/>
          <a:lstStyle/>
          <a:p>
            <a:fld id="{861427F1-00C1-49B2-B17F-BC78FD9414FB}" type="slidenum">
              <a:rPr lang="en-IN" smtClean="0"/>
              <a:t>17</a:t>
            </a:fld>
            <a:r>
              <a:rPr lang="en-IN" dirty="0"/>
              <a:t>/32</a:t>
            </a:r>
          </a:p>
        </p:txBody>
      </p:sp>
    </p:spTree>
    <p:extLst>
      <p:ext uri="{BB962C8B-B14F-4D97-AF65-F5344CB8AC3E}">
        <p14:creationId xmlns:p14="http://schemas.microsoft.com/office/powerpoint/2010/main" val="966629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A2892-00D5-780E-8C9A-96CDA43DB7F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707B67-194F-97BE-E74A-7DDF4A63990F}"/>
              </a:ext>
            </a:extLst>
          </p:cNvPr>
          <p:cNvSpPr>
            <a:spLocks noGrp="1"/>
          </p:cNvSpPr>
          <p:nvPr>
            <p:ph idx="1"/>
          </p:nvPr>
        </p:nvSpPr>
        <p:spPr/>
        <p:txBody>
          <a:bodyPr>
            <a:normAutofit fontScale="47500" lnSpcReduction="20000"/>
          </a:bodyPr>
          <a:lstStyle/>
          <a:p>
            <a:pPr marL="342900" indent="-342900">
              <a:buAutoNum type="arabicPeriod" startAt="7"/>
            </a:pPr>
            <a:r>
              <a:rPr lang="en-US" sz="2900" dirty="0">
                <a:latin typeface="Times New Roman" panose="02020603050405020304" pitchFamily="18" charset="0"/>
                <a:cs typeface="Times New Roman" panose="02020603050405020304" pitchFamily="18" charset="0"/>
              </a:rPr>
              <a:t>The output is then passed onto the </a:t>
            </a:r>
            <a:r>
              <a:rPr lang="en-US" sz="2900" dirty="0" err="1">
                <a:latin typeface="Times New Roman" panose="02020603050405020304" pitchFamily="18" charset="0"/>
                <a:cs typeface="Times New Roman" panose="02020603050405020304" pitchFamily="18" charset="0"/>
              </a:rPr>
              <a:t>ReLU</a:t>
            </a:r>
            <a:r>
              <a:rPr lang="en-US" sz="2900" dirty="0">
                <a:latin typeface="Times New Roman" panose="02020603050405020304" pitchFamily="18" charset="0"/>
                <a:cs typeface="Times New Roman" panose="02020603050405020304" pitchFamily="18" charset="0"/>
              </a:rPr>
              <a:t> function</a:t>
            </a:r>
          </a:p>
          <a:p>
            <a:pPr marL="342900" indent="-342900">
              <a:buAutoNum type="arabicPeriod" startAt="7"/>
            </a:pPr>
            <a:endParaRPr lang="en-US" sz="2900" dirty="0">
              <a:latin typeface="Times New Roman" panose="02020603050405020304" pitchFamily="18" charset="0"/>
              <a:cs typeface="Times New Roman" panose="02020603050405020304" pitchFamily="18" charset="0"/>
            </a:endParaRPr>
          </a:p>
          <a:p>
            <a:pPr marL="342900" indent="-342900">
              <a:buAutoNum type="arabicPeriod" startAt="7"/>
            </a:pPr>
            <a:r>
              <a:rPr lang="en-US" sz="2900" dirty="0">
                <a:latin typeface="Times New Roman" panose="02020603050405020304" pitchFamily="18" charset="0"/>
                <a:cs typeface="Times New Roman" panose="02020603050405020304" pitchFamily="18" charset="0"/>
              </a:rPr>
              <a:t>Then finally, </a:t>
            </a:r>
            <a:r>
              <a:rPr lang="en-US" sz="2900" b="1" dirty="0">
                <a:latin typeface="Times New Roman" panose="02020603050405020304" pitchFamily="18" charset="0"/>
                <a:cs typeface="Times New Roman" panose="02020603050405020304" pitchFamily="18" charset="0"/>
              </a:rPr>
              <a:t>THE OUTPUT LAYER, </a:t>
            </a:r>
            <a:r>
              <a:rPr lang="en-US" sz="2900" dirty="0">
                <a:latin typeface="Times New Roman" panose="02020603050405020304" pitchFamily="18" charset="0"/>
                <a:cs typeface="Times New Roman" panose="02020603050405020304" pitchFamily="18" charset="0"/>
              </a:rPr>
              <a:t>where each neuron is associated with a particular class or tag, gives the final prediction based on the highest probability among classes (we don’t use </a:t>
            </a:r>
            <a:r>
              <a:rPr lang="en-US" sz="2900" dirty="0" err="1">
                <a:latin typeface="Times New Roman" panose="02020603050405020304" pitchFamily="18" charset="0"/>
                <a:cs typeface="Times New Roman" panose="02020603050405020304" pitchFamily="18" charset="0"/>
              </a:rPr>
              <a:t>softmax</a:t>
            </a:r>
            <a:r>
              <a:rPr lang="en-US" sz="2900" dirty="0">
                <a:latin typeface="Times New Roman" panose="02020603050405020304" pitchFamily="18" charset="0"/>
                <a:cs typeface="Times New Roman" panose="02020603050405020304" pitchFamily="18" charset="0"/>
              </a:rPr>
              <a:t> explicitly because we use </a:t>
            </a:r>
            <a:r>
              <a:rPr lang="en-US" sz="2900" dirty="0" err="1">
                <a:latin typeface="Times New Roman" panose="02020603050405020304" pitchFamily="18" charset="0"/>
                <a:cs typeface="Times New Roman" panose="02020603050405020304" pitchFamily="18" charset="0"/>
              </a:rPr>
              <a:t>Pytorch</a:t>
            </a:r>
            <a:r>
              <a:rPr lang="en-US" sz="2900" dirty="0">
                <a:latin typeface="Times New Roman" panose="02020603050405020304" pitchFamily="18" charset="0"/>
                <a:cs typeface="Times New Roman" panose="02020603050405020304" pitchFamily="18" charset="0"/>
              </a:rPr>
              <a:t> cross entropy loss.</a:t>
            </a:r>
          </a:p>
          <a:p>
            <a:pPr marL="342900" indent="-342900">
              <a:buAutoNum type="arabicPeriod" startAt="7"/>
            </a:pPr>
            <a:endParaRPr lang="en-US" sz="2900" dirty="0">
              <a:latin typeface="Times New Roman" panose="02020603050405020304" pitchFamily="18" charset="0"/>
              <a:cs typeface="Times New Roman" panose="02020603050405020304" pitchFamily="18" charset="0"/>
            </a:endParaRPr>
          </a:p>
          <a:p>
            <a:pPr marL="342900" indent="-342900">
              <a:buAutoNum type="arabicPeriod" startAt="7"/>
            </a:pPr>
            <a:r>
              <a:rPr lang="en-US" sz="2900" dirty="0">
                <a:latin typeface="Times New Roman" panose="02020603050405020304" pitchFamily="18" charset="0"/>
                <a:cs typeface="Times New Roman" panose="02020603050405020304" pitchFamily="18" charset="0"/>
              </a:rPr>
              <a:t>Steps 4,5,6,7 and 8 fall under FORWARD PROPAGATION, where the input of one layer, comes as the output of the previous layer.</a:t>
            </a:r>
          </a:p>
          <a:p>
            <a:pPr marL="342900" indent="-342900">
              <a:buAutoNum type="arabicPeriod" startAt="7"/>
            </a:pPr>
            <a:endParaRPr lang="en-US" sz="2900" dirty="0">
              <a:latin typeface="Times New Roman" panose="02020603050405020304" pitchFamily="18" charset="0"/>
              <a:cs typeface="Times New Roman" panose="02020603050405020304" pitchFamily="18" charset="0"/>
            </a:endParaRPr>
          </a:p>
          <a:p>
            <a:pPr marL="342900" indent="-342900">
              <a:buAutoNum type="arabicPeriod" startAt="7"/>
            </a:pPr>
            <a:r>
              <a:rPr lang="en-US" sz="2900" dirty="0">
                <a:latin typeface="Times New Roman" panose="02020603050405020304" pitchFamily="18" charset="0"/>
                <a:cs typeface="Times New Roman" panose="02020603050405020304" pitchFamily="18" charset="0"/>
              </a:rPr>
              <a:t> Now the difference between predicted probabilities and actual ground truth, </a:t>
            </a:r>
            <a:r>
              <a:rPr lang="en-US" sz="2900" dirty="0" err="1">
                <a:latin typeface="Times New Roman" panose="02020603050405020304" pitchFamily="18" charset="0"/>
                <a:cs typeface="Times New Roman" panose="02020603050405020304" pitchFamily="18" charset="0"/>
              </a:rPr>
              <a:t>i.e</a:t>
            </a:r>
            <a:r>
              <a:rPr lang="en-US" sz="2900" dirty="0">
                <a:latin typeface="Times New Roman" panose="02020603050405020304" pitchFamily="18" charset="0"/>
                <a:cs typeface="Times New Roman" panose="02020603050405020304" pitchFamily="18" charset="0"/>
              </a:rPr>
              <a:t>, loss is calculated, by the loss function and this loss is propagated backwards into the network.</a:t>
            </a:r>
          </a:p>
          <a:p>
            <a:pPr marL="342900" indent="-342900">
              <a:buAutoNum type="arabicPeriod" startAt="7"/>
            </a:pPr>
            <a:endParaRPr lang="en-US" sz="2900" dirty="0">
              <a:latin typeface="Times New Roman" panose="02020603050405020304" pitchFamily="18" charset="0"/>
              <a:cs typeface="Times New Roman" panose="02020603050405020304" pitchFamily="18" charset="0"/>
            </a:endParaRPr>
          </a:p>
          <a:p>
            <a:pPr marL="342900" indent="-342900">
              <a:buAutoNum type="arabicPeriod" startAt="7"/>
            </a:pPr>
            <a:r>
              <a:rPr lang="en-US" sz="2900" dirty="0">
                <a:latin typeface="Times New Roman" panose="02020603050405020304" pitchFamily="18" charset="0"/>
                <a:cs typeface="Times New Roman" panose="02020603050405020304" pitchFamily="18" charset="0"/>
              </a:rPr>
              <a:t>The gradients are thus computed, w.r.t, Weights and Biases. Adam Optimizer updates these parameters to minimize the loss. ( </a:t>
            </a:r>
            <a:r>
              <a:rPr lang="en-US" sz="2900" b="1" dirty="0">
                <a:latin typeface="Times New Roman" panose="02020603050405020304" pitchFamily="18" charset="0"/>
                <a:cs typeface="Times New Roman" panose="02020603050405020304" pitchFamily="18" charset="0"/>
              </a:rPr>
              <a:t>BACKPROPAGATION</a:t>
            </a:r>
            <a:r>
              <a:rPr lang="en-US" sz="2900" dirty="0">
                <a:latin typeface="Times New Roman" panose="02020603050405020304" pitchFamily="18" charset="0"/>
                <a:cs typeface="Times New Roman" panose="02020603050405020304" pitchFamily="18" charset="0"/>
              </a:rPr>
              <a:t> )</a:t>
            </a:r>
          </a:p>
          <a:p>
            <a:pPr marL="342900" indent="-342900">
              <a:buAutoNum type="arabicPeriod" startAt="7"/>
            </a:pPr>
            <a:endParaRPr lang="en-US" sz="2900" dirty="0">
              <a:latin typeface="Times New Roman" panose="02020603050405020304" pitchFamily="18" charset="0"/>
              <a:cs typeface="Times New Roman" panose="02020603050405020304" pitchFamily="18" charset="0"/>
            </a:endParaRPr>
          </a:p>
          <a:p>
            <a:pPr marL="342900" indent="-342900">
              <a:buAutoNum type="arabicPeriod" startAt="7"/>
            </a:pPr>
            <a:r>
              <a:rPr lang="en-US" sz="2900" dirty="0">
                <a:latin typeface="Times New Roman" panose="02020603050405020304" pitchFamily="18" charset="0"/>
                <a:cs typeface="Times New Roman" panose="02020603050405020304" pitchFamily="18" charset="0"/>
              </a:rPr>
              <a:t>This process continues for the duration of the number of epochs.</a:t>
            </a:r>
          </a:p>
          <a:p>
            <a:pPr marL="342900" indent="-342900">
              <a:buAutoNum type="arabicPeriod" startAt="7"/>
            </a:pPr>
            <a:endParaRPr lang="en-US" sz="2900" dirty="0">
              <a:latin typeface="Times New Roman" panose="02020603050405020304" pitchFamily="18" charset="0"/>
              <a:cs typeface="Times New Roman" panose="02020603050405020304" pitchFamily="18" charset="0"/>
            </a:endParaRPr>
          </a:p>
          <a:p>
            <a:pPr marL="342900" indent="-342900">
              <a:buAutoNum type="arabicPeriod" startAt="7"/>
            </a:pPr>
            <a:r>
              <a:rPr lang="en-US" sz="2900" dirty="0">
                <a:latin typeface="Times New Roman" panose="02020603050405020304" pitchFamily="18" charset="0"/>
                <a:cs typeface="Times New Roman" panose="02020603050405020304" pitchFamily="18" charset="0"/>
              </a:rPr>
              <a:t>The state of this model is finally saved in file “</a:t>
            </a:r>
            <a:r>
              <a:rPr lang="en-US" sz="2900" dirty="0" err="1">
                <a:latin typeface="Times New Roman" panose="02020603050405020304" pitchFamily="18" charset="0"/>
                <a:cs typeface="Times New Roman" panose="02020603050405020304" pitchFamily="18" charset="0"/>
              </a:rPr>
              <a:t>data.pth</a:t>
            </a:r>
            <a:r>
              <a:rPr lang="en-US" sz="2900" dirty="0">
                <a:latin typeface="Times New Roman" panose="02020603050405020304" pitchFamily="18" charset="0"/>
                <a:cs typeface="Times New Roman" panose="02020603050405020304" pitchFamily="18" charset="0"/>
              </a:rPr>
              <a:t>”, using </a:t>
            </a:r>
            <a:r>
              <a:rPr lang="en-US" sz="2900" dirty="0" err="1">
                <a:latin typeface="Times New Roman" panose="02020603050405020304" pitchFamily="18" charset="0"/>
                <a:cs typeface="Times New Roman" panose="02020603050405020304" pitchFamily="18" charset="0"/>
              </a:rPr>
              <a:t>Pytorch</a:t>
            </a:r>
            <a:r>
              <a:rPr lang="en-US" sz="2900" dirty="0">
                <a:latin typeface="Times New Roman" panose="02020603050405020304" pitchFamily="18" charset="0"/>
                <a:cs typeface="Times New Roman" panose="02020603050405020304" pitchFamily="18" charset="0"/>
              </a:rPr>
              <a:t> function </a:t>
            </a:r>
            <a:r>
              <a:rPr lang="en-US" sz="2900" dirty="0" err="1">
                <a:latin typeface="Times New Roman" panose="02020603050405020304" pitchFamily="18" charset="0"/>
                <a:cs typeface="Times New Roman" panose="02020603050405020304" pitchFamily="18" charset="0"/>
              </a:rPr>
              <a:t>torch.save</a:t>
            </a:r>
            <a:r>
              <a:rPr lang="en-US" sz="2900" dirty="0">
                <a:latin typeface="Times New Roman" panose="02020603050405020304" pitchFamily="18" charset="0"/>
                <a:cs typeface="Times New Roman" panose="02020603050405020304" pitchFamily="18" charset="0"/>
              </a:rPr>
              <a:t>()</a:t>
            </a:r>
          </a:p>
          <a:p>
            <a:pPr marL="342900" indent="-342900">
              <a:buAutoNum type="arabicPeriod" startAt="7"/>
            </a:pPr>
            <a:endParaRPr lang="en-US" dirty="0"/>
          </a:p>
          <a:p>
            <a:pPr marL="342900" indent="-342900">
              <a:buAutoNum type="arabicPeriod" startAt="7"/>
            </a:pPr>
            <a:endParaRPr lang="en-US" dirty="0"/>
          </a:p>
          <a:p>
            <a:endParaRPr lang="en-US" dirty="0"/>
          </a:p>
          <a:p>
            <a:endParaRPr lang="en-US" dirty="0"/>
          </a:p>
          <a:p>
            <a:pPr marL="342900" indent="-342900">
              <a:buFont typeface="+mj-lt"/>
              <a:buAutoNum type="arabicPeriod"/>
            </a:pPr>
            <a:endParaRPr lang="en-US" dirty="0"/>
          </a:p>
          <a:p>
            <a:endParaRPr lang="en-US" dirty="0"/>
          </a:p>
          <a:p>
            <a:endParaRPr lang="en-IN" dirty="0"/>
          </a:p>
          <a:p>
            <a:endParaRPr lang="en-IN" dirty="0"/>
          </a:p>
        </p:txBody>
      </p:sp>
      <p:sp>
        <p:nvSpPr>
          <p:cNvPr id="4" name="Slide Number Placeholder 3">
            <a:extLst>
              <a:ext uri="{FF2B5EF4-FFF2-40B4-BE49-F238E27FC236}">
                <a16:creationId xmlns:a16="http://schemas.microsoft.com/office/drawing/2014/main" id="{1CA28BEE-148D-A25E-DF1C-6D44B87A0F9B}"/>
              </a:ext>
            </a:extLst>
          </p:cNvPr>
          <p:cNvSpPr>
            <a:spLocks noGrp="1"/>
          </p:cNvSpPr>
          <p:nvPr>
            <p:ph type="sldNum" sz="quarter" idx="12"/>
          </p:nvPr>
        </p:nvSpPr>
        <p:spPr/>
        <p:txBody>
          <a:bodyPr/>
          <a:lstStyle/>
          <a:p>
            <a:fld id="{861427F1-00C1-49B2-B17F-BC78FD9414FB}" type="slidenum">
              <a:rPr lang="en-IN" smtClean="0"/>
              <a:t>18</a:t>
            </a:fld>
            <a:r>
              <a:rPr lang="en-IN" dirty="0"/>
              <a:t>/32</a:t>
            </a:r>
          </a:p>
        </p:txBody>
      </p:sp>
    </p:spTree>
    <p:extLst>
      <p:ext uri="{BB962C8B-B14F-4D97-AF65-F5344CB8AC3E}">
        <p14:creationId xmlns:p14="http://schemas.microsoft.com/office/powerpoint/2010/main" val="3939851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33A21-ADF5-DA47-7ABA-32304521AE4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 SUMMARY</a:t>
            </a:r>
            <a:endParaRPr lang="en-IN"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86360BC9-EEB2-D2BC-BBA4-2A97AEA91CA0}"/>
              </a:ext>
            </a:extLst>
          </p:cNvPr>
          <p:cNvPicPr>
            <a:picLocks noGrp="1" noChangeAspect="1"/>
          </p:cNvPicPr>
          <p:nvPr>
            <p:ph idx="1"/>
          </p:nvPr>
        </p:nvPicPr>
        <p:blipFill>
          <a:blip r:embed="rId2"/>
          <a:stretch>
            <a:fillRect/>
          </a:stretch>
        </p:blipFill>
        <p:spPr>
          <a:xfrm>
            <a:off x="1007230" y="1983907"/>
            <a:ext cx="9729900" cy="3198589"/>
          </a:xfrm>
        </p:spPr>
      </p:pic>
      <p:sp>
        <p:nvSpPr>
          <p:cNvPr id="4" name="Slide Number Placeholder 3">
            <a:extLst>
              <a:ext uri="{FF2B5EF4-FFF2-40B4-BE49-F238E27FC236}">
                <a16:creationId xmlns:a16="http://schemas.microsoft.com/office/drawing/2014/main" id="{BE312038-CEE3-2997-AB94-A02B50148911}"/>
              </a:ext>
            </a:extLst>
          </p:cNvPr>
          <p:cNvSpPr>
            <a:spLocks noGrp="1"/>
          </p:cNvSpPr>
          <p:nvPr>
            <p:ph type="sldNum" sz="quarter" idx="12"/>
          </p:nvPr>
        </p:nvSpPr>
        <p:spPr/>
        <p:txBody>
          <a:bodyPr/>
          <a:lstStyle/>
          <a:p>
            <a:fld id="{861427F1-00C1-49B2-B17F-BC78FD9414FB}" type="slidenum">
              <a:rPr lang="en-IN" smtClean="0"/>
              <a:t>19</a:t>
            </a:fld>
            <a:r>
              <a:rPr lang="en-IN" dirty="0"/>
              <a:t>/32</a:t>
            </a:r>
          </a:p>
        </p:txBody>
      </p:sp>
    </p:spTree>
    <p:extLst>
      <p:ext uri="{BB962C8B-B14F-4D97-AF65-F5344CB8AC3E}">
        <p14:creationId xmlns:p14="http://schemas.microsoft.com/office/powerpoint/2010/main" val="2944064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C6610-512D-C26E-1363-501999E8E7D2}"/>
              </a:ext>
            </a:extLst>
          </p:cNvPr>
          <p:cNvSpPr>
            <a:spLocks noGrp="1"/>
          </p:cNvSpPr>
          <p:nvPr>
            <p:ph type="title"/>
          </p:nvPr>
        </p:nvSpPr>
        <p:spPr>
          <a:xfrm>
            <a:off x="565608" y="365125"/>
            <a:ext cx="10788192" cy="1325563"/>
          </a:xfrm>
        </p:spPr>
        <p:txBody>
          <a:bodyPr/>
          <a:lstStyle/>
          <a:p>
            <a:r>
              <a:rPr lang="en-US" dirty="0">
                <a:latin typeface="Times New Roman" panose="02020603050405020304" pitchFamily="18" charset="0"/>
                <a:cs typeface="Times New Roman" panose="02020603050405020304" pitchFamily="18" charset="0"/>
              </a:rPr>
              <a:t>INTRODUCTION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20A5EF-E064-7E4B-A2B1-392A5ED8E4BB}"/>
              </a:ext>
            </a:extLst>
          </p:cNvPr>
          <p:cNvSpPr>
            <a:spLocks noGrp="1"/>
          </p:cNvSpPr>
          <p:nvPr>
            <p:ph idx="1"/>
          </p:nvPr>
        </p:nvSpPr>
        <p:spPr>
          <a:xfrm>
            <a:off x="565608" y="1845734"/>
            <a:ext cx="10590072" cy="4023360"/>
          </a:xfrm>
        </p:spPr>
        <p:txBody>
          <a:bodyPr>
            <a:normAutofit lnSpcReduction="10000"/>
          </a:bodyPr>
          <a:lstStyle/>
          <a:p>
            <a:pPr marL="0" indent="0">
              <a:buNone/>
            </a:pPr>
            <a:r>
              <a:rPr lang="en-US" dirty="0"/>
              <a:t>PURPOSE OF THE PROJECT :</a:t>
            </a:r>
          </a:p>
          <a:p>
            <a:pPr marL="0" lvl="0" indent="0" algn="l">
              <a:spcBef>
                <a:spcPts val="0"/>
              </a:spcBef>
              <a:spcAft>
                <a:spcPts val="0"/>
              </a:spcAft>
              <a:buSzPts val="1100"/>
              <a:buFont typeface="Arial"/>
              <a:buNone/>
            </a:pPr>
            <a:endParaRPr lang="en-US" dirty="0"/>
          </a:p>
          <a:p>
            <a:pPr marL="0" lvl="0" indent="0" algn="l">
              <a:spcBef>
                <a:spcPts val="0"/>
              </a:spcBef>
              <a:spcAft>
                <a:spcPts val="0"/>
              </a:spcAft>
              <a:buSzPts val="1100"/>
              <a:buFont typeface="Arial"/>
              <a:buNone/>
            </a:pPr>
            <a:r>
              <a:rPr lang="en-US" sz="1400" dirty="0">
                <a:latin typeface="Times New Roman" panose="02020603050405020304" pitchFamily="18" charset="0"/>
                <a:cs typeface="Times New Roman" panose="02020603050405020304" pitchFamily="18" charset="0"/>
              </a:rPr>
              <a:t>This project leverages NLP and Deep Learning technologies, for building a </a:t>
            </a:r>
            <a:r>
              <a:rPr lang="en-US" sz="1400" b="1" dirty="0">
                <a:latin typeface="Times New Roman" panose="02020603050405020304" pitchFamily="18" charset="0"/>
                <a:cs typeface="Times New Roman" panose="02020603050405020304" pitchFamily="18" charset="0"/>
              </a:rPr>
              <a:t>Retrieval-Based Chatbot . </a:t>
            </a:r>
            <a:r>
              <a:rPr lang="en-US" sz="1400" dirty="0">
                <a:latin typeface="Times New Roman" panose="02020603050405020304" pitchFamily="18" charset="0"/>
                <a:cs typeface="Times New Roman" panose="02020603050405020304" pitchFamily="18" charset="0"/>
              </a:rPr>
              <a:t>The retrieval based chatbot on face of a query, selects from a predefined response dataset, to provide a response, based on pattern identification. This pattern identification is facilitated by the use of Deep learning techniques. Since, the chatbot is based on textual input , leading to a textual response, Natural Language Processing techniques are leveraged. Chatbot is finetuned to work on a dataset, which for this project is a </a:t>
            </a:r>
            <a:r>
              <a:rPr lang="en-US" sz="1400" b="1" dirty="0">
                <a:latin typeface="Times New Roman" panose="02020603050405020304" pitchFamily="18" charset="0"/>
                <a:cs typeface="Times New Roman" panose="02020603050405020304" pitchFamily="18" charset="0"/>
              </a:rPr>
              <a:t>Cyber Security </a:t>
            </a:r>
            <a:r>
              <a:rPr lang="en-US" sz="1400" dirty="0">
                <a:latin typeface="Times New Roman" panose="02020603050405020304" pitchFamily="18" charset="0"/>
                <a:cs typeface="Times New Roman" panose="02020603050405020304" pitchFamily="18" charset="0"/>
              </a:rPr>
              <a:t>based.</a:t>
            </a:r>
          </a:p>
          <a:p>
            <a:pPr marL="0" lvl="0" indent="0" algn="l">
              <a:spcBef>
                <a:spcPts val="0"/>
              </a:spcBef>
              <a:spcAft>
                <a:spcPts val="0"/>
              </a:spcAft>
              <a:buSzPts val="1100"/>
              <a:buFont typeface="Arial"/>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Leveraging NLP to deal with text-based problems</a:t>
            </a:r>
          </a:p>
          <a:p>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Deploy a Retrieval-Based chatbot to construct a question-answer framework</a:t>
            </a:r>
          </a:p>
          <a:p>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Help answer knowledge-based queries regarding cybersecurity</a:t>
            </a:r>
          </a:p>
          <a:p>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Delve into the concepts of Deep Learning and integrate them into the application of this project</a:t>
            </a:r>
            <a:endParaRPr lang="en-IN" sz="1400" dirty="0">
              <a:latin typeface="Times New Roman" panose="02020603050405020304" pitchFamily="18" charset="0"/>
              <a:cs typeface="Times New Roman" panose="02020603050405020304" pitchFamily="18" charset="0"/>
            </a:endParaRPr>
          </a:p>
          <a:p>
            <a:pPr marL="0" lvl="0" indent="0" algn="l">
              <a:spcBef>
                <a:spcPts val="0"/>
              </a:spcBef>
              <a:spcAft>
                <a:spcPts val="0"/>
              </a:spcAft>
              <a:buSzPts val="1100"/>
              <a:buFont typeface="Arial"/>
              <a:buNone/>
            </a:pPr>
            <a:endParaRPr lang="en-IN" sz="1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EE8ADCC-BE75-C92C-4E2C-16B722E42A7C}"/>
              </a:ext>
            </a:extLst>
          </p:cNvPr>
          <p:cNvSpPr>
            <a:spLocks noGrp="1"/>
          </p:cNvSpPr>
          <p:nvPr>
            <p:ph type="sldNum" sz="quarter" idx="12"/>
          </p:nvPr>
        </p:nvSpPr>
        <p:spPr/>
        <p:txBody>
          <a:bodyPr/>
          <a:lstStyle/>
          <a:p>
            <a:fld id="{861427F1-00C1-49B2-B17F-BC78FD9414FB}" type="slidenum">
              <a:rPr lang="en-IN" smtClean="0"/>
              <a:t>2</a:t>
            </a:fld>
            <a:r>
              <a:rPr lang="en-IN" dirty="0"/>
              <a:t>/32</a:t>
            </a:r>
          </a:p>
        </p:txBody>
      </p:sp>
    </p:spTree>
    <p:extLst>
      <p:ext uri="{BB962C8B-B14F-4D97-AF65-F5344CB8AC3E}">
        <p14:creationId xmlns:p14="http://schemas.microsoft.com/office/powerpoint/2010/main" val="2957205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CA140-C95B-7589-B14C-E7A5067977D8}"/>
              </a:ext>
            </a:extLst>
          </p:cNvPr>
          <p:cNvSpPr>
            <a:spLocks noGrp="1"/>
          </p:cNvSpPr>
          <p:nvPr>
            <p:ph type="title"/>
          </p:nvPr>
        </p:nvSpPr>
        <p:spPr/>
        <p:txBody>
          <a:bodyPr/>
          <a:lstStyle/>
          <a:p>
            <a:r>
              <a:rPr lang="en-US" dirty="0"/>
              <a:t>INTERFACE</a:t>
            </a:r>
            <a:endParaRPr lang="en-IN" dirty="0"/>
          </a:p>
        </p:txBody>
      </p:sp>
      <p:sp>
        <p:nvSpPr>
          <p:cNvPr id="3" name="Content Placeholder 2">
            <a:extLst>
              <a:ext uri="{FF2B5EF4-FFF2-40B4-BE49-F238E27FC236}">
                <a16:creationId xmlns:a16="http://schemas.microsoft.com/office/drawing/2014/main" id="{054059E2-2DF0-F914-C06D-5A396BB0535E}"/>
              </a:ext>
            </a:extLst>
          </p:cNvPr>
          <p:cNvSpPr>
            <a:spLocks noGrp="1"/>
          </p:cNvSpPr>
          <p:nvPr>
            <p:ph idx="1"/>
          </p:nvPr>
        </p:nvSpPr>
        <p:spPr>
          <a:xfrm>
            <a:off x="838200" y="1825625"/>
            <a:ext cx="5336357" cy="392735"/>
          </a:xfrm>
        </p:spPr>
        <p:txBody>
          <a:bodyPr>
            <a:normAutofit fontScale="92500" lnSpcReduction="20000"/>
          </a:bodyPr>
          <a:lstStyle/>
          <a:p>
            <a:pPr marL="0" indent="0">
              <a:buNone/>
            </a:pPr>
            <a:r>
              <a:rPr lang="en-US" dirty="0"/>
              <a:t>COMMAND PROMPT BASED</a:t>
            </a:r>
          </a:p>
          <a:p>
            <a:pPr marL="0" indent="0">
              <a:buNone/>
            </a:pPr>
            <a:endParaRPr lang="en-US" dirty="0"/>
          </a:p>
          <a:p>
            <a:pPr marL="0" indent="0">
              <a:buNone/>
            </a:pPr>
            <a:endParaRPr lang="en-IN" dirty="0"/>
          </a:p>
        </p:txBody>
      </p:sp>
      <p:sp>
        <p:nvSpPr>
          <p:cNvPr id="4" name="Slide Number Placeholder 3">
            <a:extLst>
              <a:ext uri="{FF2B5EF4-FFF2-40B4-BE49-F238E27FC236}">
                <a16:creationId xmlns:a16="http://schemas.microsoft.com/office/drawing/2014/main" id="{D2C47AED-ECBC-62B7-899C-57EE86B6DE26}"/>
              </a:ext>
            </a:extLst>
          </p:cNvPr>
          <p:cNvSpPr>
            <a:spLocks noGrp="1"/>
          </p:cNvSpPr>
          <p:nvPr>
            <p:ph type="sldNum" sz="quarter" idx="12"/>
          </p:nvPr>
        </p:nvSpPr>
        <p:spPr/>
        <p:txBody>
          <a:bodyPr/>
          <a:lstStyle/>
          <a:p>
            <a:fld id="{861427F1-00C1-49B2-B17F-BC78FD9414FB}" type="slidenum">
              <a:rPr lang="en-IN" smtClean="0"/>
              <a:t>20</a:t>
            </a:fld>
            <a:endParaRPr lang="en-IN"/>
          </a:p>
        </p:txBody>
      </p:sp>
      <p:pic>
        <p:nvPicPr>
          <p:cNvPr id="7" name="Picture 6">
            <a:extLst>
              <a:ext uri="{FF2B5EF4-FFF2-40B4-BE49-F238E27FC236}">
                <a16:creationId xmlns:a16="http://schemas.microsoft.com/office/drawing/2014/main" id="{C8C76911-070C-3B95-B0EC-90DFC440F588}"/>
              </a:ext>
            </a:extLst>
          </p:cNvPr>
          <p:cNvPicPr>
            <a:picLocks noChangeAspect="1"/>
          </p:cNvPicPr>
          <p:nvPr/>
        </p:nvPicPr>
        <p:blipFill>
          <a:blip r:embed="rId2"/>
          <a:stretch>
            <a:fillRect/>
          </a:stretch>
        </p:blipFill>
        <p:spPr>
          <a:xfrm>
            <a:off x="904973" y="2446484"/>
            <a:ext cx="10303497" cy="4274991"/>
          </a:xfrm>
          <a:prstGeom prst="rect">
            <a:avLst/>
          </a:prstGeom>
        </p:spPr>
      </p:pic>
    </p:spTree>
    <p:extLst>
      <p:ext uri="{BB962C8B-B14F-4D97-AF65-F5344CB8AC3E}">
        <p14:creationId xmlns:p14="http://schemas.microsoft.com/office/powerpoint/2010/main" val="1241751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CA140-C95B-7589-B14C-E7A5067977D8}"/>
              </a:ext>
            </a:extLst>
          </p:cNvPr>
          <p:cNvSpPr>
            <a:spLocks noGrp="1"/>
          </p:cNvSpPr>
          <p:nvPr>
            <p:ph type="title"/>
          </p:nvPr>
        </p:nvSpPr>
        <p:spPr/>
        <p:txBody>
          <a:bodyPr/>
          <a:lstStyle/>
          <a:p>
            <a:r>
              <a:rPr lang="en-US" dirty="0"/>
              <a:t>INTERFACE</a:t>
            </a:r>
            <a:endParaRPr lang="en-IN" dirty="0"/>
          </a:p>
        </p:txBody>
      </p:sp>
      <p:sp>
        <p:nvSpPr>
          <p:cNvPr id="3" name="Content Placeholder 2">
            <a:extLst>
              <a:ext uri="{FF2B5EF4-FFF2-40B4-BE49-F238E27FC236}">
                <a16:creationId xmlns:a16="http://schemas.microsoft.com/office/drawing/2014/main" id="{054059E2-2DF0-F914-C06D-5A396BB0535E}"/>
              </a:ext>
            </a:extLst>
          </p:cNvPr>
          <p:cNvSpPr>
            <a:spLocks noGrp="1"/>
          </p:cNvSpPr>
          <p:nvPr>
            <p:ph idx="1"/>
          </p:nvPr>
        </p:nvSpPr>
        <p:spPr>
          <a:xfrm>
            <a:off x="838200" y="1825625"/>
            <a:ext cx="5336357" cy="392735"/>
          </a:xfrm>
        </p:spPr>
        <p:txBody>
          <a:bodyPr>
            <a:normAutofit fontScale="92500" lnSpcReduction="20000"/>
          </a:bodyPr>
          <a:lstStyle/>
          <a:p>
            <a:pPr marL="0" indent="0">
              <a:buNone/>
            </a:pPr>
            <a:r>
              <a:rPr lang="en-US" dirty="0"/>
              <a:t>STREAMLIT BASED</a:t>
            </a:r>
            <a:endParaRPr lang="en-IN" dirty="0"/>
          </a:p>
        </p:txBody>
      </p:sp>
      <p:sp>
        <p:nvSpPr>
          <p:cNvPr id="4" name="Slide Number Placeholder 3">
            <a:extLst>
              <a:ext uri="{FF2B5EF4-FFF2-40B4-BE49-F238E27FC236}">
                <a16:creationId xmlns:a16="http://schemas.microsoft.com/office/drawing/2014/main" id="{D2C47AED-ECBC-62B7-899C-57EE86B6DE26}"/>
              </a:ext>
            </a:extLst>
          </p:cNvPr>
          <p:cNvSpPr>
            <a:spLocks noGrp="1"/>
          </p:cNvSpPr>
          <p:nvPr>
            <p:ph type="sldNum" sz="quarter" idx="12"/>
          </p:nvPr>
        </p:nvSpPr>
        <p:spPr/>
        <p:txBody>
          <a:bodyPr/>
          <a:lstStyle/>
          <a:p>
            <a:fld id="{861427F1-00C1-49B2-B17F-BC78FD9414FB}" type="slidenum">
              <a:rPr lang="en-IN" smtClean="0"/>
              <a:t>21</a:t>
            </a:fld>
            <a:endParaRPr lang="en-IN"/>
          </a:p>
        </p:txBody>
      </p:sp>
      <p:pic>
        <p:nvPicPr>
          <p:cNvPr id="8" name="Picture 7">
            <a:extLst>
              <a:ext uri="{FF2B5EF4-FFF2-40B4-BE49-F238E27FC236}">
                <a16:creationId xmlns:a16="http://schemas.microsoft.com/office/drawing/2014/main" id="{0DDCA628-EC6C-4A38-56AD-887781B4AE68}"/>
              </a:ext>
            </a:extLst>
          </p:cNvPr>
          <p:cNvPicPr>
            <a:picLocks noChangeAspect="1"/>
          </p:cNvPicPr>
          <p:nvPr/>
        </p:nvPicPr>
        <p:blipFill>
          <a:blip r:embed="rId2"/>
          <a:stretch>
            <a:fillRect/>
          </a:stretch>
        </p:blipFill>
        <p:spPr>
          <a:xfrm>
            <a:off x="838199" y="2472714"/>
            <a:ext cx="10515599" cy="4135476"/>
          </a:xfrm>
          <a:prstGeom prst="rect">
            <a:avLst/>
          </a:prstGeom>
        </p:spPr>
      </p:pic>
    </p:spTree>
    <p:extLst>
      <p:ext uri="{BB962C8B-B14F-4D97-AF65-F5344CB8AC3E}">
        <p14:creationId xmlns:p14="http://schemas.microsoft.com/office/powerpoint/2010/main" val="645369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FA4590-61D2-A04B-FB8D-C95E9CED7C83}"/>
              </a:ext>
            </a:extLst>
          </p:cNvPr>
          <p:cNvSpPr>
            <a:spLocks noGrp="1"/>
          </p:cNvSpPr>
          <p:nvPr>
            <p:ph type="sldNum" sz="quarter" idx="12"/>
          </p:nvPr>
        </p:nvSpPr>
        <p:spPr/>
        <p:txBody>
          <a:bodyPr/>
          <a:lstStyle/>
          <a:p>
            <a:fld id="{861427F1-00C1-49B2-B17F-BC78FD9414FB}" type="slidenum">
              <a:rPr lang="en-IN" smtClean="0"/>
              <a:t>22</a:t>
            </a:fld>
            <a:r>
              <a:rPr lang="en-IN" dirty="0"/>
              <a:t>/32</a:t>
            </a:r>
          </a:p>
        </p:txBody>
      </p:sp>
      <p:sp>
        <p:nvSpPr>
          <p:cNvPr id="4" name="TextBox 3">
            <a:extLst>
              <a:ext uri="{FF2B5EF4-FFF2-40B4-BE49-F238E27FC236}">
                <a16:creationId xmlns:a16="http://schemas.microsoft.com/office/drawing/2014/main" id="{79125ED9-4F41-5E2B-A6E6-B294A760A9C5}"/>
              </a:ext>
            </a:extLst>
          </p:cNvPr>
          <p:cNvSpPr txBox="1"/>
          <p:nvPr/>
        </p:nvSpPr>
        <p:spPr>
          <a:xfrm>
            <a:off x="3047215" y="2554193"/>
            <a:ext cx="6094428" cy="1754326"/>
          </a:xfrm>
          <a:prstGeom prst="rect">
            <a:avLst/>
          </a:prstGeom>
          <a:noFill/>
        </p:spPr>
        <p:txBody>
          <a:bodyPr wrap="square">
            <a:spAutoFit/>
          </a:bodyPr>
          <a:lstStyle/>
          <a:p>
            <a:r>
              <a:rPr lang="en-US" dirty="0"/>
              <a:t>Incase the chosen class has a probability lower than the threshold value (0.75) a default message is displayed, </a:t>
            </a:r>
            <a:r>
              <a:rPr lang="en-US" dirty="0" err="1"/>
              <a:t>i.e</a:t>
            </a:r>
            <a:r>
              <a:rPr lang="en-US" dirty="0"/>
              <a:t>, </a:t>
            </a:r>
          </a:p>
          <a:p>
            <a:endParaRPr lang="en-US" dirty="0"/>
          </a:p>
          <a:p>
            <a:r>
              <a:rPr lang="en-US" b="0" dirty="0">
                <a:solidFill>
                  <a:srgbClr val="CE9178"/>
                </a:solidFill>
                <a:effectLst/>
                <a:highlight>
                  <a:srgbClr val="1F1F1F"/>
                </a:highlight>
                <a:latin typeface="Consolas" panose="020B0609020204030204" pitchFamily="49" charset="0"/>
              </a:rPr>
              <a:t>I'm sorry, but I'm having difficulty understanding as the question seems to be beyond my expertise."</a:t>
            </a:r>
            <a:endParaRPr lang="en-US" b="0" dirty="0">
              <a:solidFill>
                <a:srgbClr val="CCCCCC"/>
              </a:solidFill>
              <a:effectLst/>
              <a:highlight>
                <a:srgbClr val="1F1F1F"/>
              </a:highlight>
              <a:latin typeface="Consolas" panose="020B0609020204030204" pitchFamily="49" charset="0"/>
            </a:endParaRPr>
          </a:p>
        </p:txBody>
      </p:sp>
      <p:sp>
        <p:nvSpPr>
          <p:cNvPr id="6" name="TextBox 5">
            <a:extLst>
              <a:ext uri="{FF2B5EF4-FFF2-40B4-BE49-F238E27FC236}">
                <a16:creationId xmlns:a16="http://schemas.microsoft.com/office/drawing/2014/main" id="{8945E759-C3DB-5FF7-8F8E-0BAB0201BA67}"/>
              </a:ext>
            </a:extLst>
          </p:cNvPr>
          <p:cNvSpPr txBox="1"/>
          <p:nvPr/>
        </p:nvSpPr>
        <p:spPr>
          <a:xfrm>
            <a:off x="763571" y="386499"/>
            <a:ext cx="5816338"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INTERFACE</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1758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229CB-352A-6E97-0830-5CEB28E64754}"/>
              </a:ext>
            </a:extLst>
          </p:cNvPr>
          <p:cNvSpPr>
            <a:spLocks noGrp="1"/>
          </p:cNvSpPr>
          <p:nvPr>
            <p:ph type="title"/>
          </p:nvPr>
        </p:nvSpPr>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F0B2196B-D4D3-4A67-63AD-AE63798D51F9}"/>
              </a:ext>
            </a:extLst>
          </p:cNvPr>
          <p:cNvSpPr>
            <a:spLocks noGrp="1"/>
          </p:cNvSpPr>
          <p:nvPr>
            <p:ph idx="1"/>
          </p:nvPr>
        </p:nvSpPr>
        <p:spPr>
          <a:xfrm>
            <a:off x="838200" y="1825625"/>
            <a:ext cx="5034699" cy="4351338"/>
          </a:xfrm>
        </p:spPr>
        <p:txBody>
          <a:bodyPr>
            <a:normAutofit/>
          </a:bodyPr>
          <a:lstStyle/>
          <a:p>
            <a:pPr marL="0" indent="0">
              <a:buNone/>
            </a:pPr>
            <a:r>
              <a:rPr lang="en-US" sz="1400" dirty="0">
                <a:latin typeface="Times New Roman" panose="02020603050405020304" pitchFamily="18" charset="0"/>
                <a:cs typeface="Times New Roman" panose="02020603050405020304" pitchFamily="18" charset="0"/>
              </a:rPr>
              <a:t>The system was able to respond to various database stored queries.</a:t>
            </a:r>
          </a:p>
          <a:p>
            <a:pPr marL="0" indent="0">
              <a:buNone/>
            </a:pPr>
            <a:r>
              <a:rPr lang="en-US" sz="1400" dirty="0">
                <a:latin typeface="Times New Roman" panose="02020603050405020304" pitchFamily="18" charset="0"/>
                <a:cs typeface="Times New Roman" panose="02020603050405020304" pitchFamily="18" charset="0"/>
              </a:rPr>
              <a:t> Also when the queries were in different </a:t>
            </a:r>
            <a:r>
              <a:rPr lang="en-US" sz="1400" dirty="0" err="1">
                <a:latin typeface="Times New Roman" panose="02020603050405020304" pitchFamily="18" charset="0"/>
                <a:cs typeface="Times New Roman" panose="02020603050405020304" pitchFamily="18" charset="0"/>
              </a:rPr>
              <a:t>formats.For</a:t>
            </a:r>
            <a:r>
              <a:rPr lang="en-US" sz="1400" dirty="0">
                <a:latin typeface="Times New Roman" panose="02020603050405020304" pitchFamily="18" charset="0"/>
                <a:cs typeface="Times New Roman" panose="02020603050405020304" pitchFamily="18" charset="0"/>
              </a:rPr>
              <a:t> example,</a:t>
            </a:r>
          </a:p>
          <a:p>
            <a:endParaRPr lang="en-US"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7A87189-74A5-201E-17A2-09D14346BF29}"/>
              </a:ext>
            </a:extLst>
          </p:cNvPr>
          <p:cNvSpPr>
            <a:spLocks noGrp="1"/>
          </p:cNvSpPr>
          <p:nvPr>
            <p:ph type="sldNum" sz="quarter" idx="12"/>
          </p:nvPr>
        </p:nvSpPr>
        <p:spPr/>
        <p:txBody>
          <a:bodyPr/>
          <a:lstStyle/>
          <a:p>
            <a:fld id="{861427F1-00C1-49B2-B17F-BC78FD9414FB}" type="slidenum">
              <a:rPr lang="en-IN" smtClean="0"/>
              <a:t>23</a:t>
            </a:fld>
            <a:r>
              <a:rPr lang="en-IN" dirty="0"/>
              <a:t>/32</a:t>
            </a:r>
          </a:p>
        </p:txBody>
      </p:sp>
      <p:pic>
        <p:nvPicPr>
          <p:cNvPr id="6" name="Picture 5">
            <a:extLst>
              <a:ext uri="{FF2B5EF4-FFF2-40B4-BE49-F238E27FC236}">
                <a16:creationId xmlns:a16="http://schemas.microsoft.com/office/drawing/2014/main" id="{C9380A7D-BF63-926A-CA07-05CB9219327C}"/>
              </a:ext>
            </a:extLst>
          </p:cNvPr>
          <p:cNvPicPr>
            <a:picLocks noChangeAspect="1"/>
          </p:cNvPicPr>
          <p:nvPr/>
        </p:nvPicPr>
        <p:blipFill>
          <a:blip r:embed="rId2"/>
          <a:stretch>
            <a:fillRect/>
          </a:stretch>
        </p:blipFill>
        <p:spPr>
          <a:xfrm>
            <a:off x="863338" y="2623908"/>
            <a:ext cx="3749085" cy="3553055"/>
          </a:xfrm>
          <a:prstGeom prst="rect">
            <a:avLst/>
          </a:prstGeom>
        </p:spPr>
      </p:pic>
      <p:pic>
        <p:nvPicPr>
          <p:cNvPr id="8" name="Picture 7">
            <a:extLst>
              <a:ext uri="{FF2B5EF4-FFF2-40B4-BE49-F238E27FC236}">
                <a16:creationId xmlns:a16="http://schemas.microsoft.com/office/drawing/2014/main" id="{8F5C6BB8-ED23-E4FF-B427-4CE0EA55C877}"/>
              </a:ext>
            </a:extLst>
          </p:cNvPr>
          <p:cNvPicPr>
            <a:picLocks noChangeAspect="1"/>
          </p:cNvPicPr>
          <p:nvPr/>
        </p:nvPicPr>
        <p:blipFill>
          <a:blip r:embed="rId3"/>
          <a:stretch>
            <a:fillRect/>
          </a:stretch>
        </p:blipFill>
        <p:spPr>
          <a:xfrm>
            <a:off x="6628991" y="2481860"/>
            <a:ext cx="4724809" cy="2052433"/>
          </a:xfrm>
          <a:prstGeom prst="rect">
            <a:avLst/>
          </a:prstGeom>
        </p:spPr>
      </p:pic>
      <p:sp>
        <p:nvSpPr>
          <p:cNvPr id="11" name="TextBox 10">
            <a:extLst>
              <a:ext uri="{FF2B5EF4-FFF2-40B4-BE49-F238E27FC236}">
                <a16:creationId xmlns:a16="http://schemas.microsoft.com/office/drawing/2014/main" id="{B81D05E5-DF82-45F6-231F-837FE92FC51A}"/>
              </a:ext>
            </a:extLst>
          </p:cNvPr>
          <p:cNvSpPr txBox="1"/>
          <p:nvPr/>
        </p:nvSpPr>
        <p:spPr>
          <a:xfrm>
            <a:off x="6749592" y="4713402"/>
            <a:ext cx="4579070" cy="73866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Moreover, the responses were generated very quickly, 45 milliseconds at max. Hence, we can</a:t>
            </a:r>
          </a:p>
          <a:p>
            <a:r>
              <a:rPr lang="en-US" sz="1400" dirty="0">
                <a:latin typeface="Times New Roman" panose="02020603050405020304" pitchFamily="18" charset="0"/>
                <a:cs typeface="Times New Roman" panose="02020603050405020304" pitchFamily="18" charset="0"/>
              </a:rPr>
              <a:t>conclude that the system functions smoothly and successfully</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3720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58898-A3B4-5A6C-2ABA-10BC27654BBE}"/>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6F81972D-4BD3-C2B5-6D20-A60A523CE4B8}"/>
              </a:ext>
            </a:extLst>
          </p:cNvPr>
          <p:cNvPicPr>
            <a:picLocks noGrp="1" noChangeAspect="1"/>
          </p:cNvPicPr>
          <p:nvPr>
            <p:ph sz="half" idx="1"/>
          </p:nvPr>
        </p:nvPicPr>
        <p:blipFill>
          <a:blip r:embed="rId2"/>
          <a:stretch>
            <a:fillRect/>
          </a:stretch>
        </p:blipFill>
        <p:spPr>
          <a:xfrm>
            <a:off x="1123750" y="2945832"/>
            <a:ext cx="4610500" cy="2110923"/>
          </a:xfrm>
        </p:spPr>
      </p:pic>
      <p:pic>
        <p:nvPicPr>
          <p:cNvPr id="9" name="Content Placeholder 8">
            <a:extLst>
              <a:ext uri="{FF2B5EF4-FFF2-40B4-BE49-F238E27FC236}">
                <a16:creationId xmlns:a16="http://schemas.microsoft.com/office/drawing/2014/main" id="{22773B34-5573-876A-58E4-AA7EF34B2E8C}"/>
              </a:ext>
            </a:extLst>
          </p:cNvPr>
          <p:cNvPicPr>
            <a:picLocks noGrp="1" noChangeAspect="1"/>
          </p:cNvPicPr>
          <p:nvPr>
            <p:ph sz="half" idx="2"/>
          </p:nvPr>
        </p:nvPicPr>
        <p:blipFill>
          <a:blip r:embed="rId3"/>
          <a:stretch>
            <a:fillRect/>
          </a:stretch>
        </p:blipFill>
        <p:spPr>
          <a:xfrm>
            <a:off x="6488233" y="2884867"/>
            <a:ext cx="4549534" cy="2232853"/>
          </a:xfrm>
        </p:spPr>
      </p:pic>
      <p:sp>
        <p:nvSpPr>
          <p:cNvPr id="5" name="Slide Number Placeholder 4">
            <a:extLst>
              <a:ext uri="{FF2B5EF4-FFF2-40B4-BE49-F238E27FC236}">
                <a16:creationId xmlns:a16="http://schemas.microsoft.com/office/drawing/2014/main" id="{4B70FE93-F32D-A78B-7A28-8FDF565594FD}"/>
              </a:ext>
            </a:extLst>
          </p:cNvPr>
          <p:cNvSpPr>
            <a:spLocks noGrp="1"/>
          </p:cNvSpPr>
          <p:nvPr>
            <p:ph type="sldNum" sz="quarter" idx="12"/>
          </p:nvPr>
        </p:nvSpPr>
        <p:spPr/>
        <p:txBody>
          <a:bodyPr/>
          <a:lstStyle/>
          <a:p>
            <a:fld id="{861427F1-00C1-49B2-B17F-BC78FD9414FB}" type="slidenum">
              <a:rPr lang="en-IN" smtClean="0"/>
              <a:t>24</a:t>
            </a:fld>
            <a:r>
              <a:rPr lang="en-IN" dirty="0"/>
              <a:t>/32</a:t>
            </a:r>
          </a:p>
        </p:txBody>
      </p:sp>
    </p:spTree>
    <p:extLst>
      <p:ext uri="{BB962C8B-B14F-4D97-AF65-F5344CB8AC3E}">
        <p14:creationId xmlns:p14="http://schemas.microsoft.com/office/powerpoint/2010/main" val="3725059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51461-0EF6-6A02-C02E-DDAAFD7DE782}"/>
              </a:ext>
            </a:extLst>
          </p:cNvPr>
          <p:cNvSpPr>
            <a:spLocks noGrp="1"/>
          </p:cNvSpPr>
          <p:nvPr>
            <p:ph type="title"/>
          </p:nvPr>
        </p:nvSpPr>
        <p:spPr/>
        <p:txBody>
          <a:bodyPr>
            <a:normAutofit/>
          </a:bodyPr>
          <a:lstStyle/>
          <a:p>
            <a:r>
              <a:rPr lang="en-US" sz="1600" dirty="0">
                <a:latin typeface="Times New Roman" panose="02020603050405020304" pitchFamily="18" charset="0"/>
                <a:cs typeface="Times New Roman" panose="02020603050405020304" pitchFamily="18" charset="0"/>
              </a:rPr>
              <a:t>The chatbot can answer different queries regarding the same topic</a:t>
            </a:r>
            <a:endParaRPr lang="en-IN" sz="16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2F97109A-59CC-E03D-DF50-F4DB1B77970C}"/>
              </a:ext>
            </a:extLst>
          </p:cNvPr>
          <p:cNvPicPr>
            <a:picLocks noGrp="1" noChangeAspect="1"/>
          </p:cNvPicPr>
          <p:nvPr>
            <p:ph sz="half" idx="1"/>
          </p:nvPr>
        </p:nvPicPr>
        <p:blipFill>
          <a:blip r:embed="rId2"/>
          <a:stretch>
            <a:fillRect/>
          </a:stretch>
        </p:blipFill>
        <p:spPr>
          <a:xfrm>
            <a:off x="838200" y="1615353"/>
            <a:ext cx="4657986" cy="2153938"/>
          </a:xfrm>
        </p:spPr>
      </p:pic>
      <p:pic>
        <p:nvPicPr>
          <p:cNvPr id="11" name="Content Placeholder 10">
            <a:extLst>
              <a:ext uri="{FF2B5EF4-FFF2-40B4-BE49-F238E27FC236}">
                <a16:creationId xmlns:a16="http://schemas.microsoft.com/office/drawing/2014/main" id="{1D21852C-FBF1-6AED-9C76-7A301C397F8E}"/>
              </a:ext>
            </a:extLst>
          </p:cNvPr>
          <p:cNvPicPr>
            <a:picLocks noGrp="1" noChangeAspect="1"/>
          </p:cNvPicPr>
          <p:nvPr>
            <p:ph sz="half" idx="2"/>
          </p:nvPr>
        </p:nvPicPr>
        <p:blipFill>
          <a:blip r:embed="rId3"/>
          <a:stretch>
            <a:fillRect/>
          </a:stretch>
        </p:blipFill>
        <p:spPr>
          <a:xfrm>
            <a:off x="6208645" y="1615353"/>
            <a:ext cx="5226068" cy="2153938"/>
          </a:xfrm>
        </p:spPr>
      </p:pic>
      <p:sp>
        <p:nvSpPr>
          <p:cNvPr id="5" name="Slide Number Placeholder 4">
            <a:extLst>
              <a:ext uri="{FF2B5EF4-FFF2-40B4-BE49-F238E27FC236}">
                <a16:creationId xmlns:a16="http://schemas.microsoft.com/office/drawing/2014/main" id="{D1E4FDF1-93B4-145B-7266-A6AAE54F2CD1}"/>
              </a:ext>
            </a:extLst>
          </p:cNvPr>
          <p:cNvSpPr>
            <a:spLocks noGrp="1"/>
          </p:cNvSpPr>
          <p:nvPr>
            <p:ph type="sldNum" sz="quarter" idx="12"/>
          </p:nvPr>
        </p:nvSpPr>
        <p:spPr/>
        <p:txBody>
          <a:bodyPr/>
          <a:lstStyle/>
          <a:p>
            <a:fld id="{861427F1-00C1-49B2-B17F-BC78FD9414FB}" type="slidenum">
              <a:rPr lang="en-IN" smtClean="0"/>
              <a:t>25</a:t>
            </a:fld>
            <a:r>
              <a:rPr lang="en-IN" dirty="0"/>
              <a:t>/32</a:t>
            </a:r>
          </a:p>
        </p:txBody>
      </p:sp>
      <p:pic>
        <p:nvPicPr>
          <p:cNvPr id="9" name="Picture 8">
            <a:extLst>
              <a:ext uri="{FF2B5EF4-FFF2-40B4-BE49-F238E27FC236}">
                <a16:creationId xmlns:a16="http://schemas.microsoft.com/office/drawing/2014/main" id="{AFA0152A-83EA-6059-AAFD-53B8CB42C7F3}"/>
              </a:ext>
            </a:extLst>
          </p:cNvPr>
          <p:cNvPicPr>
            <a:picLocks noChangeAspect="1"/>
          </p:cNvPicPr>
          <p:nvPr/>
        </p:nvPicPr>
        <p:blipFill>
          <a:blip r:embed="rId4"/>
          <a:stretch>
            <a:fillRect/>
          </a:stretch>
        </p:blipFill>
        <p:spPr>
          <a:xfrm>
            <a:off x="800978" y="3952626"/>
            <a:ext cx="4732430" cy="2133785"/>
          </a:xfrm>
          <a:prstGeom prst="rect">
            <a:avLst/>
          </a:prstGeom>
        </p:spPr>
      </p:pic>
      <p:pic>
        <p:nvPicPr>
          <p:cNvPr id="13" name="Picture 12">
            <a:extLst>
              <a:ext uri="{FF2B5EF4-FFF2-40B4-BE49-F238E27FC236}">
                <a16:creationId xmlns:a16="http://schemas.microsoft.com/office/drawing/2014/main" id="{E5B26830-5BCA-789F-9B90-A033C406C9B5}"/>
              </a:ext>
            </a:extLst>
          </p:cNvPr>
          <p:cNvPicPr>
            <a:picLocks noChangeAspect="1"/>
          </p:cNvPicPr>
          <p:nvPr/>
        </p:nvPicPr>
        <p:blipFill>
          <a:blip r:embed="rId5"/>
          <a:stretch>
            <a:fillRect/>
          </a:stretch>
        </p:blipFill>
        <p:spPr>
          <a:xfrm>
            <a:off x="6208644" y="3952626"/>
            <a:ext cx="5226068" cy="2106904"/>
          </a:xfrm>
          <a:prstGeom prst="rect">
            <a:avLst/>
          </a:prstGeom>
        </p:spPr>
      </p:pic>
    </p:spTree>
    <p:extLst>
      <p:ext uri="{BB962C8B-B14F-4D97-AF65-F5344CB8AC3E}">
        <p14:creationId xmlns:p14="http://schemas.microsoft.com/office/powerpoint/2010/main" val="2092783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CE13E-7B74-C3FF-70F8-518504A7346A}"/>
              </a:ext>
            </a:extLst>
          </p:cNvPr>
          <p:cNvSpPr>
            <a:spLocks noGrp="1"/>
          </p:cNvSpPr>
          <p:nvPr>
            <p:ph type="title"/>
          </p:nvPr>
        </p:nvSpPr>
        <p:spPr/>
        <p:txBody>
          <a:bodyPr/>
          <a:lstStyle/>
          <a:p>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2B0771-7079-DC56-CA7C-D8599094EB16}"/>
              </a:ext>
            </a:extLst>
          </p:cNvPr>
          <p:cNvSpPr>
            <a:spLocks noGrp="1"/>
          </p:cNvSpPr>
          <p:nvPr>
            <p:ph sz="half" idx="1"/>
          </p:nvPr>
        </p:nvSpPr>
        <p:spPr>
          <a:xfrm>
            <a:off x="838200" y="490194"/>
            <a:ext cx="5181600" cy="5686769"/>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THE BOT IS NOT CASE SENSITIVE</a:t>
            </a:r>
          </a:p>
          <a:p>
            <a:endParaRPr lang="en-US"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52C55DDB-4FF6-C7EA-9A88-AC1AD318ADF7}"/>
              </a:ext>
            </a:extLst>
          </p:cNvPr>
          <p:cNvPicPr>
            <a:picLocks noGrp="1" noChangeAspect="1"/>
          </p:cNvPicPr>
          <p:nvPr>
            <p:ph sz="half" idx="2"/>
          </p:nvPr>
        </p:nvPicPr>
        <p:blipFill>
          <a:blip r:embed="rId2"/>
          <a:stretch>
            <a:fillRect/>
          </a:stretch>
        </p:blipFill>
        <p:spPr>
          <a:xfrm>
            <a:off x="6332022" y="1447312"/>
            <a:ext cx="4557155" cy="2225233"/>
          </a:xfrm>
        </p:spPr>
      </p:pic>
      <p:sp>
        <p:nvSpPr>
          <p:cNvPr id="5" name="Slide Number Placeholder 4">
            <a:extLst>
              <a:ext uri="{FF2B5EF4-FFF2-40B4-BE49-F238E27FC236}">
                <a16:creationId xmlns:a16="http://schemas.microsoft.com/office/drawing/2014/main" id="{656460A3-6A2D-2D58-5DF0-FF525C921073}"/>
              </a:ext>
            </a:extLst>
          </p:cNvPr>
          <p:cNvSpPr>
            <a:spLocks noGrp="1"/>
          </p:cNvSpPr>
          <p:nvPr>
            <p:ph type="sldNum" sz="quarter" idx="12"/>
          </p:nvPr>
        </p:nvSpPr>
        <p:spPr/>
        <p:txBody>
          <a:bodyPr/>
          <a:lstStyle/>
          <a:p>
            <a:fld id="{861427F1-00C1-49B2-B17F-BC78FD9414FB}" type="slidenum">
              <a:rPr lang="en-IN" smtClean="0"/>
              <a:t>26</a:t>
            </a:fld>
            <a:r>
              <a:rPr lang="en-IN" dirty="0"/>
              <a:t>/32</a:t>
            </a:r>
          </a:p>
        </p:txBody>
      </p:sp>
      <p:pic>
        <p:nvPicPr>
          <p:cNvPr id="9" name="Picture 8">
            <a:extLst>
              <a:ext uri="{FF2B5EF4-FFF2-40B4-BE49-F238E27FC236}">
                <a16:creationId xmlns:a16="http://schemas.microsoft.com/office/drawing/2014/main" id="{40B07036-FF0F-DE52-02AA-624F2936E27D}"/>
              </a:ext>
            </a:extLst>
          </p:cNvPr>
          <p:cNvPicPr>
            <a:picLocks noChangeAspect="1"/>
          </p:cNvPicPr>
          <p:nvPr/>
        </p:nvPicPr>
        <p:blipFill>
          <a:blip r:embed="rId3"/>
          <a:stretch>
            <a:fillRect/>
          </a:stretch>
        </p:blipFill>
        <p:spPr>
          <a:xfrm>
            <a:off x="757125" y="1447312"/>
            <a:ext cx="4625741" cy="2209992"/>
          </a:xfrm>
          <a:prstGeom prst="rect">
            <a:avLst/>
          </a:prstGeom>
        </p:spPr>
      </p:pic>
      <p:pic>
        <p:nvPicPr>
          <p:cNvPr id="13" name="Picture 12">
            <a:extLst>
              <a:ext uri="{FF2B5EF4-FFF2-40B4-BE49-F238E27FC236}">
                <a16:creationId xmlns:a16="http://schemas.microsoft.com/office/drawing/2014/main" id="{68FBE141-4422-B1A1-5816-60D7E07A79EB}"/>
              </a:ext>
            </a:extLst>
          </p:cNvPr>
          <p:cNvPicPr>
            <a:picLocks noChangeAspect="1"/>
          </p:cNvPicPr>
          <p:nvPr/>
        </p:nvPicPr>
        <p:blipFill>
          <a:blip r:embed="rId4"/>
          <a:stretch>
            <a:fillRect/>
          </a:stretch>
        </p:blipFill>
        <p:spPr>
          <a:xfrm>
            <a:off x="3706929" y="3944436"/>
            <a:ext cx="4625741" cy="2423370"/>
          </a:xfrm>
          <a:prstGeom prst="rect">
            <a:avLst/>
          </a:prstGeom>
        </p:spPr>
      </p:pic>
    </p:spTree>
    <p:extLst>
      <p:ext uri="{BB962C8B-B14F-4D97-AF65-F5344CB8AC3E}">
        <p14:creationId xmlns:p14="http://schemas.microsoft.com/office/powerpoint/2010/main" val="4058111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162CF-5AE7-2513-6E66-78077AD2B6D8}"/>
              </a:ext>
            </a:extLst>
          </p:cNvPr>
          <p:cNvSpPr>
            <a:spLocks noGrp="1"/>
          </p:cNvSpPr>
          <p:nvPr>
            <p:ph type="title"/>
          </p:nvPr>
        </p:nvSpPr>
        <p:spPr/>
        <p:txBody>
          <a:bodyPr>
            <a:normAutofit/>
          </a:bodyPr>
          <a:lstStyle/>
          <a:p>
            <a:r>
              <a:rPr lang="en-US" sz="1800" dirty="0">
                <a:latin typeface="Times New Roman" panose="02020603050405020304" pitchFamily="18" charset="0"/>
                <a:cs typeface="Times New Roman" panose="02020603050405020304" pitchFamily="18" charset="0"/>
              </a:rPr>
              <a:t>The bot also responds appropriately to out of scope questions</a:t>
            </a:r>
            <a:endParaRPr lang="en-IN" sz="18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891D8AE6-D5DB-6F51-CC37-F261002E0188}"/>
              </a:ext>
            </a:extLst>
          </p:cNvPr>
          <p:cNvPicPr>
            <a:picLocks noGrp="1" noChangeAspect="1"/>
          </p:cNvPicPr>
          <p:nvPr>
            <p:ph sz="half" idx="1"/>
          </p:nvPr>
        </p:nvPicPr>
        <p:blipFill>
          <a:blip r:embed="rId2"/>
          <a:stretch>
            <a:fillRect/>
          </a:stretch>
        </p:blipFill>
        <p:spPr>
          <a:xfrm>
            <a:off x="1135181" y="3010608"/>
            <a:ext cx="4587638" cy="1981372"/>
          </a:xfrm>
        </p:spPr>
      </p:pic>
      <p:pic>
        <p:nvPicPr>
          <p:cNvPr id="9" name="Content Placeholder 8">
            <a:extLst>
              <a:ext uri="{FF2B5EF4-FFF2-40B4-BE49-F238E27FC236}">
                <a16:creationId xmlns:a16="http://schemas.microsoft.com/office/drawing/2014/main" id="{ECE198A6-0169-2C75-8D2A-F5B52BE6983E}"/>
              </a:ext>
            </a:extLst>
          </p:cNvPr>
          <p:cNvPicPr>
            <a:picLocks noGrp="1" noChangeAspect="1"/>
          </p:cNvPicPr>
          <p:nvPr>
            <p:ph sz="half" idx="2"/>
          </p:nvPr>
        </p:nvPicPr>
        <p:blipFill>
          <a:blip r:embed="rId3"/>
          <a:stretch>
            <a:fillRect/>
          </a:stretch>
        </p:blipFill>
        <p:spPr>
          <a:xfrm>
            <a:off x="6396785" y="2907729"/>
            <a:ext cx="4732430" cy="2187130"/>
          </a:xfrm>
        </p:spPr>
      </p:pic>
      <p:sp>
        <p:nvSpPr>
          <p:cNvPr id="5" name="Slide Number Placeholder 4">
            <a:extLst>
              <a:ext uri="{FF2B5EF4-FFF2-40B4-BE49-F238E27FC236}">
                <a16:creationId xmlns:a16="http://schemas.microsoft.com/office/drawing/2014/main" id="{E44013BB-1B4B-BA57-F3DB-B750FE2C5116}"/>
              </a:ext>
            </a:extLst>
          </p:cNvPr>
          <p:cNvSpPr>
            <a:spLocks noGrp="1"/>
          </p:cNvSpPr>
          <p:nvPr>
            <p:ph type="sldNum" sz="quarter" idx="12"/>
          </p:nvPr>
        </p:nvSpPr>
        <p:spPr/>
        <p:txBody>
          <a:bodyPr/>
          <a:lstStyle/>
          <a:p>
            <a:fld id="{861427F1-00C1-49B2-B17F-BC78FD9414FB}" type="slidenum">
              <a:rPr lang="en-IN" smtClean="0"/>
              <a:t>27</a:t>
            </a:fld>
            <a:r>
              <a:rPr lang="en-IN" dirty="0"/>
              <a:t>/32</a:t>
            </a:r>
          </a:p>
        </p:txBody>
      </p:sp>
    </p:spTree>
    <p:extLst>
      <p:ext uri="{BB962C8B-B14F-4D97-AF65-F5344CB8AC3E}">
        <p14:creationId xmlns:p14="http://schemas.microsoft.com/office/powerpoint/2010/main" val="2245929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F8DE5-86ED-2A7B-BD0A-DFDF10DBD1F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LIMITATIONS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30B330-154A-CF0D-B1A8-E31F22591220}"/>
              </a:ext>
            </a:extLst>
          </p:cNvPr>
          <p:cNvSpPr>
            <a:spLocks noGrp="1"/>
          </p:cNvSpPr>
          <p:nvPr>
            <p:ph idx="1"/>
          </p:nvPr>
        </p:nvSpPr>
        <p:spPr/>
        <p:txBody>
          <a:bodyPr>
            <a:norm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Pattern recognition and contextual understanding</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Possible incorrect results as relying on pattern recognition can lead to incorrect answers  when inputs vary or    patterns are interpreted incorrectly</a:t>
            </a:r>
          </a:p>
          <a:p>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Domain restriction of cybersecurity</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Limited creativity in responses</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2C98951-3B7D-BC42-6E37-A4023F5E9ECC}"/>
              </a:ext>
            </a:extLst>
          </p:cNvPr>
          <p:cNvSpPr>
            <a:spLocks noGrp="1"/>
          </p:cNvSpPr>
          <p:nvPr>
            <p:ph type="sldNum" sz="quarter" idx="12"/>
          </p:nvPr>
        </p:nvSpPr>
        <p:spPr/>
        <p:txBody>
          <a:bodyPr/>
          <a:lstStyle/>
          <a:p>
            <a:fld id="{861427F1-00C1-49B2-B17F-BC78FD9414FB}" type="slidenum">
              <a:rPr lang="en-IN" smtClean="0"/>
              <a:t>28</a:t>
            </a:fld>
            <a:r>
              <a:rPr lang="en-IN" dirty="0"/>
              <a:t>/32</a:t>
            </a:r>
          </a:p>
        </p:txBody>
      </p:sp>
    </p:spTree>
    <p:extLst>
      <p:ext uri="{BB962C8B-B14F-4D97-AF65-F5344CB8AC3E}">
        <p14:creationId xmlns:p14="http://schemas.microsoft.com/office/powerpoint/2010/main" val="75526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F8DE5-86ED-2A7B-BD0A-DFDF10DBD1F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SCOPE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30B330-154A-CF0D-B1A8-E31F22591220}"/>
              </a:ext>
            </a:extLst>
          </p:cNvPr>
          <p:cNvSpPr>
            <a:spLocks noGrp="1"/>
          </p:cNvSpPr>
          <p:nvPr>
            <p:ph idx="1"/>
          </p:nvPr>
        </p:nvSpPr>
        <p:spPr/>
        <p:txBody>
          <a:bodyPr>
            <a:noAutofit/>
          </a:bodyPr>
          <a:lstStyle/>
          <a:p>
            <a:pPr marL="285750" indent="-285750">
              <a:buFont typeface="Arial" panose="020B0604020202020204" pitchFamily="34" charset="0"/>
              <a:buChar char="•"/>
            </a:pPr>
            <a:r>
              <a:rPr lang="en-IN" sz="1400" i="0" dirty="0">
                <a:effectLst/>
                <a:highlight>
                  <a:srgbClr val="FFFFFF"/>
                </a:highlight>
                <a:latin typeface="Times New Roman" panose="02020603050405020304" pitchFamily="18" charset="0"/>
                <a:cs typeface="Times New Roman" panose="02020603050405020304" pitchFamily="18" charset="0"/>
              </a:rPr>
              <a:t>Improve Accuracy</a:t>
            </a:r>
          </a:p>
          <a:p>
            <a:pPr marL="285750" indent="-285750">
              <a:buFont typeface="Arial" panose="020B0604020202020204" pitchFamily="34" charset="0"/>
              <a:buChar char="•"/>
            </a:pPr>
            <a:endParaRPr lang="en-IN" sz="1400" dirty="0">
              <a:highlight>
                <a:srgbClr val="FFFFFF"/>
              </a:highligh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dirty="0">
                <a:highlight>
                  <a:srgbClr val="FFFFFF"/>
                </a:highlight>
                <a:latin typeface="Times New Roman" panose="02020603050405020304" pitchFamily="18" charset="0"/>
                <a:cs typeface="Times New Roman" panose="02020603050405020304" pitchFamily="18" charset="0"/>
              </a:rPr>
              <a:t>Contextual</a:t>
            </a:r>
            <a:r>
              <a:rPr lang="en-IN" sz="1400" i="0" dirty="0">
                <a:effectLst/>
                <a:highlight>
                  <a:srgbClr val="FFFFFF"/>
                </a:highlight>
                <a:latin typeface="Times New Roman" panose="02020603050405020304" pitchFamily="18" charset="0"/>
                <a:cs typeface="Times New Roman" panose="02020603050405020304" pitchFamily="18" charset="0"/>
              </a:rPr>
              <a:t> Intelligence</a:t>
            </a:r>
          </a:p>
          <a:p>
            <a:pPr marL="285750" indent="-285750">
              <a:buFont typeface="Arial" panose="020B0604020202020204" pitchFamily="34" charset="0"/>
              <a:buChar char="•"/>
            </a:pPr>
            <a:endParaRPr lang="en-IN" sz="1400" dirty="0">
              <a:highlight>
                <a:srgbClr val="FFFFFF"/>
              </a:highligh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i="0" dirty="0">
                <a:effectLst/>
                <a:highlight>
                  <a:srgbClr val="FFFFFF"/>
                </a:highlight>
                <a:latin typeface="Times New Roman" panose="02020603050405020304" pitchFamily="18" charset="0"/>
                <a:cs typeface="Times New Roman" panose="02020603050405020304" pitchFamily="18" charset="0"/>
              </a:rPr>
              <a:t>Wider Knowledge Coverage</a:t>
            </a:r>
          </a:p>
          <a:p>
            <a:pPr marL="285750" indent="-285750">
              <a:buFont typeface="Arial" panose="020B0604020202020204" pitchFamily="34" charset="0"/>
              <a:buChar char="•"/>
            </a:pPr>
            <a:endParaRPr lang="en-IN" sz="1400" dirty="0">
              <a:highlight>
                <a:srgbClr val="FFFFFF"/>
              </a:highligh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i="0" dirty="0">
                <a:effectLst/>
                <a:highlight>
                  <a:srgbClr val="FFFFFF"/>
                </a:highlight>
                <a:latin typeface="Times New Roman" panose="02020603050405020304" pitchFamily="18" charset="0"/>
                <a:cs typeface="Times New Roman" panose="02020603050405020304" pitchFamily="18" charset="0"/>
              </a:rPr>
              <a:t>Diverse Training Data</a:t>
            </a:r>
          </a:p>
          <a:p>
            <a:pPr marL="285750" indent="-285750">
              <a:buFont typeface="Arial" panose="020B0604020202020204" pitchFamily="34" charset="0"/>
              <a:buChar char="•"/>
            </a:pPr>
            <a:endParaRPr lang="en-IN" sz="1400" dirty="0">
              <a:highlight>
                <a:srgbClr val="FFFFFF"/>
              </a:highligh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i="0" dirty="0">
                <a:effectLst/>
                <a:highlight>
                  <a:srgbClr val="FFFFFF"/>
                </a:highlight>
                <a:latin typeface="Times New Roman" panose="02020603050405020304" pitchFamily="18" charset="0"/>
                <a:cs typeface="Times New Roman" panose="02020603050405020304" pitchFamily="18" charset="0"/>
              </a:rPr>
              <a:t>Advanced Adaptability</a:t>
            </a:r>
          </a:p>
          <a:p>
            <a:pPr marL="285750" indent="-285750">
              <a:buFont typeface="Arial" panose="020B0604020202020204" pitchFamily="34" charset="0"/>
              <a:buChar char="•"/>
            </a:pPr>
            <a:endParaRPr lang="en-IN" sz="1400" dirty="0">
              <a:highlight>
                <a:srgbClr val="FFFFFF"/>
              </a:highligh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i="0" dirty="0">
                <a:effectLst/>
                <a:highlight>
                  <a:srgbClr val="FFFFFF"/>
                </a:highlight>
                <a:latin typeface="Times New Roman" panose="02020603050405020304" pitchFamily="18" charset="0"/>
                <a:cs typeface="Times New Roman" panose="02020603050405020304" pitchFamily="18" charset="0"/>
              </a:rPr>
              <a:t>Continuous Improvement</a:t>
            </a:r>
          </a:p>
          <a:p>
            <a:pPr marL="285750" indent="-285750">
              <a:buFont typeface="Arial" panose="020B0604020202020204" pitchFamily="34" charset="0"/>
              <a:buChar char="•"/>
            </a:pPr>
            <a:endParaRPr lang="en-IN" sz="2000" b="1" dirty="0">
              <a:highlight>
                <a:srgbClr val="FFFFFF"/>
              </a:highlight>
              <a:latin typeface="+mj-lt"/>
            </a:endParaRP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2C98951-3B7D-BC42-6E37-A4023F5E9ECC}"/>
              </a:ext>
            </a:extLst>
          </p:cNvPr>
          <p:cNvSpPr>
            <a:spLocks noGrp="1"/>
          </p:cNvSpPr>
          <p:nvPr>
            <p:ph type="sldNum" sz="quarter" idx="12"/>
          </p:nvPr>
        </p:nvSpPr>
        <p:spPr/>
        <p:txBody>
          <a:bodyPr/>
          <a:lstStyle/>
          <a:p>
            <a:fld id="{861427F1-00C1-49B2-B17F-BC78FD9414FB}" type="slidenum">
              <a:rPr lang="en-IN" smtClean="0"/>
              <a:t>29</a:t>
            </a:fld>
            <a:r>
              <a:rPr lang="en-IN" dirty="0"/>
              <a:t>/32</a:t>
            </a:r>
          </a:p>
        </p:txBody>
      </p:sp>
    </p:spTree>
    <p:extLst>
      <p:ext uri="{BB962C8B-B14F-4D97-AF65-F5344CB8AC3E}">
        <p14:creationId xmlns:p14="http://schemas.microsoft.com/office/powerpoint/2010/main" val="611939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7028-66B5-3590-FEC9-E7A3F8834638}"/>
              </a:ext>
            </a:extLst>
          </p:cNvPr>
          <p:cNvSpPr>
            <a:spLocks noGrp="1"/>
          </p:cNvSpPr>
          <p:nvPr>
            <p:ph type="title"/>
          </p:nvPr>
        </p:nvSpPr>
        <p:spPr>
          <a:xfrm>
            <a:off x="1097280" y="286604"/>
            <a:ext cx="9696411" cy="968440"/>
          </a:xfrm>
        </p:spPr>
        <p:txBody>
          <a:bodyPr/>
          <a:lstStyle/>
          <a:p>
            <a:r>
              <a:rPr lang="en-US" dirty="0">
                <a:latin typeface="Times New Roman" panose="02020603050405020304" pitchFamily="18" charset="0"/>
                <a:cs typeface="Times New Roman" panose="02020603050405020304" pitchFamily="18" charset="0"/>
              </a:rPr>
              <a:t>SCOPE OF THE PROJECT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3E8975-B69A-B036-CA74-AFB02D581F80}"/>
              </a:ext>
            </a:extLst>
          </p:cNvPr>
          <p:cNvSpPr>
            <a:spLocks noGrp="1"/>
          </p:cNvSpPr>
          <p:nvPr>
            <p:ph idx="1"/>
          </p:nvPr>
        </p:nvSpPr>
        <p:spPr>
          <a:xfrm>
            <a:off x="861609" y="1376312"/>
            <a:ext cx="10733359" cy="4980037"/>
          </a:xfrm>
        </p:spPr>
        <p:txBody>
          <a:bodyPr>
            <a:normAutofit fontScale="70000" lnSpcReduction="20000"/>
          </a:bodyPr>
          <a:lstStyle/>
          <a:p>
            <a:pPr marL="0" indent="0">
              <a:buNone/>
            </a:pPr>
            <a:endParaRPr lang="en-US" dirty="0"/>
          </a:p>
          <a:p>
            <a:pPr marL="0" indent="0">
              <a:buNone/>
            </a:pPr>
            <a:r>
              <a:rPr lang="en-US" dirty="0">
                <a:latin typeface="Times New Roman" panose="02020603050405020304" pitchFamily="18" charset="0"/>
                <a:cs typeface="Times New Roman" panose="02020603050405020304" pitchFamily="18" charset="0"/>
              </a:rPr>
              <a:t>   ● Implements the usage of deep learning and feedforward neural network to build the retrieval-based chatbot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 Includes NLP techniques for text manipulation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 The dataset used consists of carefully tailored tags, patterns and responses natural language sentences and words for the training of         the model</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 The model is a simple feed-forward neural network</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 The model takes in cybersecurity knowledge level queries and returns a respective</a:t>
            </a:r>
          </a:p>
          <a:p>
            <a:pPr marL="0" indent="0">
              <a:buNone/>
            </a:pPr>
            <a:r>
              <a:rPr lang="en-US" dirty="0">
                <a:latin typeface="Times New Roman" panose="02020603050405020304" pitchFamily="18" charset="0"/>
                <a:cs typeface="Times New Roman" panose="02020603050405020304" pitchFamily="18" charset="0"/>
              </a:rPr>
              <a:t>      Output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 The chatbot interface is used to provide a better conversational environment</a:t>
            </a:r>
            <a:endParaRPr lang="en-IN"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82E2AFE1-CB12-E3BA-9EC9-D75BE376EC2A}"/>
              </a:ext>
            </a:extLst>
          </p:cNvPr>
          <p:cNvSpPr>
            <a:spLocks noGrp="1"/>
          </p:cNvSpPr>
          <p:nvPr>
            <p:ph type="sldNum" sz="quarter" idx="12"/>
          </p:nvPr>
        </p:nvSpPr>
        <p:spPr/>
        <p:txBody>
          <a:bodyPr/>
          <a:lstStyle/>
          <a:p>
            <a:fld id="{861427F1-00C1-49B2-B17F-BC78FD9414FB}" type="slidenum">
              <a:rPr lang="en-IN" smtClean="0"/>
              <a:t>3</a:t>
            </a:fld>
            <a:r>
              <a:rPr lang="en-IN" dirty="0"/>
              <a:t>/32</a:t>
            </a:r>
          </a:p>
        </p:txBody>
      </p:sp>
    </p:spTree>
    <p:extLst>
      <p:ext uri="{BB962C8B-B14F-4D97-AF65-F5344CB8AC3E}">
        <p14:creationId xmlns:p14="http://schemas.microsoft.com/office/powerpoint/2010/main" val="10908713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F8DE5-86ED-2A7B-BD0A-DFDF10DBD1F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30B330-154A-CF0D-B1A8-E31F22591220}"/>
              </a:ext>
            </a:extLst>
          </p:cNvPr>
          <p:cNvSpPr>
            <a:spLocks noGrp="1"/>
          </p:cNvSpPr>
          <p:nvPr>
            <p:ph idx="1"/>
          </p:nvPr>
        </p:nvSpPr>
        <p:spPr/>
        <p:txBody>
          <a:bodyPr>
            <a:noAutofit/>
          </a:bodyPr>
          <a:lstStyle/>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This dissertation focused on creating a chatbot for cybersecurity using NLP and Deep Learning. While effective, it's limited to pattern recognition and lacks emotional intelligence. However, it's versatile, with potential in education, corporate settings, and more. Future research could expand its use beyond cybersecurity to areas like customer support and finance, improving accessibility to information across different fields</a:t>
            </a:r>
            <a:endParaRPr lang="en-US" sz="11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2C98951-3B7D-BC42-6E37-A4023F5E9ECC}"/>
              </a:ext>
            </a:extLst>
          </p:cNvPr>
          <p:cNvSpPr>
            <a:spLocks noGrp="1"/>
          </p:cNvSpPr>
          <p:nvPr>
            <p:ph type="sldNum" sz="quarter" idx="12"/>
          </p:nvPr>
        </p:nvSpPr>
        <p:spPr/>
        <p:txBody>
          <a:bodyPr/>
          <a:lstStyle/>
          <a:p>
            <a:fld id="{861427F1-00C1-49B2-B17F-BC78FD9414FB}" type="slidenum">
              <a:rPr lang="en-IN" smtClean="0"/>
              <a:t>30</a:t>
            </a:fld>
            <a:r>
              <a:rPr lang="en-IN" dirty="0"/>
              <a:t>/32</a:t>
            </a:r>
          </a:p>
        </p:txBody>
      </p:sp>
    </p:spTree>
    <p:extLst>
      <p:ext uri="{BB962C8B-B14F-4D97-AF65-F5344CB8AC3E}">
        <p14:creationId xmlns:p14="http://schemas.microsoft.com/office/powerpoint/2010/main" val="178066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F8DE5-86ED-2A7B-BD0A-DFDF10DBD1F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30B330-154A-CF0D-B1A8-E31F22591220}"/>
              </a:ext>
            </a:extLst>
          </p:cNvPr>
          <p:cNvSpPr>
            <a:spLocks noGrp="1"/>
          </p:cNvSpPr>
          <p:nvPr>
            <p:ph idx="1"/>
          </p:nvPr>
        </p:nvSpPr>
        <p:spPr>
          <a:xfrm>
            <a:off x="254524" y="1366887"/>
            <a:ext cx="11538408" cy="4810076"/>
          </a:xfrm>
        </p:spPr>
        <p:txBody>
          <a:bodyPr>
            <a:noAutofit/>
          </a:bodyPr>
          <a:lstStyle/>
          <a:p>
            <a:pPr algn="just"/>
            <a:r>
              <a:rPr lang="en-IN" sz="1200" b="0" i="0" dirty="0">
                <a:solidFill>
                  <a:srgbClr val="0D0D0D"/>
                </a:solidFill>
                <a:effectLst/>
                <a:highlight>
                  <a:srgbClr val="FFFFFF"/>
                </a:highlight>
                <a:latin typeface="Times New Roman" panose="02020603050405020304" pitchFamily="18" charset="0"/>
                <a:cs typeface="Times New Roman" panose="02020603050405020304" pitchFamily="18" charset="0"/>
              </a:rPr>
              <a:t>[1] E. Cambria, B. White, N. Jumping, "NLP curves: a review of natural language processing research," IEEE </a:t>
            </a:r>
            <a:r>
              <a:rPr lang="en-IN" sz="12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Comput</a:t>
            </a:r>
            <a:r>
              <a:rPr lang="en-IN" sz="1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IN" sz="12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Intell</a:t>
            </a:r>
            <a:r>
              <a:rPr lang="en-IN" sz="1200" b="0" i="0" dirty="0">
                <a:solidFill>
                  <a:srgbClr val="0D0D0D"/>
                </a:solidFill>
                <a:effectLst/>
                <a:highlight>
                  <a:srgbClr val="FFFFFF"/>
                </a:highlight>
                <a:latin typeface="Times New Roman" panose="02020603050405020304" pitchFamily="18" charset="0"/>
                <a:cs typeface="Times New Roman" panose="02020603050405020304" pitchFamily="18" charset="0"/>
              </a:rPr>
              <a:t>. Mag., vol. 10, no. 3, pp. 48-57, Aug. 2015.</a:t>
            </a:r>
          </a:p>
          <a:p>
            <a:pPr algn="just"/>
            <a:r>
              <a:rPr lang="en-IN" sz="1200" b="0" i="0" dirty="0">
                <a:solidFill>
                  <a:srgbClr val="0D0D0D"/>
                </a:solidFill>
                <a:effectLst/>
                <a:highlight>
                  <a:srgbClr val="FFFFFF"/>
                </a:highlight>
                <a:latin typeface="Times New Roman" panose="02020603050405020304" pitchFamily="18" charset="0"/>
                <a:cs typeface="Times New Roman" panose="02020603050405020304" pitchFamily="18" charset="0"/>
              </a:rPr>
              <a:t>[2] K. R. Chowdhary, "Natural Language Processing for Word Sense Disambiguation and Information Extraction," Ph.D. dissertation, JNV University, Jodhpur, India, 2018.</a:t>
            </a:r>
          </a:p>
          <a:p>
            <a:pPr algn="just"/>
            <a:r>
              <a:rPr lang="en-IN" sz="1200" b="0" i="0" dirty="0">
                <a:solidFill>
                  <a:srgbClr val="0D0D0D"/>
                </a:solidFill>
                <a:effectLst/>
                <a:highlight>
                  <a:srgbClr val="FFFFFF"/>
                </a:highlight>
                <a:latin typeface="Times New Roman" panose="02020603050405020304" pitchFamily="18" charset="0"/>
                <a:cs typeface="Times New Roman" panose="02020603050405020304" pitchFamily="18" charset="0"/>
              </a:rPr>
              <a:t>[3] R. Caruana, "Multitask learning," Machine Learning, vol. 28, no. 1, pp. 41-75, Jul. 1997.</a:t>
            </a:r>
          </a:p>
          <a:p>
            <a:pPr algn="just"/>
            <a:r>
              <a:rPr lang="en-IN" sz="1200" b="0" i="0" dirty="0">
                <a:solidFill>
                  <a:srgbClr val="0D0D0D"/>
                </a:solidFill>
                <a:effectLst/>
                <a:highlight>
                  <a:srgbClr val="FFFFFF"/>
                </a:highlight>
                <a:latin typeface="Times New Roman" panose="02020603050405020304" pitchFamily="18" charset="0"/>
                <a:cs typeface="Times New Roman" panose="02020603050405020304" pitchFamily="18" charset="0"/>
              </a:rPr>
              <a:t>[4] A. Vaswani et al., "Attention is all you need," in Proc. Adv. Neural Inf. Process. Syst., Long Beach, CA, USA, Dec. 2017, pp. 6000-6010.</a:t>
            </a:r>
          </a:p>
          <a:p>
            <a:pPr algn="just"/>
            <a:r>
              <a:rPr lang="en-IN" sz="1200" b="0" i="0" dirty="0">
                <a:solidFill>
                  <a:srgbClr val="0D0D0D"/>
                </a:solidFill>
                <a:effectLst/>
                <a:highlight>
                  <a:srgbClr val="FFFFFF"/>
                </a:highlight>
                <a:latin typeface="Times New Roman" panose="02020603050405020304" pitchFamily="18" charset="0"/>
                <a:cs typeface="Times New Roman" panose="02020603050405020304" pitchFamily="18" charset="0"/>
              </a:rPr>
              <a:t>[5] Y. Wu et al., "Response selection with topic clues for retrieval-based chatbots," in Proc. 55th Annu. Meeting Assoc. </a:t>
            </a:r>
            <a:r>
              <a:rPr lang="en-IN" sz="12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Comput</a:t>
            </a:r>
            <a:r>
              <a:rPr lang="en-IN" sz="1200" b="0" i="0" dirty="0">
                <a:solidFill>
                  <a:srgbClr val="0D0D0D"/>
                </a:solidFill>
                <a:effectLst/>
                <a:highlight>
                  <a:srgbClr val="FFFFFF"/>
                </a:highlight>
                <a:latin typeface="Times New Roman" panose="02020603050405020304" pitchFamily="18" charset="0"/>
                <a:cs typeface="Times New Roman" panose="02020603050405020304" pitchFamily="18" charset="0"/>
              </a:rPr>
              <a:t>. Linguist., Vancouver, BC, Canada, Jul. 2017, pp. 1037-1047.</a:t>
            </a:r>
          </a:p>
          <a:p>
            <a:pPr algn="just"/>
            <a:r>
              <a:rPr lang="en-IN" sz="1200" b="0" i="0" dirty="0">
                <a:solidFill>
                  <a:srgbClr val="0D0D0D"/>
                </a:solidFill>
                <a:effectLst/>
                <a:highlight>
                  <a:srgbClr val="FFFFFF"/>
                </a:highlight>
                <a:latin typeface="Times New Roman" panose="02020603050405020304" pitchFamily="18" charset="0"/>
                <a:cs typeface="Times New Roman" panose="02020603050405020304" pitchFamily="18" charset="0"/>
              </a:rPr>
              <a:t>[6] K. Moore, S. </a:t>
            </a:r>
            <a:r>
              <a:rPr lang="en-IN" sz="12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Zong</a:t>
            </a:r>
            <a:r>
              <a:rPr lang="en-IN" sz="1200" b="0" i="0" dirty="0">
                <a:solidFill>
                  <a:srgbClr val="0D0D0D"/>
                </a:solidFill>
                <a:effectLst/>
                <a:highlight>
                  <a:srgbClr val="FFFFFF"/>
                </a:highlight>
                <a:latin typeface="Times New Roman" panose="02020603050405020304" pitchFamily="18" charset="0"/>
                <a:cs typeface="Times New Roman" panose="02020603050405020304" pitchFamily="18" charset="0"/>
              </a:rPr>
              <a:t>, "A comprehensive solution to retrieval-based chatbot Construction," in Proc. 20th Conf. Eur. Assoc. </a:t>
            </a:r>
            <a:r>
              <a:rPr lang="en-IN" sz="12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Comput</a:t>
            </a:r>
            <a:r>
              <a:rPr lang="en-IN" sz="1200" b="0" i="0" dirty="0">
                <a:solidFill>
                  <a:srgbClr val="0D0D0D"/>
                </a:solidFill>
                <a:effectLst/>
                <a:highlight>
                  <a:srgbClr val="FFFFFF"/>
                </a:highlight>
                <a:latin typeface="Times New Roman" panose="02020603050405020304" pitchFamily="18" charset="0"/>
                <a:cs typeface="Times New Roman" panose="02020603050405020304" pitchFamily="18" charset="0"/>
              </a:rPr>
              <a:t>. Linguist., Paris, France, Apr. 2017, pp. 487-496.</a:t>
            </a:r>
          </a:p>
          <a:p>
            <a:pPr algn="just"/>
            <a:r>
              <a:rPr lang="en-IN" sz="1200" b="0" i="0" dirty="0">
                <a:solidFill>
                  <a:srgbClr val="0D0D0D"/>
                </a:solidFill>
                <a:effectLst/>
                <a:highlight>
                  <a:srgbClr val="FFFFFF"/>
                </a:highlight>
                <a:latin typeface="Times New Roman" panose="02020603050405020304" pitchFamily="18" charset="0"/>
                <a:cs typeface="Times New Roman" panose="02020603050405020304" pitchFamily="18" charset="0"/>
              </a:rPr>
              <a:t>[7] X. Zhou et al., "Multi-turn response selection for chatbots with deep attention matching network," in Proc. 56th Annu. Meeting Assoc. </a:t>
            </a:r>
            <a:r>
              <a:rPr lang="en-IN" sz="12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Comput</a:t>
            </a:r>
            <a:r>
              <a:rPr lang="en-IN" sz="1200" b="0" i="0" dirty="0">
                <a:solidFill>
                  <a:srgbClr val="0D0D0D"/>
                </a:solidFill>
                <a:effectLst/>
                <a:highlight>
                  <a:srgbClr val="FFFFFF"/>
                </a:highlight>
                <a:latin typeface="Times New Roman" panose="02020603050405020304" pitchFamily="18" charset="0"/>
                <a:cs typeface="Times New Roman" panose="02020603050405020304" pitchFamily="18" charset="0"/>
              </a:rPr>
              <a:t>. Linguist., Melbourne, Australia, Jul. 2018, pp. 476-486.</a:t>
            </a:r>
          </a:p>
          <a:p>
            <a:pPr algn="just"/>
            <a:r>
              <a:rPr lang="en-IN" sz="1200" b="0" i="0" dirty="0">
                <a:solidFill>
                  <a:srgbClr val="0D0D0D"/>
                </a:solidFill>
                <a:effectLst/>
                <a:highlight>
                  <a:srgbClr val="FFFFFF"/>
                </a:highlight>
                <a:latin typeface="Times New Roman" panose="02020603050405020304" pitchFamily="18" charset="0"/>
                <a:cs typeface="Times New Roman" panose="02020603050405020304" pitchFamily="18" charset="0"/>
              </a:rPr>
              <a:t>[8] R. </a:t>
            </a:r>
            <a:r>
              <a:rPr lang="en-IN" sz="12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Eldan</a:t>
            </a:r>
            <a:r>
              <a:rPr lang="en-IN" sz="1200" b="0" i="0" dirty="0">
                <a:solidFill>
                  <a:srgbClr val="0D0D0D"/>
                </a:solidFill>
                <a:effectLst/>
                <a:highlight>
                  <a:srgbClr val="FFFFFF"/>
                </a:highlight>
                <a:latin typeface="Times New Roman" panose="02020603050405020304" pitchFamily="18" charset="0"/>
                <a:cs typeface="Times New Roman" panose="02020603050405020304" pitchFamily="18" charset="0"/>
              </a:rPr>
              <a:t>, O. Shamir, "The Power of Depth for Feedforward Neural Networks," in Proc. 29th Annu. Conf. Learn. Theory, Barcelona, Spain, Jun. 2016, pp. 907-940.</a:t>
            </a:r>
          </a:p>
          <a:p>
            <a:pPr algn="just"/>
            <a:r>
              <a:rPr lang="en-IN" sz="1200" b="0" i="0" dirty="0">
                <a:solidFill>
                  <a:srgbClr val="0D0D0D"/>
                </a:solidFill>
                <a:effectLst/>
                <a:highlight>
                  <a:srgbClr val="FFFFFF"/>
                </a:highlight>
                <a:latin typeface="Times New Roman" panose="02020603050405020304" pitchFamily="18" charset="0"/>
                <a:cs typeface="Times New Roman" panose="02020603050405020304" pitchFamily="18" charset="0"/>
              </a:rPr>
              <a:t>[9] M. M. Lopez, J. Kalita, "Deep Learning applied to NLP," arXiv:1703.03091, Mar. 2017.</a:t>
            </a:r>
          </a:p>
          <a:p>
            <a:pPr algn="just"/>
            <a:r>
              <a:rPr lang="en-IN" sz="1200" b="0" i="0" dirty="0">
                <a:solidFill>
                  <a:srgbClr val="0D0D0D"/>
                </a:solidFill>
                <a:effectLst/>
                <a:highlight>
                  <a:srgbClr val="FFFFFF"/>
                </a:highlight>
                <a:latin typeface="Times New Roman" panose="02020603050405020304" pitchFamily="18" charset="0"/>
                <a:cs typeface="Times New Roman" panose="02020603050405020304" pitchFamily="18" charset="0"/>
              </a:rPr>
              <a:t>[10] H. Akkineni, "Design and Development of Retrieval-Based Chatbot Using Sentence Similarity," J. </a:t>
            </a:r>
            <a:r>
              <a:rPr lang="en-IN" sz="12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Artif</a:t>
            </a:r>
            <a:r>
              <a:rPr lang="en-IN" sz="1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IN" sz="12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Intell</a:t>
            </a:r>
            <a:r>
              <a:rPr lang="en-IN" sz="1200" b="0" i="0" dirty="0">
                <a:solidFill>
                  <a:srgbClr val="0D0D0D"/>
                </a:solidFill>
                <a:effectLst/>
                <a:highlight>
                  <a:srgbClr val="FFFFFF"/>
                </a:highlight>
                <a:latin typeface="Times New Roman" panose="02020603050405020304" pitchFamily="18" charset="0"/>
                <a:cs typeface="Times New Roman" panose="02020603050405020304" pitchFamily="18" charset="0"/>
              </a:rPr>
              <a:t>. Res., vol. 12, no. 4, pp. 567-579, Dec. 2019.</a:t>
            </a:r>
          </a:p>
          <a:p>
            <a:pPr algn="just"/>
            <a:r>
              <a:rPr lang="en-IN" sz="1200" b="0" i="0" dirty="0">
                <a:solidFill>
                  <a:srgbClr val="0D0D0D"/>
                </a:solidFill>
                <a:effectLst/>
                <a:highlight>
                  <a:srgbClr val="FFFFFF"/>
                </a:highlight>
                <a:latin typeface="Times New Roman" panose="02020603050405020304" pitchFamily="18" charset="0"/>
                <a:cs typeface="Times New Roman" panose="02020603050405020304" pitchFamily="18" charset="0"/>
              </a:rPr>
              <a:t>[11] K. Moore, S. </a:t>
            </a:r>
            <a:r>
              <a:rPr lang="en-IN" sz="12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Jhong</a:t>
            </a:r>
            <a:r>
              <a:rPr lang="en-IN" sz="1200" b="0" i="0" dirty="0">
                <a:solidFill>
                  <a:srgbClr val="0D0D0D"/>
                </a:solidFill>
                <a:effectLst/>
                <a:highlight>
                  <a:srgbClr val="FFFFFF"/>
                </a:highlight>
                <a:latin typeface="Times New Roman" panose="02020603050405020304" pitchFamily="18" charset="0"/>
                <a:cs typeface="Times New Roman" panose="02020603050405020304" pitchFamily="18" charset="0"/>
              </a:rPr>
              <a:t>, N. Jindal, "A comprehensive solution to retrieval-based chatbot construction," J. </a:t>
            </a:r>
            <a:r>
              <a:rPr lang="en-IN" sz="12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Comput</a:t>
            </a:r>
            <a:r>
              <a:rPr lang="en-IN" sz="1200" b="0" i="0" dirty="0">
                <a:solidFill>
                  <a:srgbClr val="0D0D0D"/>
                </a:solidFill>
                <a:effectLst/>
                <a:highlight>
                  <a:srgbClr val="FFFFFF"/>
                </a:highlight>
                <a:latin typeface="Times New Roman" panose="02020603050405020304" pitchFamily="18" charset="0"/>
                <a:cs typeface="Times New Roman" panose="02020603050405020304" pitchFamily="18" charset="0"/>
              </a:rPr>
              <a:t>. Linguist., vol. 8, no. 2, pp. 123-135, Feb. 2018.</a:t>
            </a:r>
          </a:p>
          <a:p>
            <a:pPr algn="just"/>
            <a:r>
              <a:rPr lang="en-IN" sz="1200" b="0" i="0" dirty="0">
                <a:solidFill>
                  <a:srgbClr val="0D0D0D"/>
                </a:solidFill>
                <a:effectLst/>
                <a:highlight>
                  <a:srgbClr val="FFFFFF"/>
                </a:highlight>
                <a:latin typeface="Times New Roman" panose="02020603050405020304" pitchFamily="18" charset="0"/>
                <a:cs typeface="Times New Roman" panose="02020603050405020304" pitchFamily="18" charset="0"/>
              </a:rPr>
              <a:t>[12] W. Wu et al., "Learning matching models with weak supervision for response selection in retrieval-based chatbots," in Proc. 26th Int. Conf. </a:t>
            </a:r>
            <a:r>
              <a:rPr lang="en-IN" sz="12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Comput</a:t>
            </a:r>
            <a:r>
              <a:rPr lang="en-IN" sz="1200" b="0" i="0" dirty="0">
                <a:solidFill>
                  <a:srgbClr val="0D0D0D"/>
                </a:solidFill>
                <a:effectLst/>
                <a:highlight>
                  <a:srgbClr val="FFFFFF"/>
                </a:highlight>
                <a:latin typeface="Times New Roman" panose="02020603050405020304" pitchFamily="18" charset="0"/>
                <a:cs typeface="Times New Roman" panose="02020603050405020304" pitchFamily="18" charset="0"/>
              </a:rPr>
              <a:t>. Linguist., Osaka, Japan, Aug. 2016, pp. 789-798.</a:t>
            </a:r>
          </a:p>
          <a:p>
            <a:pPr algn="just"/>
            <a:r>
              <a:rPr lang="en-IN" sz="1200" b="0" i="0" dirty="0">
                <a:solidFill>
                  <a:srgbClr val="0D0D0D"/>
                </a:solidFill>
                <a:effectLst/>
                <a:highlight>
                  <a:srgbClr val="FFFFFF"/>
                </a:highlight>
                <a:latin typeface="Times New Roman" panose="02020603050405020304" pitchFamily="18" charset="0"/>
                <a:cs typeface="Times New Roman" panose="02020603050405020304" pitchFamily="18" charset="0"/>
              </a:rPr>
              <a:t>[13] D. Whang et al., "An effective domain adaptive post-training method for BERT in response selection," in Proc. Annu. Meet. Soc. Natural Lang. Process., Hong Kong, China, Nov. 2019, pp. 678-689.</a:t>
            </a:r>
          </a:p>
          <a:p>
            <a:pPr algn="just"/>
            <a:r>
              <a:rPr lang="en-IN" sz="1200" b="0" i="0" dirty="0">
                <a:solidFill>
                  <a:srgbClr val="0D0D0D"/>
                </a:solidFill>
                <a:effectLst/>
                <a:highlight>
                  <a:srgbClr val="FFFFFF"/>
                </a:highlight>
                <a:latin typeface="Times New Roman" panose="02020603050405020304" pitchFamily="18" charset="0"/>
                <a:cs typeface="Times New Roman" panose="02020603050405020304" pitchFamily="18" charset="0"/>
              </a:rPr>
              <a:t>[14] H. Wang, H. Fang, "An adaptive response matching network for ranking multiturn chatbot responses," in Proc. 33rd Annu. Conf. Neural Inf. Process. Syst., Vancouver, BC, Canada, Dec. 2019, pp. 456-467.</a:t>
            </a:r>
          </a:p>
          <a:p>
            <a:pPr marL="0" indent="0" algn="just">
              <a:buNone/>
            </a:pPr>
            <a:endParaRPr lang="en-IN" sz="12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indent="0" algn="just">
              <a:buNone/>
            </a:pPr>
            <a:endParaRPr lang="en-IN"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2C98951-3B7D-BC42-6E37-A4023F5E9ECC}"/>
              </a:ext>
            </a:extLst>
          </p:cNvPr>
          <p:cNvSpPr>
            <a:spLocks noGrp="1"/>
          </p:cNvSpPr>
          <p:nvPr>
            <p:ph type="sldNum" sz="quarter" idx="12"/>
          </p:nvPr>
        </p:nvSpPr>
        <p:spPr/>
        <p:txBody>
          <a:bodyPr/>
          <a:lstStyle/>
          <a:p>
            <a:fld id="{861427F1-00C1-49B2-B17F-BC78FD9414FB}" type="slidenum">
              <a:rPr lang="en-IN" smtClean="0"/>
              <a:t>31</a:t>
            </a:fld>
            <a:r>
              <a:rPr lang="en-IN" dirty="0"/>
              <a:t>/32</a:t>
            </a:r>
          </a:p>
        </p:txBody>
      </p:sp>
    </p:spTree>
    <p:extLst>
      <p:ext uri="{BB962C8B-B14F-4D97-AF65-F5344CB8AC3E}">
        <p14:creationId xmlns:p14="http://schemas.microsoft.com/office/powerpoint/2010/main" val="61944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009953-3FD7-8C7A-E6B6-A6847AD7A194}"/>
              </a:ext>
            </a:extLst>
          </p:cNvPr>
          <p:cNvSpPr>
            <a:spLocks noGrp="1"/>
          </p:cNvSpPr>
          <p:nvPr>
            <p:ph type="sldNum" sz="quarter" idx="12"/>
          </p:nvPr>
        </p:nvSpPr>
        <p:spPr/>
        <p:txBody>
          <a:bodyPr/>
          <a:lstStyle/>
          <a:p>
            <a:fld id="{861427F1-00C1-49B2-B17F-BC78FD9414FB}" type="slidenum">
              <a:rPr lang="en-IN" smtClean="0"/>
              <a:t>32</a:t>
            </a:fld>
            <a:r>
              <a:rPr lang="en-IN" dirty="0"/>
              <a:t>/32</a:t>
            </a:r>
          </a:p>
        </p:txBody>
      </p:sp>
      <p:sp>
        <p:nvSpPr>
          <p:cNvPr id="3" name="TextBox 2">
            <a:extLst>
              <a:ext uri="{FF2B5EF4-FFF2-40B4-BE49-F238E27FC236}">
                <a16:creationId xmlns:a16="http://schemas.microsoft.com/office/drawing/2014/main" id="{49CCBFB6-0C90-29E0-91F5-BEF636D2B5FA}"/>
              </a:ext>
            </a:extLst>
          </p:cNvPr>
          <p:cNvSpPr txBox="1"/>
          <p:nvPr/>
        </p:nvSpPr>
        <p:spPr>
          <a:xfrm>
            <a:off x="4515439" y="2752627"/>
            <a:ext cx="11161336" cy="769441"/>
          </a:xfrm>
          <a:prstGeom prst="rect">
            <a:avLst/>
          </a:prstGeom>
          <a:noFill/>
        </p:spPr>
        <p:txBody>
          <a:bodyPr wrap="square" rtlCol="0">
            <a:spAutoFit/>
          </a:bodyPr>
          <a:lstStyle/>
          <a:p>
            <a:r>
              <a:rPr lang="en-US" sz="4400" dirty="0"/>
              <a:t>THANK YOU</a:t>
            </a:r>
            <a:endParaRPr lang="en-IN" sz="4400" dirty="0"/>
          </a:p>
        </p:txBody>
      </p:sp>
    </p:spTree>
    <p:extLst>
      <p:ext uri="{BB962C8B-B14F-4D97-AF65-F5344CB8AC3E}">
        <p14:creationId xmlns:p14="http://schemas.microsoft.com/office/powerpoint/2010/main" val="2316393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18139-C8B3-ECDB-3CEB-16A364AD3518}"/>
              </a:ext>
            </a:extLst>
          </p:cNvPr>
          <p:cNvSpPr>
            <a:spLocks noGrp="1"/>
          </p:cNvSpPr>
          <p:nvPr>
            <p:ph type="title"/>
          </p:nvPr>
        </p:nvSpPr>
        <p:spPr/>
        <p:txBody>
          <a:bodyPr/>
          <a:lstStyle/>
          <a:p>
            <a:r>
              <a:rPr lang="en-US" dirty="0"/>
              <a:t>PROJECT REQUIREMENTS</a:t>
            </a:r>
            <a:endParaRPr lang="en-IN" dirty="0"/>
          </a:p>
        </p:txBody>
      </p:sp>
      <p:sp>
        <p:nvSpPr>
          <p:cNvPr id="3" name="Content Placeholder 2">
            <a:extLst>
              <a:ext uri="{FF2B5EF4-FFF2-40B4-BE49-F238E27FC236}">
                <a16:creationId xmlns:a16="http://schemas.microsoft.com/office/drawing/2014/main" id="{BFADBC5A-B621-88A0-B568-DA58EDE6F27D}"/>
              </a:ext>
            </a:extLst>
          </p:cNvPr>
          <p:cNvSpPr>
            <a:spLocks noGrp="1"/>
          </p:cNvSpPr>
          <p:nvPr>
            <p:ph idx="1"/>
          </p:nvPr>
        </p:nvSpPr>
        <p:spPr>
          <a:xfrm>
            <a:off x="311085" y="1845734"/>
            <a:ext cx="3016577" cy="4023360"/>
          </a:xfrm>
        </p:spPr>
        <p:txBody>
          <a:bodyPr>
            <a:normAutofit fontScale="77500" lnSpcReduction="20000"/>
          </a:bodyPr>
          <a:lstStyle/>
          <a:p>
            <a:pPr marL="0" indent="0">
              <a:buNone/>
            </a:pPr>
            <a:r>
              <a:rPr lang="en-IN" b="1" dirty="0">
                <a:solidFill>
                  <a:schemeClr val="tx1"/>
                </a:solidFill>
                <a:latin typeface="Times New Roman" panose="02020603050405020304" pitchFamily="18" charset="0"/>
                <a:cs typeface="Times New Roman" panose="02020603050405020304" pitchFamily="18" charset="0"/>
              </a:rPr>
              <a:t>SOFTWARE REQUIREMENTS</a:t>
            </a:r>
          </a:p>
          <a:p>
            <a:endParaRPr lang="en-IN" dirty="0">
              <a:solidFill>
                <a:schemeClr val="tx1"/>
              </a:solidFill>
              <a:latin typeface="Times New Roman" panose="02020603050405020304" pitchFamily="18" charset="0"/>
              <a:cs typeface="Times New Roman" panose="02020603050405020304" pitchFamily="18" charset="0"/>
            </a:endParaRPr>
          </a:p>
          <a:p>
            <a:pPr marL="0" indent="0">
              <a:buNone/>
            </a:pPr>
            <a:r>
              <a:rPr lang="en-IN" dirty="0" err="1">
                <a:solidFill>
                  <a:schemeClr val="tx1"/>
                </a:solidFill>
                <a:latin typeface="Times New Roman" panose="02020603050405020304" pitchFamily="18" charset="0"/>
                <a:cs typeface="Times New Roman" panose="02020603050405020304" pitchFamily="18" charset="0"/>
              </a:rPr>
              <a:t>i</a:t>
            </a:r>
            <a:r>
              <a:rPr lang="en-IN" dirty="0">
                <a:solidFill>
                  <a:schemeClr val="tx1"/>
                </a:solidFill>
                <a:latin typeface="Times New Roman" panose="02020603050405020304" pitchFamily="18" charset="0"/>
                <a:cs typeface="Times New Roman" panose="02020603050405020304" pitchFamily="18" charset="0"/>
              </a:rPr>
              <a:t>. Python 3.9.5 or higher</a:t>
            </a:r>
          </a:p>
          <a:p>
            <a:pPr marL="0" indent="0">
              <a:buNone/>
            </a:pPr>
            <a:r>
              <a:rPr lang="en-IN" dirty="0">
                <a:solidFill>
                  <a:schemeClr val="tx1"/>
                </a:solidFill>
                <a:latin typeface="Times New Roman" panose="02020603050405020304" pitchFamily="18" charset="0"/>
                <a:cs typeface="Times New Roman" panose="02020603050405020304" pitchFamily="18" charset="0"/>
              </a:rPr>
              <a:t>ii. pip 24.0</a:t>
            </a:r>
          </a:p>
          <a:p>
            <a:pPr marL="0" indent="0">
              <a:buNone/>
            </a:pPr>
            <a:r>
              <a:rPr lang="en-IN" dirty="0">
                <a:solidFill>
                  <a:schemeClr val="tx1"/>
                </a:solidFill>
                <a:latin typeface="Times New Roman" panose="02020603050405020304" pitchFamily="18" charset="0"/>
                <a:cs typeface="Times New Roman" panose="02020603050405020304" pitchFamily="18" charset="0"/>
              </a:rPr>
              <a:t>iii. OS : Windows 11 or higher / MAC OS / Linux</a:t>
            </a:r>
          </a:p>
          <a:p>
            <a:pPr marL="0" indent="0">
              <a:buNone/>
            </a:pPr>
            <a:r>
              <a:rPr lang="en-IN" dirty="0">
                <a:solidFill>
                  <a:schemeClr val="tx1"/>
                </a:solidFill>
                <a:latin typeface="Times New Roman" panose="02020603050405020304" pitchFamily="18" charset="0"/>
                <a:cs typeface="Times New Roman" panose="02020603050405020304" pitchFamily="18" charset="0"/>
              </a:rPr>
              <a:t>iv. Nvidia CUDA libraries for Nvidia GPU utilization OR</a:t>
            </a:r>
          </a:p>
          <a:p>
            <a:pPr marL="0" indent="0">
              <a:buNone/>
            </a:pPr>
            <a:r>
              <a:rPr lang="en-IN" dirty="0">
                <a:solidFill>
                  <a:schemeClr val="tx1"/>
                </a:solidFill>
                <a:latin typeface="Times New Roman" panose="02020603050405020304" pitchFamily="18" charset="0"/>
                <a:cs typeface="Times New Roman" panose="02020603050405020304" pitchFamily="18" charset="0"/>
              </a:rPr>
              <a:t>V. OpenCL library for AMD GPU utilization</a:t>
            </a:r>
          </a:p>
          <a:p>
            <a:endParaRPr lang="en-IN" dirty="0"/>
          </a:p>
        </p:txBody>
      </p:sp>
      <p:sp>
        <p:nvSpPr>
          <p:cNvPr id="4" name="Slide Number Placeholder 3">
            <a:extLst>
              <a:ext uri="{FF2B5EF4-FFF2-40B4-BE49-F238E27FC236}">
                <a16:creationId xmlns:a16="http://schemas.microsoft.com/office/drawing/2014/main" id="{555B7E9B-AD91-D74D-EE3C-97FAC3EFD38E}"/>
              </a:ext>
            </a:extLst>
          </p:cNvPr>
          <p:cNvSpPr>
            <a:spLocks noGrp="1"/>
          </p:cNvSpPr>
          <p:nvPr>
            <p:ph type="sldNum" sz="quarter" idx="12"/>
          </p:nvPr>
        </p:nvSpPr>
        <p:spPr/>
        <p:txBody>
          <a:bodyPr/>
          <a:lstStyle/>
          <a:p>
            <a:r>
              <a:rPr lang="en-US" dirty="0"/>
              <a:t>4/32</a:t>
            </a:r>
            <a:endParaRPr lang="en-IN" dirty="0"/>
          </a:p>
        </p:txBody>
      </p:sp>
      <p:sp>
        <p:nvSpPr>
          <p:cNvPr id="5" name="TextBox 4">
            <a:extLst>
              <a:ext uri="{FF2B5EF4-FFF2-40B4-BE49-F238E27FC236}">
                <a16:creationId xmlns:a16="http://schemas.microsoft.com/office/drawing/2014/main" id="{A2366072-FFED-D10C-E9D8-18D29B626175}"/>
              </a:ext>
            </a:extLst>
          </p:cNvPr>
          <p:cNvSpPr txBox="1"/>
          <p:nvPr/>
        </p:nvSpPr>
        <p:spPr>
          <a:xfrm>
            <a:off x="3723589" y="1866507"/>
            <a:ext cx="3016577" cy="4247317"/>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HARDWARE REQUIREMENTS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These are the minimum hardware requirements for executing this project:</a:t>
            </a:r>
          </a:p>
          <a:p>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CPU – Intel Core I3, For Mac: M1, M2</a:t>
            </a:r>
          </a:p>
          <a:p>
            <a:r>
              <a:rPr lang="en-IN" dirty="0">
                <a:latin typeface="Times New Roman" panose="02020603050405020304" pitchFamily="18" charset="0"/>
                <a:cs typeface="Times New Roman" panose="02020603050405020304" pitchFamily="18" charset="0"/>
              </a:rPr>
              <a:t>ii. RAM – At Least 4 GB of Memory</a:t>
            </a:r>
          </a:p>
          <a:p>
            <a:r>
              <a:rPr lang="en-IN" dirty="0">
                <a:latin typeface="Times New Roman" panose="02020603050405020304" pitchFamily="18" charset="0"/>
                <a:cs typeface="Times New Roman" panose="02020603050405020304" pitchFamily="18" charset="0"/>
              </a:rPr>
              <a:t>iii. Nvidia CUDA libraries for Nvidia GPU utilization</a:t>
            </a:r>
          </a:p>
          <a:p>
            <a:r>
              <a:rPr lang="en-IN" dirty="0">
                <a:latin typeface="Times New Roman" panose="02020603050405020304" pitchFamily="18" charset="0"/>
                <a:cs typeface="Times New Roman" panose="02020603050405020304" pitchFamily="18" charset="0"/>
              </a:rPr>
              <a:t>iv. 5GB of HDD space</a:t>
            </a:r>
          </a:p>
          <a:p>
            <a:r>
              <a:rPr lang="en-IN" dirty="0">
                <a:latin typeface="Times New Roman" panose="02020603050405020304" pitchFamily="18" charset="0"/>
                <a:cs typeface="Times New Roman" panose="02020603050405020304" pitchFamily="18" charset="0"/>
              </a:rPr>
              <a:t>v. A valid internet connection</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F81BAA1-3E1E-3E6E-1375-5109A7F5ABD6}"/>
              </a:ext>
            </a:extLst>
          </p:cNvPr>
          <p:cNvSpPr txBox="1"/>
          <p:nvPr/>
        </p:nvSpPr>
        <p:spPr>
          <a:xfrm>
            <a:off x="7692272" y="1845734"/>
            <a:ext cx="3384223" cy="313932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LIBRARY REQUIREMENTS</a:t>
            </a:r>
          </a:p>
          <a:p>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json5==0.9.17</a:t>
            </a:r>
          </a:p>
          <a:p>
            <a:r>
              <a:rPr lang="en-IN" dirty="0">
                <a:latin typeface="Times New Roman" panose="02020603050405020304" pitchFamily="18" charset="0"/>
                <a:cs typeface="Times New Roman" panose="02020603050405020304" pitchFamily="18" charset="0"/>
              </a:rPr>
              <a:t>ii. </a:t>
            </a:r>
            <a:r>
              <a:rPr lang="en-IN" dirty="0" err="1">
                <a:latin typeface="Times New Roman" panose="02020603050405020304" pitchFamily="18" charset="0"/>
                <a:cs typeface="Times New Roman" panose="02020603050405020304" pitchFamily="18" charset="0"/>
              </a:rPr>
              <a:t>jupyter</a:t>
            </a:r>
            <a:r>
              <a:rPr lang="en-IN" dirty="0">
                <a:latin typeface="Times New Roman" panose="02020603050405020304" pitchFamily="18" charset="0"/>
                <a:cs typeface="Times New Roman" panose="02020603050405020304" pitchFamily="18" charset="0"/>
              </a:rPr>
              <a:t>==1.0.0</a:t>
            </a:r>
          </a:p>
          <a:p>
            <a:r>
              <a:rPr lang="en-IN" dirty="0">
                <a:latin typeface="Times New Roman" panose="02020603050405020304" pitchFamily="18" charset="0"/>
                <a:cs typeface="Times New Roman" panose="02020603050405020304" pitchFamily="18" charset="0"/>
              </a:rPr>
              <a:t>iii. matplotlib==3.8.3</a:t>
            </a:r>
          </a:p>
          <a:p>
            <a:r>
              <a:rPr lang="en-IN" dirty="0">
                <a:latin typeface="Times New Roman" panose="02020603050405020304" pitchFamily="18" charset="0"/>
                <a:cs typeface="Times New Roman" panose="02020603050405020304" pitchFamily="18" charset="0"/>
              </a:rPr>
              <a:t>iv. </a:t>
            </a:r>
            <a:r>
              <a:rPr lang="en-IN" dirty="0" err="1">
                <a:latin typeface="Times New Roman" panose="02020603050405020304" pitchFamily="18" charset="0"/>
                <a:cs typeface="Times New Roman" panose="02020603050405020304" pitchFamily="18" charset="0"/>
              </a:rPr>
              <a:t>numpy</a:t>
            </a:r>
            <a:r>
              <a:rPr lang="en-IN" dirty="0">
                <a:latin typeface="Times New Roman" panose="02020603050405020304" pitchFamily="18" charset="0"/>
                <a:cs typeface="Times New Roman" panose="02020603050405020304" pitchFamily="18" charset="0"/>
              </a:rPr>
              <a:t>==1.26.3</a:t>
            </a:r>
          </a:p>
          <a:p>
            <a:r>
              <a:rPr lang="en-IN" dirty="0">
                <a:latin typeface="Times New Roman" panose="02020603050405020304" pitchFamily="18" charset="0"/>
                <a:cs typeface="Times New Roman" panose="02020603050405020304" pitchFamily="18" charset="0"/>
              </a:rPr>
              <a:t>v. pandas==2.2.1</a:t>
            </a:r>
          </a:p>
          <a:p>
            <a:r>
              <a:rPr lang="en-IN" dirty="0">
                <a:latin typeface="Times New Roman" panose="02020603050405020304" pitchFamily="18" charset="0"/>
                <a:cs typeface="Times New Roman" panose="02020603050405020304" pitchFamily="18" charset="0"/>
              </a:rPr>
              <a:t>vi. </a:t>
            </a:r>
            <a:r>
              <a:rPr lang="en-IN" dirty="0" err="1">
                <a:latin typeface="Times New Roman" panose="02020603050405020304" pitchFamily="18" charset="0"/>
                <a:cs typeface="Times New Roman" panose="02020603050405020304" pitchFamily="18" charset="0"/>
              </a:rPr>
              <a:t>nltk</a:t>
            </a:r>
            <a:r>
              <a:rPr lang="en-IN" dirty="0">
                <a:latin typeface="Times New Roman" panose="02020603050405020304" pitchFamily="18" charset="0"/>
                <a:cs typeface="Times New Roman" panose="02020603050405020304" pitchFamily="18" charset="0"/>
              </a:rPr>
              <a:t>==3.8.1</a:t>
            </a:r>
          </a:p>
          <a:p>
            <a:r>
              <a:rPr lang="en-IN" dirty="0">
                <a:latin typeface="Times New Roman" panose="02020603050405020304" pitchFamily="18" charset="0"/>
                <a:cs typeface="Times New Roman" panose="02020603050405020304" pitchFamily="18" charset="0"/>
              </a:rPr>
              <a:t>vii. scikit-learn==1.4.1.post1</a:t>
            </a:r>
          </a:p>
          <a:p>
            <a:r>
              <a:rPr lang="en-IN" dirty="0">
                <a:latin typeface="Times New Roman" panose="02020603050405020304" pitchFamily="18" charset="0"/>
                <a:cs typeface="Times New Roman" panose="02020603050405020304" pitchFamily="18" charset="0"/>
              </a:rPr>
              <a:t>viii. </a:t>
            </a:r>
            <a:r>
              <a:rPr lang="en-IN" dirty="0" err="1">
                <a:latin typeface="Times New Roman" panose="02020603050405020304" pitchFamily="18" charset="0"/>
                <a:cs typeface="Times New Roman" panose="02020603050405020304" pitchFamily="18" charset="0"/>
              </a:rPr>
              <a:t>streamlit</a:t>
            </a:r>
            <a:r>
              <a:rPr lang="en-IN" dirty="0">
                <a:latin typeface="Times New Roman" panose="02020603050405020304" pitchFamily="18" charset="0"/>
                <a:cs typeface="Times New Roman" panose="02020603050405020304" pitchFamily="18" charset="0"/>
              </a:rPr>
              <a:t>==1.31.1</a:t>
            </a:r>
          </a:p>
          <a:p>
            <a:r>
              <a:rPr lang="en-IN" dirty="0">
                <a:latin typeface="Times New Roman" panose="02020603050405020304" pitchFamily="18" charset="0"/>
                <a:cs typeface="Times New Roman" panose="02020603050405020304" pitchFamily="18" charset="0"/>
              </a:rPr>
              <a:t>ix. torch==2.2.0</a:t>
            </a:r>
          </a:p>
        </p:txBody>
      </p:sp>
    </p:spTree>
    <p:extLst>
      <p:ext uri="{BB962C8B-B14F-4D97-AF65-F5344CB8AC3E}">
        <p14:creationId xmlns:p14="http://schemas.microsoft.com/office/powerpoint/2010/main" val="3100216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2C7F4-4A8A-A949-CDC6-9AF8BF100089}"/>
              </a:ext>
            </a:extLst>
          </p:cNvPr>
          <p:cNvSpPr>
            <a:spLocks noGrp="1"/>
          </p:cNvSpPr>
          <p:nvPr>
            <p:ph type="title"/>
          </p:nvPr>
        </p:nvSpPr>
        <p:spPr>
          <a:xfrm>
            <a:off x="1097280" y="286603"/>
            <a:ext cx="10058400" cy="702303"/>
          </a:xfrm>
        </p:spPr>
        <p:txBody>
          <a:bodyPr>
            <a:normAutofit/>
          </a:bodyPr>
          <a:lstStyle/>
          <a:p>
            <a:r>
              <a:rPr lang="en-US" dirty="0"/>
              <a:t>PROJECT WORKFLOW</a:t>
            </a:r>
            <a:endParaRPr lang="en-IN" dirty="0"/>
          </a:p>
        </p:txBody>
      </p:sp>
      <p:pic>
        <p:nvPicPr>
          <p:cNvPr id="10" name="Content Placeholder 9">
            <a:extLst>
              <a:ext uri="{FF2B5EF4-FFF2-40B4-BE49-F238E27FC236}">
                <a16:creationId xmlns:a16="http://schemas.microsoft.com/office/drawing/2014/main" id="{BD199D10-E64D-2A72-172B-DA76D8459D8A}"/>
              </a:ext>
            </a:extLst>
          </p:cNvPr>
          <p:cNvPicPr>
            <a:picLocks noGrp="1" noChangeAspect="1"/>
          </p:cNvPicPr>
          <p:nvPr>
            <p:ph idx="1"/>
          </p:nvPr>
        </p:nvPicPr>
        <p:blipFill>
          <a:blip r:embed="rId2"/>
          <a:stretch>
            <a:fillRect/>
          </a:stretch>
        </p:blipFill>
        <p:spPr>
          <a:xfrm>
            <a:off x="1097280" y="988906"/>
            <a:ext cx="1519431" cy="4879975"/>
          </a:xfrm>
        </p:spPr>
      </p:pic>
      <p:sp>
        <p:nvSpPr>
          <p:cNvPr id="4" name="Slide Number Placeholder 3">
            <a:extLst>
              <a:ext uri="{FF2B5EF4-FFF2-40B4-BE49-F238E27FC236}">
                <a16:creationId xmlns:a16="http://schemas.microsoft.com/office/drawing/2014/main" id="{B269EB1A-B3F0-37E0-0B2C-6A0D9997347D}"/>
              </a:ext>
            </a:extLst>
          </p:cNvPr>
          <p:cNvSpPr>
            <a:spLocks noGrp="1"/>
          </p:cNvSpPr>
          <p:nvPr>
            <p:ph type="sldNum" sz="quarter" idx="12"/>
          </p:nvPr>
        </p:nvSpPr>
        <p:spPr/>
        <p:txBody>
          <a:bodyPr/>
          <a:lstStyle/>
          <a:p>
            <a:fld id="{861427F1-00C1-49B2-B17F-BC78FD9414FB}" type="slidenum">
              <a:rPr lang="en-IN" smtClean="0"/>
              <a:t>5</a:t>
            </a:fld>
            <a:r>
              <a:rPr lang="en-IN" dirty="0"/>
              <a:t>/32</a:t>
            </a:r>
          </a:p>
        </p:txBody>
      </p:sp>
      <p:cxnSp>
        <p:nvCxnSpPr>
          <p:cNvPr id="12" name="Straight Arrow Connector 11">
            <a:extLst>
              <a:ext uri="{FF2B5EF4-FFF2-40B4-BE49-F238E27FC236}">
                <a16:creationId xmlns:a16="http://schemas.microsoft.com/office/drawing/2014/main" id="{B5075C4E-6639-2FF6-5CBA-967B4AC809A6}"/>
              </a:ext>
            </a:extLst>
          </p:cNvPr>
          <p:cNvCxnSpPr/>
          <p:nvPr/>
        </p:nvCxnSpPr>
        <p:spPr>
          <a:xfrm>
            <a:off x="1856995" y="5665509"/>
            <a:ext cx="0" cy="3864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Oval 12">
            <a:extLst>
              <a:ext uri="{FF2B5EF4-FFF2-40B4-BE49-F238E27FC236}">
                <a16:creationId xmlns:a16="http://schemas.microsoft.com/office/drawing/2014/main" id="{8AAC6826-1F98-D57A-7F53-BADFC2B0F3B4}"/>
              </a:ext>
            </a:extLst>
          </p:cNvPr>
          <p:cNvSpPr/>
          <p:nvPr/>
        </p:nvSpPr>
        <p:spPr>
          <a:xfrm>
            <a:off x="1498865" y="6108569"/>
            <a:ext cx="754135" cy="46261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a:t>
            </a:r>
            <a:endParaRPr lang="en-IN" dirty="0"/>
          </a:p>
        </p:txBody>
      </p:sp>
      <p:pic>
        <p:nvPicPr>
          <p:cNvPr id="15" name="Picture 14">
            <a:extLst>
              <a:ext uri="{FF2B5EF4-FFF2-40B4-BE49-F238E27FC236}">
                <a16:creationId xmlns:a16="http://schemas.microsoft.com/office/drawing/2014/main" id="{DA61CB49-E1A2-5AD4-8A51-41E61207F850}"/>
              </a:ext>
            </a:extLst>
          </p:cNvPr>
          <p:cNvPicPr>
            <a:picLocks noChangeAspect="1"/>
          </p:cNvPicPr>
          <p:nvPr/>
        </p:nvPicPr>
        <p:blipFill>
          <a:blip r:embed="rId3"/>
          <a:stretch>
            <a:fillRect/>
          </a:stretch>
        </p:blipFill>
        <p:spPr>
          <a:xfrm>
            <a:off x="7927715" y="2144990"/>
            <a:ext cx="1225712" cy="3642676"/>
          </a:xfrm>
          <a:prstGeom prst="rect">
            <a:avLst/>
          </a:prstGeom>
        </p:spPr>
      </p:pic>
      <p:sp>
        <p:nvSpPr>
          <p:cNvPr id="16" name="Oval 15">
            <a:extLst>
              <a:ext uri="{FF2B5EF4-FFF2-40B4-BE49-F238E27FC236}">
                <a16:creationId xmlns:a16="http://schemas.microsoft.com/office/drawing/2014/main" id="{BBCD4E3E-46AF-D687-BBF5-71668A96B51A}"/>
              </a:ext>
            </a:extLst>
          </p:cNvPr>
          <p:cNvSpPr/>
          <p:nvPr/>
        </p:nvSpPr>
        <p:spPr>
          <a:xfrm>
            <a:off x="8083371" y="1640264"/>
            <a:ext cx="914400" cy="50472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a:t>
            </a:r>
            <a:endParaRPr lang="en-IN" dirty="0"/>
          </a:p>
        </p:txBody>
      </p:sp>
    </p:spTree>
    <p:extLst>
      <p:ext uri="{BB962C8B-B14F-4D97-AF65-F5344CB8AC3E}">
        <p14:creationId xmlns:p14="http://schemas.microsoft.com/office/powerpoint/2010/main" val="2251015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7F479-9F75-479F-19B0-013EAD6E4007}"/>
              </a:ext>
            </a:extLst>
          </p:cNvPr>
          <p:cNvSpPr>
            <a:spLocks noGrp="1"/>
          </p:cNvSpPr>
          <p:nvPr>
            <p:ph type="title"/>
          </p:nvPr>
        </p:nvSpPr>
        <p:spPr>
          <a:xfrm>
            <a:off x="1097280" y="286604"/>
            <a:ext cx="10058400" cy="901174"/>
          </a:xfrm>
        </p:spPr>
        <p:txBody>
          <a:bodyPr/>
          <a:lstStyle/>
          <a:p>
            <a:r>
              <a:rPr lang="en-US" dirty="0">
                <a:latin typeface="Times New Roman" panose="02020603050405020304" pitchFamily="18" charset="0"/>
                <a:cs typeface="Times New Roman" panose="02020603050405020304" pitchFamily="18" charset="0"/>
              </a:rPr>
              <a:t>DATASET DESCRIPTION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47F5E1-365B-8B61-94A8-F94FEC5E0A74}"/>
              </a:ext>
            </a:extLst>
          </p:cNvPr>
          <p:cNvSpPr>
            <a:spLocks noGrp="1"/>
          </p:cNvSpPr>
          <p:nvPr>
            <p:ph idx="1"/>
          </p:nvPr>
        </p:nvSpPr>
        <p:spPr/>
        <p:txBody>
          <a:bodyPr>
            <a:normAutofit fontScale="70000" lnSpcReduction="20000"/>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dataset used is nothing but a JSON file, named ‘</a:t>
            </a:r>
            <a:r>
              <a:rPr lang="en-US" dirty="0" err="1">
                <a:latin typeface="Times New Roman" panose="02020603050405020304" pitchFamily="18" charset="0"/>
                <a:cs typeface="Times New Roman" panose="02020603050405020304" pitchFamily="18" charset="0"/>
              </a:rPr>
              <a:t>intents.json</a:t>
            </a:r>
            <a:r>
              <a:rPr lang="en-US" dirty="0">
                <a:latin typeface="Times New Roman" panose="02020603050405020304" pitchFamily="18" charset="0"/>
                <a:cs typeface="Times New Roman" panose="02020603050405020304" pitchFamily="18" charset="0"/>
              </a:rPr>
              <a:t>’, which is a common format used for data exchanges between servers and web applications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dataset had been carefully compiled and hand-crafted from various websites, repositories and books, so as to properly exploit the JSON format, within the domain of cybersecurity, making it ideal for this project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wide range of cyber security topics has been covered in the dataset.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data samples are structured as:</a:t>
            </a:r>
          </a:p>
          <a:p>
            <a:pPr marL="0" indent="0">
              <a:buNone/>
            </a:pP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TAGS  : Labels or identifiers for topics on Cybersecurity within the dataset</a:t>
            </a:r>
          </a:p>
          <a:p>
            <a:pPr marL="0" indent="0">
              <a:buNone/>
            </a:pPr>
            <a:r>
              <a:rPr lang="en-US" b="1" dirty="0">
                <a:latin typeface="Times New Roman" panose="02020603050405020304" pitchFamily="18" charset="0"/>
                <a:cs typeface="Times New Roman" panose="02020603050405020304" pitchFamily="18" charset="0"/>
              </a:rPr>
              <a:t>          - Patterns :  Sample queries for learning, so as to provide accurate responses</a:t>
            </a:r>
          </a:p>
          <a:p>
            <a:pPr marL="0" indent="0">
              <a:buNone/>
            </a:pPr>
            <a:r>
              <a:rPr lang="en-US" b="1" dirty="0">
                <a:latin typeface="Times New Roman" panose="02020603050405020304" pitchFamily="18" charset="0"/>
                <a:cs typeface="Times New Roman" panose="02020603050405020304" pitchFamily="18" charset="0"/>
              </a:rPr>
              <a:t>          - Response : The predefined responses, the chatbot will need to select from and  provide,    based on pattern identification</a:t>
            </a:r>
            <a:r>
              <a:rPr lang="en-US"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885CFB7-0C97-FF6F-E04C-772AAD1C65A9}"/>
              </a:ext>
            </a:extLst>
          </p:cNvPr>
          <p:cNvSpPr>
            <a:spLocks noGrp="1"/>
          </p:cNvSpPr>
          <p:nvPr>
            <p:ph type="sldNum" sz="quarter" idx="12"/>
          </p:nvPr>
        </p:nvSpPr>
        <p:spPr/>
        <p:txBody>
          <a:bodyPr/>
          <a:lstStyle/>
          <a:p>
            <a:fld id="{861427F1-00C1-49B2-B17F-BC78FD9414FB}" type="slidenum">
              <a:rPr lang="en-IN" smtClean="0"/>
              <a:t>6</a:t>
            </a:fld>
            <a:r>
              <a:rPr lang="en-IN" dirty="0"/>
              <a:t>/32</a:t>
            </a:r>
          </a:p>
        </p:txBody>
      </p:sp>
    </p:spTree>
    <p:extLst>
      <p:ext uri="{BB962C8B-B14F-4D97-AF65-F5344CB8AC3E}">
        <p14:creationId xmlns:p14="http://schemas.microsoft.com/office/powerpoint/2010/main" val="2743626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41AB3F-7AEE-FC19-5D79-F6FB00D81F04}"/>
              </a:ext>
            </a:extLst>
          </p:cNvPr>
          <p:cNvSpPr>
            <a:spLocks noGrp="1"/>
          </p:cNvSpPr>
          <p:nvPr>
            <p:ph type="sldNum" sz="quarter" idx="12"/>
          </p:nvPr>
        </p:nvSpPr>
        <p:spPr/>
        <p:txBody>
          <a:bodyPr/>
          <a:lstStyle/>
          <a:p>
            <a:fld id="{861427F1-00C1-49B2-B17F-BC78FD9414FB}" type="slidenum">
              <a:rPr lang="en-IN" smtClean="0"/>
              <a:t>7</a:t>
            </a:fld>
            <a:r>
              <a:rPr lang="en-IN" dirty="0"/>
              <a:t>/32</a:t>
            </a:r>
          </a:p>
        </p:txBody>
      </p:sp>
      <p:pic>
        <p:nvPicPr>
          <p:cNvPr id="3" name="Picture 2">
            <a:extLst>
              <a:ext uri="{FF2B5EF4-FFF2-40B4-BE49-F238E27FC236}">
                <a16:creationId xmlns:a16="http://schemas.microsoft.com/office/drawing/2014/main" id="{B20163BF-5B95-7F07-0EF5-B094FA408188}"/>
              </a:ext>
            </a:extLst>
          </p:cNvPr>
          <p:cNvPicPr>
            <a:picLocks noChangeAspect="1"/>
          </p:cNvPicPr>
          <p:nvPr/>
        </p:nvPicPr>
        <p:blipFill>
          <a:blip r:embed="rId2"/>
          <a:stretch>
            <a:fillRect/>
          </a:stretch>
        </p:blipFill>
        <p:spPr>
          <a:xfrm>
            <a:off x="1787905" y="2265545"/>
            <a:ext cx="8366126" cy="1163455"/>
          </a:xfrm>
          <a:prstGeom prst="rect">
            <a:avLst/>
          </a:prstGeom>
        </p:spPr>
      </p:pic>
    </p:spTree>
    <p:extLst>
      <p:ext uri="{BB962C8B-B14F-4D97-AF65-F5344CB8AC3E}">
        <p14:creationId xmlns:p14="http://schemas.microsoft.com/office/powerpoint/2010/main" val="572436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5E8ED-44E1-E067-84FA-C772299BD36C}"/>
              </a:ext>
            </a:extLst>
          </p:cNvPr>
          <p:cNvSpPr>
            <a:spLocks noGrp="1"/>
          </p:cNvSpPr>
          <p:nvPr>
            <p:ph type="title"/>
          </p:nvPr>
        </p:nvSpPr>
        <p:spPr>
          <a:xfrm>
            <a:off x="1097280" y="848412"/>
            <a:ext cx="10058400" cy="888948"/>
          </a:xfrm>
        </p:spPr>
        <p:txBody>
          <a:bodyPr>
            <a:normAutofit/>
          </a:bodyPr>
          <a:lstStyle/>
          <a:p>
            <a:r>
              <a:rPr lang="en-US" sz="3200" dirty="0">
                <a:latin typeface="Times New Roman" panose="02020603050405020304" pitchFamily="18" charset="0"/>
                <a:cs typeface="Times New Roman" panose="02020603050405020304" pitchFamily="18" charset="0"/>
              </a:rPr>
              <a:t>                                    WHY JSON?</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FB29E2-B950-C631-F770-EEDF48139009}"/>
              </a:ext>
            </a:extLst>
          </p:cNvPr>
          <p:cNvSpPr>
            <a:spLocks noGrp="1"/>
          </p:cNvSpPr>
          <p:nvPr>
            <p:ph idx="1"/>
          </p:nvPr>
        </p:nvSpPr>
        <p:spPr/>
        <p:txBody>
          <a:bodyPr>
            <a:normAutofit/>
          </a:bodyPr>
          <a:lstStyle/>
          <a:p>
            <a:endParaRPr lang="en-IN" sz="2000" dirty="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rPr>
              <a:t> Pattern matching</a:t>
            </a:r>
          </a:p>
          <a:p>
            <a:endParaRPr lang="en-IN" sz="2000" dirty="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rPr>
              <a:t> Knowledge level</a:t>
            </a:r>
          </a:p>
          <a:p>
            <a:endParaRPr lang="en-IN" sz="2000" dirty="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rPr>
              <a:t> Scalability and adaptability</a:t>
            </a:r>
          </a:p>
          <a:p>
            <a:endParaRPr lang="en-IN"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Enhanced user experience</a:t>
            </a:r>
          </a:p>
          <a:p>
            <a:endParaRPr lang="en-IN" sz="2000" dirty="0">
              <a:solidFill>
                <a:schemeClr val="accent4"/>
              </a:solidFill>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AE5B3A1-01E9-A86F-7500-10E27E8364D0}"/>
              </a:ext>
            </a:extLst>
          </p:cNvPr>
          <p:cNvSpPr>
            <a:spLocks noGrp="1"/>
          </p:cNvSpPr>
          <p:nvPr>
            <p:ph type="sldNum" sz="quarter" idx="12"/>
          </p:nvPr>
        </p:nvSpPr>
        <p:spPr/>
        <p:txBody>
          <a:bodyPr/>
          <a:lstStyle/>
          <a:p>
            <a:fld id="{861427F1-00C1-49B2-B17F-BC78FD9414FB}" type="slidenum">
              <a:rPr lang="en-IN" smtClean="0"/>
              <a:t>8</a:t>
            </a:fld>
            <a:r>
              <a:rPr lang="en-IN" dirty="0"/>
              <a:t>/32</a:t>
            </a:r>
          </a:p>
        </p:txBody>
      </p:sp>
    </p:spTree>
    <p:extLst>
      <p:ext uri="{BB962C8B-B14F-4D97-AF65-F5344CB8AC3E}">
        <p14:creationId xmlns:p14="http://schemas.microsoft.com/office/powerpoint/2010/main" val="3086574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7F479-9F75-479F-19B0-013EAD6E4007}"/>
              </a:ext>
            </a:extLst>
          </p:cNvPr>
          <p:cNvSpPr>
            <a:spLocks noGrp="1"/>
          </p:cNvSpPr>
          <p:nvPr>
            <p:ph type="title"/>
          </p:nvPr>
        </p:nvSpPr>
        <p:spPr>
          <a:xfrm>
            <a:off x="1097280" y="286604"/>
            <a:ext cx="10058400" cy="901174"/>
          </a:xfrm>
        </p:spPr>
        <p:txBody>
          <a:bodyPr/>
          <a:lstStyle/>
          <a:p>
            <a:r>
              <a:rPr lang="en-US" dirty="0">
                <a:latin typeface="Times New Roman" panose="02020603050405020304" pitchFamily="18" charset="0"/>
                <a:cs typeface="Times New Roman" panose="02020603050405020304" pitchFamily="18" charset="0"/>
              </a:rPr>
              <a:t>DATA PREPROCESSING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47F5E1-365B-8B61-94A8-F94FEC5E0A74}"/>
              </a:ext>
            </a:extLst>
          </p:cNvPr>
          <p:cNvSpPr>
            <a:spLocks noGrp="1"/>
          </p:cNvSpPr>
          <p:nvPr>
            <p:ph idx="1"/>
          </p:nvPr>
        </p:nvSpPr>
        <p:spPr>
          <a:xfrm>
            <a:off x="838200" y="1187778"/>
            <a:ext cx="10515600" cy="5168572"/>
          </a:xfrm>
        </p:spPr>
        <p:txBody>
          <a:bodyPr>
            <a:normAutofit fontScale="62500" lnSpcReduction="20000"/>
          </a:bodyPr>
          <a:lstStyle/>
          <a:p>
            <a:endParaRPr lang="en-US" dirty="0"/>
          </a:p>
          <a:p>
            <a:endParaRPr lang="en-US" dirty="0"/>
          </a:p>
          <a:p>
            <a:r>
              <a:rPr lang="en-US" sz="2600" dirty="0">
                <a:latin typeface="Times New Roman" panose="02020603050405020304" pitchFamily="18" charset="0"/>
                <a:cs typeface="Times New Roman" panose="02020603050405020304" pitchFamily="18" charset="0"/>
              </a:rPr>
              <a:t>For the purpose of the project, the NLP pipeline steps, namely ‘</a:t>
            </a:r>
            <a:r>
              <a:rPr lang="en-US" sz="2600" b="1" dirty="0">
                <a:latin typeface="Times New Roman" panose="02020603050405020304" pitchFamily="18" charset="0"/>
                <a:cs typeface="Times New Roman" panose="02020603050405020304" pitchFamily="18" charset="0"/>
              </a:rPr>
              <a:t>Stemming</a:t>
            </a:r>
            <a:r>
              <a:rPr lang="en-US" sz="2600" dirty="0">
                <a:latin typeface="Times New Roman" panose="02020603050405020304" pitchFamily="18" charset="0"/>
                <a:cs typeface="Times New Roman" panose="02020603050405020304" pitchFamily="18" charset="0"/>
              </a:rPr>
              <a:t>’ and ‘</a:t>
            </a:r>
            <a:r>
              <a:rPr lang="en-US" sz="2600" dirty="0" err="1">
                <a:latin typeface="Times New Roman" panose="02020603050405020304" pitchFamily="18" charset="0"/>
                <a:cs typeface="Times New Roman" panose="02020603050405020304" pitchFamily="18" charset="0"/>
              </a:rPr>
              <a:t>T</a:t>
            </a:r>
            <a:r>
              <a:rPr lang="en-US" sz="2600" b="1" dirty="0" err="1">
                <a:latin typeface="Times New Roman" panose="02020603050405020304" pitchFamily="18" charset="0"/>
                <a:cs typeface="Times New Roman" panose="02020603050405020304" pitchFamily="18" charset="0"/>
              </a:rPr>
              <a:t>okenisation</a:t>
            </a:r>
            <a:r>
              <a:rPr lang="en-US" sz="2600" dirty="0">
                <a:latin typeface="Times New Roman" panose="02020603050405020304" pitchFamily="18" charset="0"/>
                <a:cs typeface="Times New Roman" panose="02020603050405020304" pitchFamily="18" charset="0"/>
              </a:rPr>
              <a:t>’ is used.</a:t>
            </a: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This is required as the model is a neural network, which needs to learn from patterns and labels, so we cannot risk over or underfitting and confusion.</a:t>
            </a: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These steps provide a structure to the raw textual data</a:t>
            </a: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Tokenization aids in reducing the pattern sentences into smaller units for easier handling, while, Stemming reduces pattern words to their root form, so that the model can concentrate on the semantics of a word rather then superficial suffixes, </a:t>
            </a:r>
            <a:r>
              <a:rPr lang="en-US" sz="2600" dirty="0" err="1">
                <a:latin typeface="Times New Roman" panose="02020603050405020304" pitchFamily="18" charset="0"/>
                <a:cs typeface="Times New Roman" panose="02020603050405020304" pitchFamily="18" charset="0"/>
              </a:rPr>
              <a:t>distincting</a:t>
            </a:r>
            <a:r>
              <a:rPr lang="en-US" sz="2600" dirty="0">
                <a:latin typeface="Times New Roman" panose="02020603050405020304" pitchFamily="18" charset="0"/>
                <a:cs typeface="Times New Roman" panose="02020603050405020304" pitchFamily="18" charset="0"/>
              </a:rPr>
              <a:t>, verbs, adjectives, etc.</a:t>
            </a:r>
          </a:p>
          <a:p>
            <a:endParaRPr lang="en-US" sz="2600" dirty="0">
              <a:latin typeface="Times New Roman" panose="02020603050405020304" pitchFamily="18" charset="0"/>
              <a:cs typeface="Times New Roman" panose="02020603050405020304" pitchFamily="18" charset="0"/>
            </a:endParaRPr>
          </a:p>
          <a:p>
            <a:pPr marL="0" indent="0">
              <a:buNone/>
            </a:pPr>
            <a:r>
              <a:rPr lang="en-US" sz="2600" b="1" i="1" dirty="0">
                <a:latin typeface="Times New Roman" panose="02020603050405020304" pitchFamily="18" charset="0"/>
                <a:cs typeface="Times New Roman" panose="02020603050405020304" pitchFamily="18" charset="0"/>
              </a:rPr>
              <a:t>                           Example : The pattern sentence : “What is Eavesdropping in Cyber security?”</a:t>
            </a:r>
          </a:p>
          <a:p>
            <a:pPr marL="0" indent="0">
              <a:buNone/>
            </a:pPr>
            <a:r>
              <a:rPr lang="en-US" sz="2600" b="1" i="1" dirty="0">
                <a:latin typeface="Times New Roman" panose="02020603050405020304" pitchFamily="18" charset="0"/>
                <a:cs typeface="Times New Roman" panose="02020603050405020304" pitchFamily="18" charset="0"/>
              </a:rPr>
              <a:t>                                             Firstly, we remove symbols such as “?” and also remove duplicate pattern and label items</a:t>
            </a:r>
          </a:p>
          <a:p>
            <a:pPr marL="0" indent="0">
              <a:buNone/>
            </a:pPr>
            <a:r>
              <a:rPr lang="en-US" sz="2600" b="1" i="1" dirty="0">
                <a:latin typeface="Times New Roman" panose="02020603050405020304" pitchFamily="18" charset="0"/>
                <a:cs typeface="Times New Roman" panose="02020603050405020304" pitchFamily="18" charset="0"/>
              </a:rPr>
              <a:t>                                             result of tokenization : “What”, “is”, “Eavesdropping”, “in”, “Cybersecurity?”  </a:t>
            </a:r>
          </a:p>
          <a:p>
            <a:pPr marL="0" indent="0">
              <a:buNone/>
            </a:pPr>
            <a:r>
              <a:rPr lang="en-US" sz="2600" b="1" i="1" dirty="0">
                <a:latin typeface="Times New Roman" panose="02020603050405020304" pitchFamily="18" charset="0"/>
                <a:cs typeface="Times New Roman" panose="02020603050405020304" pitchFamily="18" charset="0"/>
              </a:rPr>
              <a:t>                                             result of stemming : “What”, “is”, “eavesdrop”, “in”, “Cybersecurity”</a:t>
            </a:r>
          </a:p>
          <a:p>
            <a:endParaRPr lang="en-US" dirty="0"/>
          </a:p>
          <a:p>
            <a:endParaRPr lang="en-US" dirty="0"/>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885CFB7-0C97-FF6F-E04C-772AAD1C65A9}"/>
              </a:ext>
            </a:extLst>
          </p:cNvPr>
          <p:cNvSpPr>
            <a:spLocks noGrp="1"/>
          </p:cNvSpPr>
          <p:nvPr>
            <p:ph type="sldNum" sz="quarter" idx="12"/>
          </p:nvPr>
        </p:nvSpPr>
        <p:spPr/>
        <p:txBody>
          <a:bodyPr/>
          <a:lstStyle/>
          <a:p>
            <a:fld id="{861427F1-00C1-49B2-B17F-BC78FD9414FB}" type="slidenum">
              <a:rPr lang="en-IN" smtClean="0"/>
              <a:t>9</a:t>
            </a:fld>
            <a:r>
              <a:rPr lang="en-IN" dirty="0"/>
              <a:t>/32</a:t>
            </a:r>
          </a:p>
        </p:txBody>
      </p:sp>
    </p:spTree>
    <p:extLst>
      <p:ext uri="{BB962C8B-B14F-4D97-AF65-F5344CB8AC3E}">
        <p14:creationId xmlns:p14="http://schemas.microsoft.com/office/powerpoint/2010/main" val="990079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357</TotalTime>
  <Words>2393</Words>
  <Application>Microsoft Office PowerPoint</Application>
  <PresentationFormat>Widescreen</PresentationFormat>
  <Paragraphs>269</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Consolas</vt:lpstr>
      <vt:lpstr>Times New Roman</vt:lpstr>
      <vt:lpstr>Office Theme</vt:lpstr>
      <vt:lpstr> CHATBOT, AN APPLICATION OF DEEP LEARNING AND NATURAL LANGUAGE PROCESSING</vt:lpstr>
      <vt:lpstr>INTRODUCTION </vt:lpstr>
      <vt:lpstr>SCOPE OF THE PROJECT</vt:lpstr>
      <vt:lpstr>PROJECT REQUIREMENTS</vt:lpstr>
      <vt:lpstr>PROJECT WORKFLOW</vt:lpstr>
      <vt:lpstr>DATASET DESCRIPTION</vt:lpstr>
      <vt:lpstr>PowerPoint Presentation</vt:lpstr>
      <vt:lpstr>                                    WHY JSON?</vt:lpstr>
      <vt:lpstr>DATA PREPROCESSING</vt:lpstr>
      <vt:lpstr>DATA PREPROCESSING</vt:lpstr>
      <vt:lpstr>VECTOR SUMMARY</vt:lpstr>
      <vt:lpstr>PREPARING THE TRAINING SET</vt:lpstr>
      <vt:lpstr>PREPARING TRAINING SET</vt:lpstr>
      <vt:lpstr>PREPARING TRAINING SET</vt:lpstr>
      <vt:lpstr>MODEL</vt:lpstr>
      <vt:lpstr>MODEL</vt:lpstr>
      <vt:lpstr>MODEL</vt:lpstr>
      <vt:lpstr>MODEL</vt:lpstr>
      <vt:lpstr>MODEL SUMMARY</vt:lpstr>
      <vt:lpstr>INTERFACE</vt:lpstr>
      <vt:lpstr>INTERFACE</vt:lpstr>
      <vt:lpstr>PowerPoint Presentation</vt:lpstr>
      <vt:lpstr>RESULTS</vt:lpstr>
      <vt:lpstr>PowerPoint Presentation</vt:lpstr>
      <vt:lpstr>The chatbot can answer different queries regarding the same topic</vt:lpstr>
      <vt:lpstr> </vt:lpstr>
      <vt:lpstr>The bot also responds appropriately to out of scope questions</vt:lpstr>
      <vt:lpstr>LIMITATIONS</vt:lpstr>
      <vt:lpstr>FUTURE SCOPE</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CHATBOT, AN APPLICATION OF DEEP LEARNING AND NATURAL LANGUAGE PROCESSING</dc:title>
  <dc:creator>PRASHANT  GOMES</dc:creator>
  <cp:lastModifiedBy>PRASHANT  GOMES</cp:lastModifiedBy>
  <cp:revision>4</cp:revision>
  <dcterms:created xsi:type="dcterms:W3CDTF">2024-04-28T11:12:14Z</dcterms:created>
  <dcterms:modified xsi:type="dcterms:W3CDTF">2024-04-28T17:09:55Z</dcterms:modified>
</cp:coreProperties>
</file>