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7" r:id="rId12"/>
    <p:sldId id="270" r:id="rId13"/>
    <p:sldId id="268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8"/>
            <p14:sldId id="259"/>
          </p14:sldIdLst>
        </p14:section>
        <p14:section name="LEADER ELECTION" id="{83CC7F4B-CE28-4358-B9A6-9094F2122DA4}">
          <p14:sldIdLst>
            <p14:sldId id="260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63"/>
            <p14:sldId id="267"/>
            <p14:sldId id="270"/>
            <p14:sldId id="268"/>
            <p14:sldId id="271"/>
            <p14:sldId id="272"/>
          </p14:sldIdLst>
        </p14:section>
        <p14:section name="LOG COMPACTION" id="{6A335E5F-F743-46F4-98BE-8CC18CCD2F8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</a:t>
            </a:r>
            <a:r>
              <a:rPr lang="en-US" dirty="0" smtClean="0">
                <a:solidFill>
                  <a:srgbClr val="00B050"/>
                </a:solidFill>
              </a:rPr>
              <a:t>written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heartbeats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</a:t>
            </a:r>
            <a:r>
              <a:rPr lang="en-US" dirty="0" smtClean="0">
                <a:solidFill>
                  <a:srgbClr val="00B050"/>
                </a:solidFill>
              </a:rPr>
              <a:t>entry (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</a:t>
            </a:r>
            <a:r>
              <a:rPr lang="en-US" dirty="0" smtClean="0">
                <a:solidFill>
                  <a:srgbClr val="00B050"/>
                </a:solidFill>
              </a:rPr>
              <a:t>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</a:t>
            </a:r>
            <a:r>
              <a:rPr lang="en-US" dirty="0" smtClean="0"/>
              <a:t>log contains </a:t>
            </a:r>
            <a:r>
              <a:rPr lang="en-US" dirty="0" smtClean="0"/>
              <a:t>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entry is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/>
              <a:t> succeeds, the follower’s log is consistent with the leader’s up to that entry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854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</a:t>
            </a:r>
            <a:r>
              <a:rPr lang="en-US" dirty="0" smtClean="0">
                <a:solidFill>
                  <a:srgbClr val="00B050"/>
                </a:solidFill>
              </a:rPr>
              <a:t>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 </a:t>
            </a:r>
            <a:r>
              <a:rPr lang="en-US" dirty="0" smtClean="0"/>
              <a:t>(the result of an uncommitted log entry),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that follow</a:t>
            </a:r>
            <a:r>
              <a:rPr lang="en-US" dirty="0" smtClean="0"/>
              <a:t> -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ppends any new entries already not in the log </a:t>
            </a:r>
            <a:r>
              <a:rPr lang="en-US" dirty="0" smtClean="0"/>
              <a:t>– (this is because the leader is guaranteed to have all previously committed log entries)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</a:t>
            </a:r>
            <a:r>
              <a:rPr lang="en-US" dirty="0" smtClean="0"/>
              <a:t>consistency if logs don’t match.</a:t>
            </a: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terms</a:t>
            </a:r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Leader crashes before committing an entry:</a:t>
            </a:r>
          </a:p>
          <a:p>
            <a:pPr lvl="2"/>
            <a:r>
              <a:rPr lang="en-US" dirty="0" smtClean="0"/>
              <a:t>The new leader may not contain all the log entries as the majority may not have replicated</a:t>
            </a:r>
          </a:p>
          <a:p>
            <a:pPr lvl="2"/>
            <a:r>
              <a:rPr lang="en-US" dirty="0" smtClean="0"/>
              <a:t>The client request is lost, but there is still consensus </a:t>
            </a:r>
          </a:p>
          <a:p>
            <a:pPr lvl="1"/>
            <a:r>
              <a:rPr lang="en-US" dirty="0"/>
              <a:t> Leader crashes after committing an entry, but before sending any future </a:t>
            </a:r>
            <a:r>
              <a:rPr lang="en-US" dirty="0" err="1" smtClean="0"/>
              <a:t>AppendEntries</a:t>
            </a:r>
            <a:r>
              <a:rPr lang="en-US" dirty="0" smtClean="0"/>
              <a:t> </a:t>
            </a:r>
            <a:r>
              <a:rPr lang="en-US" dirty="0"/>
              <a:t>RPC </a:t>
            </a:r>
            <a:r>
              <a:rPr lang="en-US" dirty="0" smtClean="0"/>
              <a:t>with commit information:</a:t>
            </a:r>
          </a:p>
          <a:p>
            <a:pPr lvl="2"/>
            <a:r>
              <a:rPr lang="en-US" dirty="0" smtClean="0"/>
              <a:t>The majority of followers already have the entry in log</a:t>
            </a:r>
          </a:p>
          <a:p>
            <a:pPr lvl="2"/>
            <a:r>
              <a:rPr lang="en-US" dirty="0" smtClean="0"/>
              <a:t>So the new leader will have the entry in its log</a:t>
            </a:r>
          </a:p>
          <a:p>
            <a:pPr lvl="2"/>
            <a:r>
              <a:rPr lang="en-US" dirty="0" smtClean="0"/>
              <a:t>The new leader will try to commit it </a:t>
            </a:r>
          </a:p>
          <a:p>
            <a:pPr lvl="2"/>
            <a:r>
              <a:rPr lang="en-US" dirty="0" smtClean="0"/>
              <a:t>The client request is not lost </a:t>
            </a:r>
            <a:r>
              <a:rPr lang="en-US" smtClean="0"/>
              <a:t>and there is Consensus 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</a:t>
            </a: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Deals with the limitations of </a:t>
            </a:r>
            <a:r>
              <a:rPr lang="en-US" dirty="0" err="1" smtClean="0"/>
              <a:t>Paxos</a:t>
            </a:r>
            <a:r>
              <a:rPr lang="en-US" dirty="0" smtClean="0"/>
              <a:t> faced by the authors while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additional </a:t>
            </a:r>
            <a:r>
              <a:rPr lang="en-US" dirty="0" smtClean="0">
                <a:solidFill>
                  <a:srgbClr val="00B050"/>
                </a:solidFill>
              </a:rPr>
              <a:t>heuristics</a:t>
            </a:r>
            <a:r>
              <a:rPr lang="en-US" dirty="0" smtClean="0"/>
              <a:t>– 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 Proposer and an Acceptor</a:t>
            </a:r>
          </a:p>
          <a:p>
            <a:r>
              <a:rPr lang="en-US" dirty="0" smtClean="0"/>
              <a:t>Multi-way Log entries make it convoluted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the beginning of the system, all nodes are followers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states a node can be in: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Candidate</a:t>
            </a:r>
            <a:r>
              <a:rPr lang="en-US" dirty="0" smtClean="0"/>
              <a:t> (initiates an election to become a leader)</a:t>
            </a:r>
          </a:p>
          <a:p>
            <a:endParaRPr lang="en-US" dirty="0"/>
          </a:p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Terms act as </a:t>
            </a:r>
            <a:r>
              <a:rPr lang="en-US" dirty="0" smtClean="0">
                <a:solidFill>
                  <a:srgbClr val="00B050"/>
                </a:solidFill>
              </a:rPr>
              <a:t>logical clock </a:t>
            </a:r>
            <a:r>
              <a:rPr lang="en-US" dirty="0" smtClean="0"/>
              <a:t>– to determine the sequence of log entries</a:t>
            </a:r>
          </a:p>
          <a:p>
            <a:r>
              <a:rPr lang="en-US" dirty="0" smtClean="0"/>
              <a:t>Each node stores a current term number – increases monotonically </a:t>
            </a:r>
          </a:p>
          <a:p>
            <a:r>
              <a:rPr lang="en-US" dirty="0" smtClean="0"/>
              <a:t>In the beginning,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smtClean="0"/>
              <a:t>empty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it votes for itself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/>
              <a:t>RequestVote</a:t>
            </a:r>
            <a:r>
              <a:rPr lang="en-US" dirty="0" smtClean="0"/>
              <a:t> RPC 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other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candidate receives an </a:t>
            </a:r>
            <a:r>
              <a:rPr lang="en-US" dirty="0" err="1" smtClean="0">
                <a:solidFill>
                  <a:srgbClr val="00B0F0"/>
                </a:solidFill>
              </a:rPr>
              <a:t>AppendEntry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or equal </a:t>
            </a:r>
            <a:r>
              <a:rPr lang="en-US" dirty="0" smtClean="0"/>
              <a:t>to its own term number</a:t>
            </a: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1179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Limitations of Paxos (according to the authors) </vt:lpstr>
      <vt:lpstr>The Raft Consensus Algorithm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Log Compaction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146</cp:revision>
  <dcterms:created xsi:type="dcterms:W3CDTF">2018-10-28T18:26:26Z</dcterms:created>
  <dcterms:modified xsi:type="dcterms:W3CDTF">2018-10-29T20:55:18Z</dcterms:modified>
</cp:coreProperties>
</file>