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7" r:id="rId6"/>
    <p:sldId id="261" r:id="rId7"/>
    <p:sldId id="262" r:id="rId8"/>
    <p:sldId id="264" r:id="rId9"/>
    <p:sldId id="266" r:id="rId10"/>
    <p:sldId id="275" r:id="rId11"/>
    <p:sldId id="263" r:id="rId12"/>
    <p:sldId id="267" r:id="rId13"/>
    <p:sldId id="270" r:id="rId14"/>
    <p:sldId id="268" r:id="rId15"/>
    <p:sldId id="271" r:id="rId16"/>
    <p:sldId id="272" r:id="rId17"/>
    <p:sldId id="278" r:id="rId18"/>
    <p:sldId id="273" r:id="rId19"/>
    <p:sldId id="269" r:id="rId20"/>
    <p:sldId id="258" r:id="rId21"/>
    <p:sldId id="274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9"/>
          </p14:sldIdLst>
        </p14:section>
        <p14:section name="LEADER ELECTION" id="{83CC7F4B-CE28-4358-B9A6-9094F2122DA4}">
          <p14:sldIdLst>
            <p14:sldId id="260"/>
            <p14:sldId id="277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75"/>
            <p14:sldId id="263"/>
            <p14:sldId id="267"/>
            <p14:sldId id="270"/>
            <p14:sldId id="268"/>
            <p14:sldId id="271"/>
            <p14:sldId id="272"/>
            <p14:sldId id="278"/>
            <p14:sldId id="273"/>
          </p14:sldIdLst>
        </p14:section>
        <p14:section name="LOG COMPACTION" id="{6A335E5F-F743-46F4-98BE-8CC18CCD2F8B}">
          <p14:sldIdLst>
            <p14:sldId id="269"/>
            <p14:sldId id="258"/>
            <p14:sldId id="274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entries in Raft: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50" y="2893893"/>
            <a:ext cx="4351616" cy="32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</a:t>
            </a:r>
            <a:r>
              <a:rPr lang="en-US" dirty="0" smtClean="0"/>
              <a:t>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RPCs </a:t>
            </a:r>
            <a:r>
              <a:rPr lang="en-US" dirty="0" smtClean="0"/>
              <a:t>are also used as </a:t>
            </a:r>
            <a:r>
              <a:rPr lang="en-US" dirty="0" smtClean="0">
                <a:solidFill>
                  <a:srgbClr val="00B050"/>
                </a:solidFill>
              </a:rPr>
              <a:t>heartbeats</a:t>
            </a:r>
            <a:r>
              <a:rPr lang="en-US" dirty="0" smtClean="0"/>
              <a:t> when sent with no new log entries. </a:t>
            </a: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Leader</a:t>
            </a:r>
            <a:r>
              <a:rPr lang="en-US" dirty="0"/>
              <a:t> maintains a </a:t>
            </a:r>
            <a:r>
              <a:rPr lang="en-US" dirty="0" err="1">
                <a:solidFill>
                  <a:srgbClr val="00B0F0"/>
                </a:solidFill>
              </a:rPr>
              <a:t>nextIndex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each follower</a:t>
            </a:r>
            <a:r>
              <a:rPr lang="en-US" dirty="0"/>
              <a:t>, which is the</a:t>
            </a:r>
            <a:r>
              <a:rPr lang="en-US" dirty="0">
                <a:solidFill>
                  <a:srgbClr val="00B050"/>
                </a:solidFill>
              </a:rPr>
              <a:t> index of the next log entry </a:t>
            </a:r>
            <a:r>
              <a:rPr lang="en-US" dirty="0"/>
              <a:t>the leader will send to that follower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 </a:t>
            </a: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Once the entry is replicated on a majority of servers, the entry is </a:t>
            </a:r>
            <a:r>
              <a:rPr lang="en-US" i="1" dirty="0" err="1">
                <a:solidFill>
                  <a:srgbClr val="00B0F0"/>
                </a:solidFill>
              </a:rPr>
              <a:t>commited</a:t>
            </a:r>
            <a:r>
              <a:rPr lang="en-US" i="1" dirty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/>
              <a:t>A committed </a:t>
            </a:r>
            <a:r>
              <a:rPr lang="en-US" dirty="0"/>
              <a:t>entry is </a:t>
            </a:r>
            <a:r>
              <a:rPr lang="en-US" dirty="0">
                <a:solidFill>
                  <a:srgbClr val="00B050"/>
                </a:solidFill>
              </a:rPr>
              <a:t>written to </a:t>
            </a: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state </a:t>
            </a:r>
            <a:r>
              <a:rPr lang="en-US" dirty="0" smtClean="0">
                <a:solidFill>
                  <a:srgbClr val="00B0F0"/>
                </a:solidFill>
              </a:rPr>
              <a:t>machine</a:t>
            </a:r>
            <a:r>
              <a:rPr lang="en-US" dirty="0"/>
              <a:t> </a:t>
            </a:r>
            <a:r>
              <a:rPr lang="en-US" dirty="0" smtClean="0"/>
              <a:t>and the index of last committed is </a:t>
            </a:r>
            <a:r>
              <a:rPr lang="en-US" dirty="0" smtClean="0">
                <a:solidFill>
                  <a:srgbClr val="00B050"/>
                </a:solidFill>
              </a:rPr>
              <a:t>sent via future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RPCs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334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0078"/>
            <a:ext cx="11223171" cy="4891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</a:t>
            </a:r>
            <a:r>
              <a:rPr lang="en-US" i="1" dirty="0" smtClean="0"/>
              <a:t>(i.e., entry at nextIndex-1)</a:t>
            </a:r>
            <a:r>
              <a:rPr lang="en-US" dirty="0" smtClean="0">
                <a:solidFill>
                  <a:srgbClr val="00B050"/>
                </a:solidFill>
              </a:rPr>
              <a:t>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entries are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B050"/>
                </a:solidFill>
              </a:rPr>
              <a:t>Leader decrements </a:t>
            </a:r>
            <a:r>
              <a:rPr lang="en-US" sz="2400" dirty="0" err="1" smtClean="0">
                <a:solidFill>
                  <a:srgbClr val="00B0F0"/>
                </a:solidFill>
              </a:rPr>
              <a:t>nextIndex</a:t>
            </a:r>
            <a:r>
              <a:rPr lang="en-US" sz="2400" dirty="0" smtClean="0">
                <a:solidFill>
                  <a:srgbClr val="00B050"/>
                </a:solidFill>
              </a:rPr>
              <a:t> and retries </a:t>
            </a:r>
            <a:r>
              <a:rPr lang="en-US" sz="2400" dirty="0" err="1" smtClean="0">
                <a:solidFill>
                  <a:srgbClr val="00B0F0"/>
                </a:solidFill>
              </a:rPr>
              <a:t>AppendEntries</a:t>
            </a:r>
            <a:r>
              <a:rPr lang="en-US" sz="2400" dirty="0" smtClean="0">
                <a:solidFill>
                  <a:srgbClr val="00B0F0"/>
                </a:solidFill>
              </a:rPr>
              <a:t> RPC </a:t>
            </a:r>
            <a:r>
              <a:rPr lang="en-US" sz="2400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sz="2400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sz="2400" dirty="0" smtClean="0"/>
              <a:t> When an </a:t>
            </a:r>
            <a:r>
              <a:rPr lang="en-US" sz="2400" dirty="0" err="1" smtClean="0">
                <a:solidFill>
                  <a:srgbClr val="00B0F0"/>
                </a:solidFill>
              </a:rPr>
              <a:t>AppendEntries</a:t>
            </a:r>
            <a:r>
              <a:rPr lang="en-US" sz="2400" dirty="0" smtClean="0"/>
              <a:t> succeeds, the follower’s log is consistent with the leader’s up to that entry. (The process follows for the next entries.)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377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19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SzPct val="70000"/>
            </a:pPr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existing entry conflicts with a new entry</a:t>
            </a:r>
            <a:r>
              <a:rPr lang="en-US" dirty="0" smtClean="0"/>
              <a:t>, the follower </a:t>
            </a:r>
            <a:r>
              <a:rPr lang="en-US" dirty="0" smtClean="0">
                <a:solidFill>
                  <a:srgbClr val="00B050"/>
                </a:solidFill>
              </a:rPr>
              <a:t>deletes the existing entry and all entries that follow</a:t>
            </a:r>
            <a:r>
              <a:rPr lang="en-US" dirty="0" smtClean="0"/>
              <a:t> – removing the uncommitted log entries from older terms 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SzPct val="70000"/>
            </a:pPr>
            <a:r>
              <a:rPr lang="en-US" dirty="0" smtClean="0"/>
              <a:t>The follower then </a:t>
            </a:r>
            <a:r>
              <a:rPr lang="en-US" dirty="0" smtClean="0">
                <a:solidFill>
                  <a:srgbClr val="00B050"/>
                </a:solidFill>
              </a:rPr>
              <a:t>appends any new entries already not in the log </a:t>
            </a:r>
            <a:r>
              <a:rPr lang="en-US" dirty="0" smtClean="0"/>
              <a:t>– this is because the leader is guaranteed to have sent all previously committed log entries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AppendEntries</a:t>
            </a:r>
            <a:r>
              <a:rPr lang="en-US" dirty="0">
                <a:solidFill>
                  <a:srgbClr val="00B0F0"/>
                </a:solidFill>
              </a:rPr>
              <a:t> RPC</a:t>
            </a:r>
            <a:r>
              <a:rPr lang="en-US" dirty="0"/>
              <a:t> says that an entry has been committed, it </a:t>
            </a:r>
            <a:r>
              <a:rPr lang="en-US" dirty="0">
                <a:solidFill>
                  <a:srgbClr val="00B050"/>
                </a:solidFill>
              </a:rPr>
              <a:t>writes it to the State Machine</a:t>
            </a:r>
          </a:p>
          <a:p>
            <a:pPr lvl="1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3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</a:t>
            </a:r>
            <a:r>
              <a:rPr lang="en-US" dirty="0" smtClean="0">
                <a:solidFill>
                  <a:srgbClr val="00B050"/>
                </a:solidFill>
              </a:rPr>
              <a:t>does not have to take any special action</a:t>
            </a:r>
            <a:r>
              <a:rPr lang="en-US" dirty="0" smtClean="0"/>
              <a:t> to ensure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consistency if logs don’t match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</a:t>
            </a:r>
            <a:r>
              <a:rPr lang="en-US" dirty="0" smtClean="0">
                <a:solidFill>
                  <a:srgbClr val="00B050"/>
                </a:solidFill>
              </a:rPr>
              <a:t> no flow of log entries</a:t>
            </a:r>
            <a:r>
              <a:rPr lang="en-US" dirty="0" smtClean="0"/>
              <a:t> from the followers to the leader.</a:t>
            </a: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State Machine Safety Property</a:t>
            </a:r>
            <a:r>
              <a:rPr lang="en-US" dirty="0" smtClean="0"/>
              <a:t> – if a server has applied a log entry at a given index in its state machine, no other server will apply a different entry in the same index.</a:t>
            </a:r>
          </a:p>
          <a:p>
            <a:r>
              <a:rPr lang="en-US" dirty="0" smtClean="0"/>
              <a:t>Ensured by the following:</a:t>
            </a:r>
          </a:p>
          <a:p>
            <a:pPr lvl="1"/>
            <a:r>
              <a:rPr lang="en-US" dirty="0" smtClean="0"/>
              <a:t>A leader always contains all committed entries from previous terms </a:t>
            </a:r>
          </a:p>
          <a:p>
            <a:pPr lvl="1"/>
            <a:r>
              <a:rPr lang="en-US" dirty="0" smtClean="0"/>
              <a:t>Log entries from older terms are never committed by counting replicas </a:t>
            </a:r>
          </a:p>
        </p:txBody>
      </p:sp>
    </p:spTree>
    <p:extLst>
      <p:ext uri="{BB962C8B-B14F-4D97-AF65-F5344CB8AC3E}">
        <p14:creationId xmlns:p14="http://schemas.microsoft.com/office/powerpoint/2010/main" val="296594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Crash Scenarios: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Leader crashes before committing an entry</a:t>
            </a:r>
            <a:r>
              <a:rPr lang="en-US" dirty="0" smtClean="0"/>
              <a:t>:</a:t>
            </a:r>
          </a:p>
          <a:p>
            <a:pPr lvl="2"/>
            <a:r>
              <a:rPr lang="en-US" sz="2400" dirty="0" smtClean="0"/>
              <a:t>The new leader may not contain all the log entries as the majority may not have replicated</a:t>
            </a:r>
          </a:p>
          <a:p>
            <a:pPr lvl="2"/>
            <a:r>
              <a:rPr lang="en-US" sz="2400" dirty="0" smtClean="0"/>
              <a:t>If the new leader </a:t>
            </a:r>
            <a:r>
              <a:rPr lang="en-US" sz="2400" dirty="0" smtClean="0">
                <a:solidFill>
                  <a:srgbClr val="FF0000"/>
                </a:solidFill>
              </a:rPr>
              <a:t>does not contain the uncommitted entries</a:t>
            </a:r>
            <a:r>
              <a:rPr lang="en-US" sz="2400" dirty="0" smtClean="0"/>
              <a:t>, the client request is lost, but these entries are deleted from the followers which had replicated.</a:t>
            </a:r>
          </a:p>
          <a:p>
            <a:pPr lvl="2"/>
            <a:r>
              <a:rPr lang="en-US" sz="2400" dirty="0" smtClean="0"/>
              <a:t>If the new leader </a:t>
            </a:r>
            <a:r>
              <a:rPr lang="en-US" sz="2400" dirty="0" smtClean="0">
                <a:solidFill>
                  <a:srgbClr val="00B050"/>
                </a:solidFill>
              </a:rPr>
              <a:t>contains the uncommitted entries</a:t>
            </a:r>
            <a:r>
              <a:rPr lang="en-US" sz="2400" dirty="0" smtClean="0"/>
              <a:t>, then it will try to commit them and the client request may not be lost </a:t>
            </a:r>
            <a:r>
              <a:rPr lang="en-US" sz="2400" i="1" dirty="0" smtClean="0"/>
              <a:t>(“may” because even this leader might fail before committing)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 both cases, there is consensus.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1371600" lvl="2" indent="-457200">
              <a:buFont typeface="+mj-lt"/>
              <a:buAutoNum type="alphaU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925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Crash Scenarios: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B.   Leader crashes after committing an entry, but before sending </a:t>
            </a:r>
            <a:r>
              <a:rPr lang="en-US" dirty="0" smtClean="0">
                <a:solidFill>
                  <a:srgbClr val="00B0F0"/>
                </a:solidFill>
              </a:rPr>
              <a:t>any future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</a:t>
            </a:r>
            <a:r>
              <a:rPr lang="en-US" dirty="0" smtClean="0">
                <a:solidFill>
                  <a:srgbClr val="00B050"/>
                </a:solidFill>
              </a:rPr>
              <a:t> with commit information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sz="2400" dirty="0" smtClean="0"/>
              <a:t>The majority of followers already have the entry in log</a:t>
            </a:r>
          </a:p>
          <a:p>
            <a:pPr lvl="2"/>
            <a:r>
              <a:rPr lang="en-US" sz="2400" dirty="0" smtClean="0"/>
              <a:t>So the new leader </a:t>
            </a:r>
            <a:r>
              <a:rPr lang="en-US" sz="2400" dirty="0" smtClean="0">
                <a:solidFill>
                  <a:srgbClr val="00B050"/>
                </a:solidFill>
              </a:rPr>
              <a:t>WILL</a:t>
            </a:r>
            <a:r>
              <a:rPr lang="en-US" sz="2400" dirty="0" smtClean="0"/>
              <a:t> have the entry in its log</a:t>
            </a:r>
          </a:p>
          <a:p>
            <a:pPr lvl="2"/>
            <a:r>
              <a:rPr lang="en-US" sz="2400" dirty="0" smtClean="0"/>
              <a:t>The new leader </a:t>
            </a:r>
            <a:r>
              <a:rPr lang="en-US" sz="2400" dirty="0" smtClean="0">
                <a:solidFill>
                  <a:srgbClr val="00B050"/>
                </a:solidFill>
              </a:rPr>
              <a:t>WILL</a:t>
            </a:r>
            <a:r>
              <a:rPr lang="en-US" sz="2400" dirty="0" smtClean="0"/>
              <a:t> try to commit </a:t>
            </a:r>
            <a:r>
              <a:rPr lang="en-US" sz="2400" dirty="0" smtClean="0"/>
              <a:t>it</a:t>
            </a:r>
          </a:p>
          <a:p>
            <a:pPr lvl="2"/>
            <a:r>
              <a:rPr lang="en-US" sz="2400" dirty="0" smtClean="0"/>
              <a:t>If this leader fails, any next leader </a:t>
            </a:r>
            <a:r>
              <a:rPr lang="en-US" sz="2400" dirty="0" smtClean="0">
                <a:solidFill>
                  <a:srgbClr val="00B050"/>
                </a:solidFill>
              </a:rPr>
              <a:t>WILL ALSO</a:t>
            </a:r>
            <a:r>
              <a:rPr lang="en-US" sz="2400" dirty="0" smtClean="0"/>
              <a:t> have the entry in its log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2"/>
            <a:r>
              <a:rPr lang="en-US" sz="2400" dirty="0" smtClean="0"/>
              <a:t>The client request </a:t>
            </a:r>
            <a:r>
              <a:rPr lang="en-US" sz="2400" dirty="0" smtClean="0"/>
              <a:t>will </a:t>
            </a:r>
            <a:r>
              <a:rPr lang="en-US" sz="2400" dirty="0" smtClean="0"/>
              <a:t>not be lost and there is Consensus </a:t>
            </a:r>
          </a:p>
          <a:p>
            <a:endParaRPr lang="en-US" sz="2400" dirty="0" smtClean="0"/>
          </a:p>
          <a:p>
            <a:pPr marL="1371600" lvl="2" indent="-457200">
              <a:buFont typeface="+mj-lt"/>
              <a:buAutoNum type="alphaU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24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Follower/Candidate Crash Scenario:</a:t>
            </a:r>
          </a:p>
          <a:p>
            <a:pPr lvl="1"/>
            <a:r>
              <a:rPr lang="en-US" dirty="0" smtClean="0"/>
              <a:t>The RPCs are sent </a:t>
            </a:r>
            <a:r>
              <a:rPr lang="en-US" dirty="0" smtClean="0">
                <a:solidFill>
                  <a:srgbClr val="00B050"/>
                </a:solidFill>
              </a:rPr>
              <a:t>indefinitely</a:t>
            </a:r>
            <a:r>
              <a:rPr lang="en-US" dirty="0" smtClean="0"/>
              <a:t> by the Leader </a:t>
            </a:r>
          </a:p>
          <a:p>
            <a:pPr lvl="1"/>
            <a:r>
              <a:rPr lang="en-US" dirty="0" smtClean="0"/>
              <a:t>The followers respond on starting</a:t>
            </a:r>
          </a:p>
          <a:p>
            <a:pPr lvl="1"/>
            <a:r>
              <a:rPr lang="en-US" dirty="0" smtClean="0"/>
              <a:t>Gaps are filled by the </a:t>
            </a:r>
            <a:r>
              <a:rPr lang="en-US" dirty="0" smtClean="0">
                <a:solidFill>
                  <a:srgbClr val="00B0F0"/>
                </a:solidFill>
              </a:rPr>
              <a:t>consistency check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no leader found on starting, </a:t>
            </a:r>
            <a:r>
              <a:rPr lang="en-US" dirty="0" smtClean="0">
                <a:solidFill>
                  <a:srgbClr val="00B050"/>
                </a:solidFill>
              </a:rPr>
              <a:t>initiate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an election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1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Compaction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 </a:t>
            </a:r>
            <a:r>
              <a:rPr lang="en-US" dirty="0" smtClean="0">
                <a:solidFill>
                  <a:srgbClr val="00B0F0"/>
                </a:solidFill>
              </a:rPr>
              <a:t>Snapshotting </a:t>
            </a:r>
          </a:p>
          <a:p>
            <a:r>
              <a:rPr lang="en-US" dirty="0" smtClean="0"/>
              <a:t>Each server takes snapshots independently – </a:t>
            </a:r>
            <a:r>
              <a:rPr lang="en-US" dirty="0" smtClean="0">
                <a:solidFill>
                  <a:srgbClr val="00B050"/>
                </a:solidFill>
              </a:rPr>
              <a:t>When the log reaches a fixed size</a:t>
            </a:r>
            <a:r>
              <a:rPr lang="en-US" dirty="0" smtClean="0"/>
              <a:t> (</a:t>
            </a:r>
            <a:r>
              <a:rPr lang="en-US" dirty="0" err="1" smtClean="0"/>
              <a:t>predecided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To design a consensus algorithm that can be implemented in a practical system </a:t>
            </a:r>
            <a:r>
              <a:rPr lang="en-US" dirty="0" smtClean="0">
                <a:solidFill>
                  <a:srgbClr val="00B050"/>
                </a:solidFill>
              </a:rPr>
              <a:t>without requiring </a:t>
            </a:r>
            <a:r>
              <a:rPr lang="en-US" dirty="0" smtClean="0">
                <a:solidFill>
                  <a:srgbClr val="00B050"/>
                </a:solidFill>
              </a:rPr>
              <a:t>too much additional engineering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rgbClr val="00B050"/>
                </a:solidFill>
              </a:rPr>
              <a:t>additional </a:t>
            </a:r>
            <a:r>
              <a:rPr lang="en-US" dirty="0" smtClean="0">
                <a:solidFill>
                  <a:srgbClr val="00B050"/>
                </a:solidFill>
              </a:rPr>
              <a:t>modifications </a:t>
            </a:r>
            <a:r>
              <a:rPr lang="en-US" dirty="0" smtClean="0"/>
              <a:t>– </a:t>
            </a:r>
            <a:r>
              <a:rPr lang="en-US" dirty="0" smtClean="0"/>
              <a:t>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</a:t>
            </a:r>
            <a:r>
              <a:rPr lang="en-US" dirty="0" smtClean="0">
                <a:solidFill>
                  <a:srgbClr val="00B0F0"/>
                </a:solidFill>
              </a:rPr>
              <a:t> Proposer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rgbClr val="00B0F0"/>
                </a:solidFill>
              </a:rPr>
              <a:t>Acceptor</a:t>
            </a:r>
          </a:p>
          <a:p>
            <a:r>
              <a:rPr lang="en-US" dirty="0" smtClean="0"/>
              <a:t>Achieving Consensus has two phases: </a:t>
            </a:r>
            <a:r>
              <a:rPr lang="en-US" dirty="0" smtClean="0">
                <a:solidFill>
                  <a:srgbClr val="00B0F0"/>
                </a:solidFill>
              </a:rPr>
              <a:t>Prepare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Accept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Raft Vs </a:t>
            </a:r>
            <a:r>
              <a:rPr lang="en-US" b="1" dirty="0" err="1" smtClean="0"/>
              <a:t>Paxos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98451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351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899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leader in basic </a:t>
                      </a:r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Leader does</a:t>
                      </a:r>
                      <a:r>
                        <a:rPr lang="en-US" baseline="0" dirty="0" smtClean="0"/>
                        <a:t> not need to update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 updates missing entries from other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7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 move only in one direction L -&gt;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</a:t>
                      </a:r>
                      <a:r>
                        <a:rPr lang="en-US" baseline="0" dirty="0" smtClean="0"/>
                        <a:t> move in both directions L &lt;-&gt; F to fill  holes or gaps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r>
                        <a:rPr lang="en-US" baseline="0" dirty="0" smtClean="0"/>
                        <a:t> implementations do not need much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 implementations need significant</a:t>
                      </a:r>
                      <a:r>
                        <a:rPr lang="en-US" baseline="0" dirty="0" smtClean="0"/>
                        <a:t> engineering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node is either a Leader or a Follower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nodes are Acceptors and Proposers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0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3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My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Raft algorithm seems to be </a:t>
            </a:r>
            <a:r>
              <a:rPr lang="en-US" dirty="0" smtClean="0">
                <a:solidFill>
                  <a:srgbClr val="00B050"/>
                </a:solidFill>
              </a:rPr>
              <a:t>more intuitive </a:t>
            </a:r>
            <a:r>
              <a:rPr lang="en-US" dirty="0" smtClean="0"/>
              <a:t>from a developer’s point of view than </a:t>
            </a:r>
            <a:r>
              <a:rPr lang="en-US" dirty="0" err="1" smtClean="0"/>
              <a:t>Paxos</a:t>
            </a:r>
            <a:r>
              <a:rPr lang="en-US" dirty="0" smtClean="0"/>
              <a:t>  (having used synod and </a:t>
            </a:r>
            <a:r>
              <a:rPr lang="en-US" dirty="0" err="1" smtClean="0"/>
              <a:t>paxos</a:t>
            </a:r>
            <a:r>
              <a:rPr lang="en-US" dirty="0" smtClean="0"/>
              <a:t> once)</a:t>
            </a:r>
          </a:p>
          <a:p>
            <a:r>
              <a:rPr lang="en-US" dirty="0" smtClean="0"/>
              <a:t>The fact that a leader does not need to update itself from the followers reduces some degree of complexity.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Random election timeouts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ensure that multiple candidates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rarely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arise at the same time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in practice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but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there is no guarantee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two servers might independently choose the same random timeout again and again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causing elections to fail repeatedly, thus </a:t>
            </a:r>
            <a:r>
              <a:rPr lang="en-US" dirty="0" smtClean="0">
                <a:solidFill>
                  <a:srgbClr val="FF0000"/>
                </a:solidFill>
              </a:rPr>
              <a:t>affecting availability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Terms with no leader are a problem when </a:t>
            </a:r>
            <a:r>
              <a:rPr lang="en-US" dirty="0" smtClean="0">
                <a:solidFill>
                  <a:srgbClr val="00B050"/>
                </a:solidFill>
              </a:rPr>
              <a:t>time is critical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 such as aviation emergencies.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4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My thoughts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 improvement may be done by introducing something when leader sends commit information to make sure that if leader fails, the other followers will have different election timeouts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i.e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the leader for a current term will decide the order of potential leaders for the next term in case it fails, therefore removing the chance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of multiple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candidates in the next term.</a:t>
            </a:r>
          </a:p>
        </p:txBody>
      </p:sp>
    </p:spTree>
    <p:extLst>
      <p:ext uri="{BB962C8B-B14F-4D97-AF65-F5344CB8AC3E}">
        <p14:creationId xmlns:p14="http://schemas.microsoft.com/office/powerpoint/2010/main" val="3606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Initially</a:t>
            </a:r>
            <a:r>
              <a:rPr lang="en-US" i="1" dirty="0" smtClean="0">
                <a:solidFill>
                  <a:srgbClr val="00B050"/>
                </a:solidFill>
              </a:rPr>
              <a:t>, all nodes are followers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</a:t>
            </a:r>
            <a:r>
              <a:rPr lang="en-US" dirty="0" smtClean="0">
                <a:solidFill>
                  <a:srgbClr val="00B0F0"/>
                </a:solidFill>
              </a:rPr>
              <a:t>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00B0F0"/>
                </a:solidFill>
              </a:rPr>
              <a:t>term</a:t>
            </a:r>
            <a:r>
              <a:rPr lang="en-US" dirty="0" smtClean="0"/>
              <a:t>, either a node becomes a leader or there is no leader for that term (no log entries are written)</a:t>
            </a:r>
          </a:p>
          <a:p>
            <a:r>
              <a:rPr lang="en-US" dirty="0"/>
              <a:t>Terms act as </a:t>
            </a:r>
            <a:r>
              <a:rPr lang="en-US" dirty="0">
                <a:solidFill>
                  <a:srgbClr val="00B050"/>
                </a:solidFill>
              </a:rPr>
              <a:t>logical clock </a:t>
            </a:r>
            <a:r>
              <a:rPr lang="en-US" dirty="0"/>
              <a:t>– to determine the sequence of log entries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08" y="4334032"/>
            <a:ext cx="4586619" cy="18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40" y="909461"/>
            <a:ext cx="4697339" cy="2164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states a node can be in: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Leader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Candidate</a:t>
            </a:r>
            <a:r>
              <a:rPr lang="en-US" dirty="0"/>
              <a:t> (initiates an election to become a leader)</a:t>
            </a:r>
          </a:p>
          <a:p>
            <a:endParaRPr lang="en-US" dirty="0" smtClean="0"/>
          </a:p>
          <a:p>
            <a:r>
              <a:rPr lang="en-US" dirty="0" smtClean="0"/>
              <a:t>Two types of RPCS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- </a:t>
            </a:r>
            <a:r>
              <a:rPr lang="en-US" dirty="0" smtClean="0"/>
              <a:t>heartbeat and log replication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RPCs – </a:t>
            </a:r>
            <a:r>
              <a:rPr lang="en-US" dirty="0" smtClean="0"/>
              <a:t>requesting votes </a:t>
            </a:r>
            <a:r>
              <a:rPr lang="en-US" dirty="0" smtClean="0"/>
              <a:t>for being elected as leader</a:t>
            </a:r>
          </a:p>
        </p:txBody>
      </p:sp>
    </p:spTree>
    <p:extLst>
      <p:ext uri="{BB962C8B-B14F-4D97-AF65-F5344CB8AC3E}">
        <p14:creationId xmlns:p14="http://schemas.microsoft.com/office/powerpoint/2010/main" val="3936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node stores a </a:t>
            </a:r>
            <a:r>
              <a:rPr lang="en-US" dirty="0" smtClean="0">
                <a:solidFill>
                  <a:srgbClr val="00B0F0"/>
                </a:solidFill>
              </a:rPr>
              <a:t>current term number </a:t>
            </a:r>
            <a:r>
              <a:rPr lang="en-US" dirty="0" smtClean="0"/>
              <a:t>– increases monotonically </a:t>
            </a:r>
          </a:p>
          <a:p>
            <a:r>
              <a:rPr lang="en-US" dirty="0" smtClean="0"/>
              <a:t>Initially, 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, it votes for itself, increases its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r>
              <a:rPr lang="en-US" dirty="0" smtClean="0"/>
              <a:t> 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all other nodes- </a:t>
            </a:r>
            <a:r>
              <a:rPr lang="en-US" dirty="0" smtClean="0">
                <a:solidFill>
                  <a:srgbClr val="00B0F0"/>
                </a:solidFill>
              </a:rPr>
              <a:t>election initiation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 smtClean="0">
                <a:solidFill>
                  <a:srgbClr val="00B0F0"/>
                </a:solidFill>
              </a:rPr>
              <a:t>candidate</a:t>
            </a:r>
            <a:r>
              <a:rPr lang="en-US" dirty="0" smtClean="0"/>
              <a:t> </a:t>
            </a:r>
            <a:r>
              <a:rPr lang="en-US" dirty="0" smtClean="0"/>
              <a:t>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for last entries are 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followers.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a candidate receives </a:t>
            </a:r>
            <a:r>
              <a:rPr lang="en-US" dirty="0" smtClean="0">
                <a:solidFill>
                  <a:srgbClr val="00B050"/>
                </a:solidFill>
              </a:rPr>
              <a:t>any RPC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than or equal to</a:t>
            </a:r>
            <a:r>
              <a:rPr lang="en-US" dirty="0" smtClean="0"/>
              <a:t> its own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r>
              <a:rPr lang="en-US" dirty="0" smtClean="0"/>
              <a:t> number and updates its </a:t>
            </a:r>
            <a:r>
              <a:rPr lang="en-US" dirty="0" err="1" smtClean="0">
                <a:solidFill>
                  <a:srgbClr val="00B0F0"/>
                </a:solidFill>
              </a:rPr>
              <a:t>currentTerm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term</a:t>
            </a:r>
          </a:p>
          <a:p>
            <a:endParaRPr lang="en-US" dirty="0"/>
          </a:p>
          <a:p>
            <a:r>
              <a:rPr lang="en-US" dirty="0" smtClean="0"/>
              <a:t>After receiving a heartbeat from leader, a </a:t>
            </a:r>
            <a:r>
              <a:rPr lang="en-US" dirty="0" smtClean="0">
                <a:solidFill>
                  <a:srgbClr val="00B050"/>
                </a:solidFill>
              </a:rPr>
              <a:t>follower resets its </a:t>
            </a:r>
            <a:r>
              <a:rPr lang="en-US" dirty="0" smtClean="0">
                <a:solidFill>
                  <a:srgbClr val="00B0F0"/>
                </a:solidFill>
              </a:rPr>
              <a:t>election timeout </a:t>
            </a:r>
            <a:r>
              <a:rPr lang="en-US" dirty="0" smtClean="0"/>
              <a:t>and waits for the next heartbeat</a:t>
            </a:r>
          </a:p>
          <a:p>
            <a:endParaRPr lang="en-US" dirty="0"/>
          </a:p>
          <a:p>
            <a:r>
              <a:rPr lang="en-US" dirty="0" smtClean="0"/>
              <a:t>If a followers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expires before it receives a heartbeat or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</a:t>
            </a:r>
            <a:r>
              <a:rPr lang="en-US" dirty="0" smtClean="0"/>
              <a:t>, it becomes a candidate and initiates an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</a:t>
            </a:r>
            <a:r>
              <a:rPr lang="en-US" dirty="0" smtClean="0"/>
              <a:t>constraint</a:t>
            </a:r>
            <a:r>
              <a:rPr lang="en-US" dirty="0" smtClean="0"/>
              <a:t> </a:t>
            </a:r>
            <a:r>
              <a:rPr lang="en-US" dirty="0" smtClean="0"/>
              <a:t>that a leader creates at most one entry with a given index in a given term.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follower sides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1654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The Raft Consensus Algorithm</vt:lpstr>
      <vt:lpstr>Leader election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  <vt:lpstr>Log Replication</vt:lpstr>
      <vt:lpstr>Safety</vt:lpstr>
      <vt:lpstr>Safety</vt:lpstr>
      <vt:lpstr>Safety</vt:lpstr>
      <vt:lpstr>Safety</vt:lpstr>
      <vt:lpstr>Log Compaction</vt:lpstr>
      <vt:lpstr>Limitations of Paxos (according to the authors) </vt:lpstr>
      <vt:lpstr>Raft Vs Paxos</vt:lpstr>
      <vt:lpstr>My thoughts</vt:lpstr>
      <vt:lpstr>My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285</cp:revision>
  <dcterms:created xsi:type="dcterms:W3CDTF">2018-10-28T18:26:26Z</dcterms:created>
  <dcterms:modified xsi:type="dcterms:W3CDTF">2018-10-31T16:44:47Z</dcterms:modified>
</cp:coreProperties>
</file>