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6" r:id="rId9"/>
    <p:sldId id="275" r:id="rId10"/>
    <p:sldId id="263" r:id="rId11"/>
    <p:sldId id="267" r:id="rId12"/>
    <p:sldId id="270" r:id="rId13"/>
    <p:sldId id="268" r:id="rId14"/>
    <p:sldId id="271" r:id="rId15"/>
    <p:sldId id="272" r:id="rId16"/>
    <p:sldId id="273" r:id="rId17"/>
    <p:sldId id="269" r:id="rId18"/>
    <p:sldId id="258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CBFFEA-2988-4F76-8469-F2394B03B24D}">
          <p14:sldIdLst>
            <p14:sldId id="256"/>
            <p14:sldId id="257"/>
            <p14:sldId id="259"/>
          </p14:sldIdLst>
        </p14:section>
        <p14:section name="LEADER ELECTION" id="{83CC7F4B-CE28-4358-B9A6-9094F2122DA4}">
          <p14:sldIdLst>
            <p14:sldId id="260"/>
            <p14:sldId id="261"/>
            <p14:sldId id="262"/>
            <p14:sldId id="264"/>
          </p14:sldIdLst>
        </p14:section>
        <p14:section name="LOG REPLICATION" id="{79BDC8CC-B818-45A0-B76C-9BAB015A1EE4}">
          <p14:sldIdLst>
            <p14:sldId id="266"/>
            <p14:sldId id="275"/>
            <p14:sldId id="263"/>
            <p14:sldId id="267"/>
            <p14:sldId id="270"/>
            <p14:sldId id="268"/>
            <p14:sldId id="271"/>
            <p14:sldId id="272"/>
            <p14:sldId id="273"/>
          </p14:sldIdLst>
        </p14:section>
        <p14:section name="LOG COMPACTION" id="{6A335E5F-F743-46F4-98BE-8CC18CCD2F8B}">
          <p14:sldIdLst>
            <p14:sldId id="269"/>
            <p14:sldId id="258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7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6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6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3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5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EE6C-B5A5-439C-9100-DE43D17B0A18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A9BF-4E83-4309-9315-1121659E7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1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8377" y="932582"/>
            <a:ext cx="9144000" cy="2387600"/>
          </a:xfrm>
        </p:spPr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00B0F0"/>
                </a:solidFill>
              </a:rPr>
              <a:t>Raft</a:t>
            </a:r>
            <a:r>
              <a:rPr lang="en-US" b="1" dirty="0" smtClean="0"/>
              <a:t> Consensus Algorithm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8377" y="4162752"/>
            <a:ext cx="9144000" cy="1655762"/>
          </a:xfrm>
        </p:spPr>
        <p:txBody>
          <a:bodyPr/>
          <a:lstStyle/>
          <a:p>
            <a:r>
              <a:rPr lang="en-US" dirty="0" smtClean="0"/>
              <a:t>Created by: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Diego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Ongaro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John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Ousterhout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/>
              <a:t>(Stanford University)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96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Leader Side: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After a leader is elected for a term, it can handle client requests.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On receiving a client request, the leader </a:t>
            </a:r>
            <a:r>
              <a:rPr lang="en-US" dirty="0" smtClean="0">
                <a:solidFill>
                  <a:srgbClr val="00B050"/>
                </a:solidFill>
              </a:rPr>
              <a:t>appends it to its own log </a:t>
            </a:r>
            <a:r>
              <a:rPr lang="en-US" dirty="0" smtClean="0"/>
              <a:t>and sends out an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in parallel to all other nodes.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Once the entry is replicated on a majority of servers, the entry is </a:t>
            </a:r>
            <a:r>
              <a:rPr lang="en-US" i="1" dirty="0" err="1" smtClean="0">
                <a:solidFill>
                  <a:srgbClr val="00B0F0"/>
                </a:solidFill>
              </a:rPr>
              <a:t>commited</a:t>
            </a:r>
            <a:r>
              <a:rPr lang="en-US" i="1" dirty="0" smtClean="0">
                <a:solidFill>
                  <a:srgbClr val="00B0F0"/>
                </a:solidFill>
              </a:rPr>
              <a:t>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i="1" dirty="0" smtClean="0"/>
              <a:t>A committed </a:t>
            </a:r>
            <a:r>
              <a:rPr lang="en-US" dirty="0" smtClean="0"/>
              <a:t>entry is </a:t>
            </a:r>
            <a:r>
              <a:rPr lang="en-US" dirty="0" smtClean="0">
                <a:solidFill>
                  <a:srgbClr val="00B050"/>
                </a:solidFill>
              </a:rPr>
              <a:t>written to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state machine</a:t>
            </a:r>
            <a:r>
              <a:rPr lang="en-US" dirty="0" smtClean="0"/>
              <a:t>.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 </a:t>
            </a:r>
            <a:r>
              <a:rPr lang="en-US" dirty="0" smtClean="0"/>
              <a:t>are also used as </a:t>
            </a:r>
            <a:r>
              <a:rPr lang="en-US" dirty="0" smtClean="0">
                <a:solidFill>
                  <a:srgbClr val="00B050"/>
                </a:solidFill>
              </a:rPr>
              <a:t>heartbeats</a:t>
            </a:r>
            <a:r>
              <a:rPr lang="en-US" dirty="0" smtClean="0"/>
              <a:t> when sent with no new log entries.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leader sends out the </a:t>
            </a:r>
            <a:r>
              <a:rPr lang="en-US" dirty="0" smtClean="0">
                <a:solidFill>
                  <a:srgbClr val="00B0F0"/>
                </a:solidFill>
              </a:rPr>
              <a:t>index number</a:t>
            </a:r>
            <a:r>
              <a:rPr lang="en-US" dirty="0" smtClean="0"/>
              <a:t> of the last committed entry with every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RPC, </a:t>
            </a:r>
            <a:r>
              <a:rPr lang="en-US" dirty="0" smtClean="0">
                <a:solidFill>
                  <a:srgbClr val="00B050"/>
                </a:solidFill>
              </a:rPr>
              <a:t>which ensures that all followers eventually learn about the commit.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1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751"/>
            <a:ext cx="10515600" cy="1325563"/>
          </a:xfrm>
        </p:spPr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0078"/>
            <a:ext cx="10515600" cy="489126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Follower Side: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00B050"/>
                </a:solidFill>
              </a:rPr>
              <a:t>new log entries </a:t>
            </a:r>
            <a:r>
              <a:rPr lang="en-US" dirty="0" smtClean="0"/>
              <a:t>contain the index and term of the </a:t>
            </a:r>
            <a:r>
              <a:rPr lang="en-US" dirty="0" smtClean="0">
                <a:solidFill>
                  <a:srgbClr val="00B050"/>
                </a:solidFill>
              </a:rPr>
              <a:t>previous entry (X) </a:t>
            </a:r>
            <a:r>
              <a:rPr lang="en-US" i="1" dirty="0" smtClean="0"/>
              <a:t>(i.e., entry at nextIndex-1)</a:t>
            </a:r>
            <a:r>
              <a:rPr lang="en-US" dirty="0" smtClean="0">
                <a:solidFill>
                  <a:srgbClr val="00B050"/>
                </a:solidFill>
              </a:rPr>
              <a:t> in the Leader’s log</a:t>
            </a:r>
            <a:r>
              <a:rPr lang="en-US" dirty="0" smtClean="0"/>
              <a:t>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Consistency Check </a:t>
            </a:r>
            <a:r>
              <a:rPr lang="en-US" dirty="0" smtClean="0"/>
              <a:t>checks if the follower’s log contains an entry with X’s index and term.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00B050"/>
                </a:solidFill>
              </a:rPr>
              <a:t>Consistency check does not fail</a:t>
            </a:r>
            <a:r>
              <a:rPr lang="en-US" dirty="0" smtClean="0"/>
              <a:t>, the new entries are written to the follower’s log. </a:t>
            </a:r>
          </a:p>
          <a:p>
            <a:pPr lvl="1">
              <a:buClr>
                <a:srgbClr val="FF0000"/>
              </a:buClr>
              <a:buSzPct val="70000"/>
            </a:pPr>
            <a:r>
              <a:rPr lang="en-US" dirty="0" smtClean="0"/>
              <a:t>If the </a:t>
            </a:r>
            <a:r>
              <a:rPr lang="en-US" dirty="0" smtClean="0">
                <a:solidFill>
                  <a:srgbClr val="FF0000"/>
                </a:solidFill>
              </a:rPr>
              <a:t>consistency check fails</a:t>
            </a:r>
            <a:r>
              <a:rPr lang="en-US" dirty="0" smtClean="0"/>
              <a:t>, then:</a:t>
            </a:r>
          </a:p>
          <a:p>
            <a:pPr lvl="2">
              <a:buClr>
                <a:srgbClr val="FF0000"/>
              </a:buClr>
              <a:buSzPct val="70000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Leader decrements </a:t>
            </a:r>
            <a:r>
              <a:rPr lang="en-US" dirty="0" err="1" smtClean="0">
                <a:solidFill>
                  <a:srgbClr val="00B0F0"/>
                </a:solidFill>
              </a:rPr>
              <a:t>nextIndex</a:t>
            </a:r>
            <a:r>
              <a:rPr lang="en-US" dirty="0" smtClean="0">
                <a:solidFill>
                  <a:srgbClr val="00B050"/>
                </a:solidFill>
              </a:rPr>
              <a:t> and retries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>
                <a:solidFill>
                  <a:srgbClr val="00B050"/>
                </a:solidFill>
              </a:rPr>
              <a:t>for that follower, until a point reaches where the logs match.</a:t>
            </a:r>
            <a:r>
              <a:rPr lang="en-US" dirty="0" smtClean="0"/>
              <a:t> (one failure of Consistency Check for each mismatching entry)</a:t>
            </a:r>
          </a:p>
          <a:p>
            <a:pPr lvl="2">
              <a:buClr>
                <a:srgbClr val="FF0000"/>
              </a:buClr>
              <a:buSzPct val="70000"/>
            </a:pPr>
            <a:r>
              <a:rPr lang="en-US" dirty="0" smtClean="0"/>
              <a:t> When an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/>
              <a:t> succeeds, the follower’s log is consistent with the leader’s up to that entry. (The process follows for the next entries.)</a:t>
            </a:r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00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2377"/>
            <a:ext cx="10515600" cy="1325563"/>
          </a:xfrm>
        </p:spPr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5193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Follower Side:</a:t>
            </a:r>
          </a:p>
          <a:p>
            <a:pPr lvl="1">
              <a:buSzPct val="70000"/>
            </a:pPr>
            <a:r>
              <a:rPr lang="en-US" dirty="0" smtClean="0"/>
              <a:t>If an </a:t>
            </a:r>
            <a:r>
              <a:rPr lang="en-US" dirty="0" smtClean="0">
                <a:solidFill>
                  <a:srgbClr val="FF0000"/>
                </a:solidFill>
              </a:rPr>
              <a:t>existing entry conflicts with a new entry</a:t>
            </a:r>
            <a:r>
              <a:rPr lang="en-US" dirty="0" smtClean="0"/>
              <a:t>, the follower </a:t>
            </a:r>
            <a:r>
              <a:rPr lang="en-US" dirty="0" smtClean="0">
                <a:solidFill>
                  <a:srgbClr val="00B050"/>
                </a:solidFill>
              </a:rPr>
              <a:t>deletes the existing entry and all entries that follow</a:t>
            </a:r>
            <a:r>
              <a:rPr lang="en-US" dirty="0" smtClean="0"/>
              <a:t> – removing the uncommitted log entries from older terms </a:t>
            </a:r>
          </a:p>
          <a:p>
            <a:pPr lvl="1">
              <a:buSzPct val="70000"/>
            </a:pPr>
            <a:endParaRPr lang="en-US" dirty="0" smtClean="0"/>
          </a:p>
          <a:p>
            <a:pPr lvl="1">
              <a:buSzPct val="70000"/>
            </a:pPr>
            <a:r>
              <a:rPr lang="en-US" dirty="0" smtClean="0"/>
              <a:t>The follower then </a:t>
            </a:r>
            <a:r>
              <a:rPr lang="en-US" dirty="0" smtClean="0">
                <a:solidFill>
                  <a:srgbClr val="00B050"/>
                </a:solidFill>
              </a:rPr>
              <a:t>appends any new entries already not in the log </a:t>
            </a:r>
            <a:r>
              <a:rPr lang="en-US" dirty="0" smtClean="0"/>
              <a:t>– this is because the leader is guaranteed to have sent all previously committed log entries</a:t>
            </a:r>
          </a:p>
          <a:p>
            <a:pPr lvl="1">
              <a:buSzPct val="70000"/>
            </a:pPr>
            <a:endParaRPr lang="en-US" dirty="0" smtClean="0"/>
          </a:p>
          <a:p>
            <a:pPr lvl="1">
              <a:buClr>
                <a:srgbClr val="FF0000"/>
              </a:buClr>
              <a:buSzPct val="70000"/>
            </a:pPr>
            <a:r>
              <a:rPr lang="en-US" dirty="0"/>
              <a:t>If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00B050"/>
                </a:solidFill>
              </a:rPr>
              <a:t>future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B0F0"/>
                </a:solidFill>
              </a:rPr>
              <a:t>AppendEntries</a:t>
            </a:r>
            <a:r>
              <a:rPr lang="en-US" dirty="0">
                <a:solidFill>
                  <a:srgbClr val="00B0F0"/>
                </a:solidFill>
              </a:rPr>
              <a:t> RPC</a:t>
            </a:r>
            <a:r>
              <a:rPr lang="en-US" dirty="0"/>
              <a:t> says that an entry has been committed, it </a:t>
            </a:r>
            <a:r>
              <a:rPr lang="en-US" dirty="0">
                <a:solidFill>
                  <a:srgbClr val="00B050"/>
                </a:solidFill>
              </a:rPr>
              <a:t>writes it to the State Machine</a:t>
            </a:r>
          </a:p>
          <a:p>
            <a:pPr lvl="1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38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0835"/>
          </a:xfrm>
        </p:spPr>
        <p:txBody>
          <a:bodyPr/>
          <a:lstStyle/>
          <a:p>
            <a:r>
              <a:rPr lang="en-US" dirty="0" smtClean="0"/>
              <a:t>Therefore the leader </a:t>
            </a:r>
            <a:r>
              <a:rPr lang="en-US" dirty="0" smtClean="0">
                <a:solidFill>
                  <a:srgbClr val="00B050"/>
                </a:solidFill>
              </a:rPr>
              <a:t>does not have to take any special action</a:t>
            </a:r>
            <a:r>
              <a:rPr lang="en-US" dirty="0" smtClean="0"/>
              <a:t> to ensure 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US" dirty="0" smtClean="0">
                <a:solidFill>
                  <a:srgbClr val="00B050"/>
                </a:solidFill>
              </a:rPr>
              <a:t>og consistency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failed </a:t>
            </a:r>
            <a:r>
              <a:rPr lang="en-US" dirty="0" err="1" smtClean="0">
                <a:solidFill>
                  <a:srgbClr val="00B050"/>
                </a:solidFill>
              </a:rPr>
              <a:t>AppendEntries</a:t>
            </a:r>
            <a:r>
              <a:rPr lang="en-US" dirty="0" smtClean="0">
                <a:solidFill>
                  <a:srgbClr val="00B050"/>
                </a:solidFill>
              </a:rPr>
              <a:t> Consistency checks </a:t>
            </a:r>
            <a:r>
              <a:rPr lang="en-US" dirty="0" smtClean="0"/>
              <a:t>take care of maintaining consistency if logs don’t match.</a:t>
            </a:r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</a:pPr>
            <a:endParaRPr lang="en-US" dirty="0" smtClean="0"/>
          </a:p>
          <a:p>
            <a:pPr lvl="2">
              <a:buClr>
                <a:srgbClr val="FF0000"/>
              </a:buClr>
              <a:buSzPct val="70000"/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State Machine Safety Property</a:t>
            </a:r>
            <a:r>
              <a:rPr lang="en-US" dirty="0" smtClean="0"/>
              <a:t> – if a server has applied a log entry at a given index in its state machine, no other server will apply a different entry in the same index.</a:t>
            </a:r>
          </a:p>
          <a:p>
            <a:r>
              <a:rPr lang="en-US" dirty="0" smtClean="0"/>
              <a:t>Ensured by the following:</a:t>
            </a:r>
          </a:p>
          <a:p>
            <a:pPr lvl="1"/>
            <a:r>
              <a:rPr lang="en-US" dirty="0" smtClean="0"/>
              <a:t>A leader always contains all committed entries from previous terms</a:t>
            </a:r>
          </a:p>
          <a:p>
            <a:pPr lvl="1"/>
            <a:r>
              <a:rPr lang="en-US" dirty="0" smtClean="0"/>
              <a:t>Log entries from older terms are never committed by counting replicas </a:t>
            </a:r>
          </a:p>
        </p:txBody>
      </p:sp>
    </p:spTree>
    <p:extLst>
      <p:ext uri="{BB962C8B-B14F-4D97-AF65-F5344CB8AC3E}">
        <p14:creationId xmlns:p14="http://schemas.microsoft.com/office/powerpoint/2010/main" val="296594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 Crash Scenarios: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 smtClean="0">
                <a:solidFill>
                  <a:srgbClr val="00B050"/>
                </a:solidFill>
              </a:rPr>
              <a:t>Leader crashes before committing an entry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The new leader may not contain all the log entries as the majority may not have replicated</a:t>
            </a:r>
          </a:p>
          <a:p>
            <a:pPr lvl="2"/>
            <a:r>
              <a:rPr lang="en-US" dirty="0" smtClean="0"/>
              <a:t>The client request is lost, but there is still consensus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Leader crashes after committing an entry, but before sending </a:t>
            </a:r>
            <a:r>
              <a:rPr lang="en-US" dirty="0">
                <a:solidFill>
                  <a:srgbClr val="00B0F0"/>
                </a:solidFill>
              </a:rPr>
              <a:t>any future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RPC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with commit information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lvl="2"/>
            <a:r>
              <a:rPr lang="en-US" dirty="0" smtClean="0"/>
              <a:t>The majority of followers already have the entry in log</a:t>
            </a:r>
          </a:p>
          <a:p>
            <a:pPr lvl="2"/>
            <a:r>
              <a:rPr lang="en-US" dirty="0" smtClean="0"/>
              <a:t>So the new leader will have the entry in its log</a:t>
            </a:r>
          </a:p>
          <a:p>
            <a:pPr lvl="2"/>
            <a:r>
              <a:rPr lang="en-US" dirty="0" smtClean="0"/>
              <a:t>The new leader will try to commit it </a:t>
            </a:r>
          </a:p>
          <a:p>
            <a:pPr lvl="2"/>
            <a:r>
              <a:rPr lang="en-US" dirty="0" smtClean="0"/>
              <a:t>The client request may not be lost and there is Consensus </a:t>
            </a:r>
          </a:p>
          <a:p>
            <a:endParaRPr lang="en-US" dirty="0" smtClean="0"/>
          </a:p>
          <a:p>
            <a:pPr marL="1371600" lvl="2" indent="-457200">
              <a:buFont typeface="+mj-lt"/>
              <a:buAutoNum type="alphaU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925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Follower/Candidate Crash Scenario:</a:t>
            </a:r>
          </a:p>
          <a:p>
            <a:pPr lvl="1"/>
            <a:r>
              <a:rPr lang="en-US" dirty="0" smtClean="0"/>
              <a:t>The RPCs are sent </a:t>
            </a:r>
            <a:r>
              <a:rPr lang="en-US" dirty="0" smtClean="0">
                <a:solidFill>
                  <a:srgbClr val="00B050"/>
                </a:solidFill>
              </a:rPr>
              <a:t>indefinitely</a:t>
            </a:r>
            <a:r>
              <a:rPr lang="en-US" dirty="0" smtClean="0"/>
              <a:t> by the Leader </a:t>
            </a:r>
          </a:p>
          <a:p>
            <a:pPr lvl="1"/>
            <a:r>
              <a:rPr lang="en-US" dirty="0" smtClean="0"/>
              <a:t>They respond on starting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no leader found on starting, start an election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81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Compaction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use </a:t>
            </a:r>
            <a:r>
              <a:rPr lang="en-US" dirty="0" smtClean="0">
                <a:solidFill>
                  <a:srgbClr val="00B0F0"/>
                </a:solidFill>
              </a:rPr>
              <a:t>Snapshotting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Each server takes snapshots independently – </a:t>
            </a:r>
            <a:r>
              <a:rPr lang="en-US" dirty="0" smtClean="0">
                <a:solidFill>
                  <a:srgbClr val="00B050"/>
                </a:solidFill>
              </a:rPr>
              <a:t>When the log reaches a fixed size</a:t>
            </a:r>
            <a:r>
              <a:rPr lang="en-US" dirty="0" smtClean="0"/>
              <a:t> (</a:t>
            </a:r>
            <a:r>
              <a:rPr lang="en-US" dirty="0" err="1" smtClean="0"/>
              <a:t>predecided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50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Limitations of </a:t>
            </a:r>
            <a:r>
              <a:rPr lang="en-US" sz="3600" b="1" dirty="0" err="1" smtClean="0"/>
              <a:t>Paxos</a:t>
            </a:r>
            <a:r>
              <a:rPr lang="en-US" sz="3600" b="1" dirty="0" smtClean="0"/>
              <a:t> (according to the authors)	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Difficult to understand</a:t>
            </a:r>
            <a:r>
              <a:rPr lang="en-US" dirty="0" smtClean="0"/>
              <a:t> from a developer’s perspective</a:t>
            </a:r>
          </a:p>
          <a:p>
            <a:r>
              <a:rPr lang="en-US" dirty="0" smtClean="0"/>
              <a:t>Practical implementations, more often than not, include </a:t>
            </a:r>
            <a:r>
              <a:rPr lang="en-US" dirty="0" smtClean="0">
                <a:solidFill>
                  <a:srgbClr val="00B050"/>
                </a:solidFill>
              </a:rPr>
              <a:t>additional modifications</a:t>
            </a:r>
            <a:r>
              <a:rPr lang="en-US" dirty="0" smtClean="0"/>
              <a:t>– resulting in final systems based on an </a:t>
            </a:r>
            <a:r>
              <a:rPr lang="en-US" dirty="0" smtClean="0">
                <a:solidFill>
                  <a:srgbClr val="FF0000"/>
                </a:solidFill>
              </a:rPr>
              <a:t>unproven protocol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Leader is not well defined</a:t>
            </a:r>
            <a:r>
              <a:rPr lang="en-US" dirty="0" smtClean="0"/>
              <a:t>. Leader election is used for optimization instead of inherent consensus mechanism.</a:t>
            </a:r>
          </a:p>
          <a:p>
            <a:r>
              <a:rPr lang="en-US" dirty="0" smtClean="0"/>
              <a:t>Every server is both a</a:t>
            </a:r>
            <a:r>
              <a:rPr lang="en-US" dirty="0" smtClean="0">
                <a:solidFill>
                  <a:srgbClr val="00B0F0"/>
                </a:solidFill>
              </a:rPr>
              <a:t> Proposer </a:t>
            </a:r>
            <a:r>
              <a:rPr lang="en-US" dirty="0" smtClean="0"/>
              <a:t>and an </a:t>
            </a:r>
            <a:r>
              <a:rPr lang="en-US" dirty="0" smtClean="0">
                <a:solidFill>
                  <a:srgbClr val="00B0F0"/>
                </a:solidFill>
              </a:rPr>
              <a:t>Acceptor</a:t>
            </a:r>
          </a:p>
          <a:p>
            <a:r>
              <a:rPr lang="en-US" dirty="0" smtClean="0"/>
              <a:t>Achieving Consensus has two phases: </a:t>
            </a:r>
            <a:r>
              <a:rPr lang="en-US" dirty="0" smtClean="0">
                <a:solidFill>
                  <a:srgbClr val="00B0F0"/>
                </a:solidFill>
              </a:rPr>
              <a:t>Prepare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Accept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5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Raft Vs </a:t>
            </a:r>
            <a:r>
              <a:rPr lang="en-US" b="1" dirty="0" err="1" smtClean="0"/>
              <a:t>Paxos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73616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535108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889953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Paxos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3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 leader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leader in basic </a:t>
                      </a:r>
                      <a:r>
                        <a:rPr lang="en-US" dirty="0" err="1" smtClean="0"/>
                        <a:t>Paxos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41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Leader does</a:t>
                      </a:r>
                      <a:r>
                        <a:rPr lang="en-US" baseline="0" dirty="0" smtClean="0"/>
                        <a:t> not need to update itself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Leader updates missing entries from other</a:t>
                      </a:r>
                      <a:r>
                        <a:rPr lang="en-US" baseline="0" dirty="0" smtClean="0"/>
                        <a:t> nodes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376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 entries move only in one direction L -&gt;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entries</a:t>
                      </a:r>
                      <a:r>
                        <a:rPr lang="en-US" baseline="0" dirty="0" smtClean="0"/>
                        <a:t> move in both directions L &lt;-&gt; 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6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Practical</a:t>
                      </a:r>
                      <a:r>
                        <a:rPr lang="en-US" baseline="0" dirty="0" smtClean="0"/>
                        <a:t> implementations do not need much engineering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Practical implementations need significant</a:t>
                      </a:r>
                      <a:r>
                        <a:rPr lang="en-US" baseline="0" dirty="0" smtClean="0"/>
                        <a:t> engineering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6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 node is either a Leader or a Follower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nodes are Acceptors and Proposers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0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23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Raft?	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an </a:t>
            </a:r>
            <a:r>
              <a:rPr lang="en-US" dirty="0" smtClean="0">
                <a:solidFill>
                  <a:srgbClr val="00B050"/>
                </a:solidFill>
              </a:rPr>
              <a:t>understandable</a:t>
            </a:r>
            <a:r>
              <a:rPr lang="en-US" dirty="0" smtClean="0"/>
              <a:t> consensus algorithm</a:t>
            </a:r>
          </a:p>
          <a:p>
            <a:r>
              <a:rPr lang="en-US" dirty="0" smtClean="0"/>
              <a:t>Deals with the limitations of </a:t>
            </a:r>
            <a:r>
              <a:rPr lang="en-US" dirty="0" err="1" smtClean="0"/>
              <a:t>Paxos</a:t>
            </a:r>
            <a:r>
              <a:rPr lang="en-US" dirty="0" smtClean="0"/>
              <a:t> faced by the authors while </a:t>
            </a:r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7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Raft Consensus 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nodes: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/>
              <a:t> (only one leader at a time)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Followers</a:t>
            </a:r>
            <a:r>
              <a:rPr lang="en-US" dirty="0" smtClean="0"/>
              <a:t> (multiple)</a:t>
            </a:r>
          </a:p>
          <a:p>
            <a:r>
              <a:rPr lang="en-US" dirty="0" smtClean="0"/>
              <a:t>In </a:t>
            </a:r>
            <a:r>
              <a:rPr lang="en-US" i="1" dirty="0" smtClean="0"/>
              <a:t>the beginning of the system, all nodes are followers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leader handles all client requests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Only the leader can request to write a new entry</a:t>
            </a:r>
          </a:p>
          <a:p>
            <a:r>
              <a:rPr lang="en-US" dirty="0" smtClean="0"/>
              <a:t>The followers respond to the leader’s request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00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736" y="1558284"/>
            <a:ext cx="3619283" cy="16674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three states a node can be in: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Follower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Candidate</a:t>
            </a:r>
            <a:r>
              <a:rPr lang="en-US" dirty="0" smtClean="0"/>
              <a:t> (initiates an election to become a leader)</a:t>
            </a:r>
          </a:p>
          <a:p>
            <a:endParaRPr lang="en-US" dirty="0"/>
          </a:p>
          <a:p>
            <a:r>
              <a:rPr lang="en-US" dirty="0" smtClean="0"/>
              <a:t>Time is divided into </a:t>
            </a:r>
            <a:r>
              <a:rPr lang="en-US" dirty="0" smtClean="0">
                <a:solidFill>
                  <a:srgbClr val="00B0F0"/>
                </a:solidFill>
              </a:rPr>
              <a:t>terms</a:t>
            </a:r>
          </a:p>
          <a:p>
            <a:r>
              <a:rPr lang="en-US" dirty="0" smtClean="0"/>
              <a:t>Each</a:t>
            </a:r>
            <a:r>
              <a:rPr lang="en-US" dirty="0" smtClean="0">
                <a:solidFill>
                  <a:srgbClr val="00B0F0"/>
                </a:solidFill>
              </a:rPr>
              <a:t> term </a:t>
            </a:r>
            <a:r>
              <a:rPr lang="en-US" dirty="0" smtClean="0">
                <a:solidFill>
                  <a:srgbClr val="00B050"/>
                </a:solidFill>
              </a:rPr>
              <a:t>starts with a new election</a:t>
            </a:r>
          </a:p>
          <a:p>
            <a:r>
              <a:rPr lang="en-US" dirty="0" smtClean="0"/>
              <a:t>In a </a:t>
            </a:r>
            <a:r>
              <a:rPr lang="en-US" dirty="0" smtClean="0">
                <a:solidFill>
                  <a:srgbClr val="00B0F0"/>
                </a:solidFill>
              </a:rPr>
              <a:t>term</a:t>
            </a:r>
            <a:r>
              <a:rPr lang="en-US" dirty="0" smtClean="0"/>
              <a:t>, either a node becomes a leader or there is no leader for that term (no log entries are written)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351" y="3824616"/>
            <a:ext cx="2958052" cy="118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8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Terms act as </a:t>
            </a:r>
            <a:r>
              <a:rPr lang="en-US" dirty="0" smtClean="0">
                <a:solidFill>
                  <a:srgbClr val="00B050"/>
                </a:solidFill>
              </a:rPr>
              <a:t>logical clock </a:t>
            </a:r>
            <a:r>
              <a:rPr lang="en-US" dirty="0" smtClean="0"/>
              <a:t>– to determine the sequence of log entries</a:t>
            </a:r>
          </a:p>
          <a:p>
            <a:r>
              <a:rPr lang="en-US" dirty="0" smtClean="0"/>
              <a:t>Each node stores a </a:t>
            </a:r>
            <a:r>
              <a:rPr lang="en-US" dirty="0" smtClean="0">
                <a:solidFill>
                  <a:srgbClr val="00B0F0"/>
                </a:solidFill>
              </a:rPr>
              <a:t>current term number </a:t>
            </a:r>
            <a:r>
              <a:rPr lang="en-US" dirty="0" smtClean="0"/>
              <a:t>– increases monotonically </a:t>
            </a:r>
          </a:p>
          <a:p>
            <a:r>
              <a:rPr lang="en-US" dirty="0" smtClean="0"/>
              <a:t>In the beginning, each node is a follower and waits for a heartbeat from the leader for a duration known as </a:t>
            </a:r>
            <a:r>
              <a:rPr lang="en-US" dirty="0" smtClean="0">
                <a:solidFill>
                  <a:srgbClr val="00B0F0"/>
                </a:solidFill>
              </a:rPr>
              <a:t>election timeout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(randomly selected between 150 -300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a node </a:t>
            </a:r>
            <a:r>
              <a:rPr lang="en-US" dirty="0" smtClean="0">
                <a:solidFill>
                  <a:srgbClr val="00B050"/>
                </a:solidFill>
              </a:rPr>
              <a:t>receives no </a:t>
            </a:r>
            <a:r>
              <a:rPr lang="en-US" dirty="0" err="1" smtClean="0">
                <a:solidFill>
                  <a:srgbClr val="00B050"/>
                </a:solidFill>
              </a:rPr>
              <a:t>hearbeat</a:t>
            </a:r>
            <a:r>
              <a:rPr lang="en-US" dirty="0" smtClean="0">
                <a:solidFill>
                  <a:srgbClr val="00B050"/>
                </a:solidFill>
              </a:rPr>
              <a:t> (</a:t>
            </a:r>
            <a:r>
              <a:rPr lang="en-US" dirty="0" smtClean="0"/>
              <a:t>empty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</a:t>
            </a:r>
            <a:r>
              <a:rPr lang="en-US" dirty="0" smtClean="0">
                <a:solidFill>
                  <a:srgbClr val="00B050"/>
                </a:solidFill>
              </a:rPr>
              <a:t>)</a:t>
            </a:r>
            <a:r>
              <a:rPr lang="en-US" dirty="0" smtClean="0"/>
              <a:t>, it votes for itself and sends out a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to all nodes- </a:t>
            </a:r>
            <a:r>
              <a:rPr lang="en-US" dirty="0" smtClean="0">
                <a:solidFill>
                  <a:srgbClr val="00B0F0"/>
                </a:solidFill>
              </a:rPr>
              <a:t>election initiation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00B050"/>
                </a:solidFill>
              </a:rPr>
              <a:t>majority of nodes vote</a:t>
            </a:r>
            <a:r>
              <a:rPr lang="en-US" dirty="0" smtClean="0"/>
              <a:t>, then the node becomes leader.</a:t>
            </a:r>
          </a:p>
          <a:p>
            <a:r>
              <a:rPr lang="en-US" dirty="0" smtClean="0"/>
              <a:t>If two nodes send out </a:t>
            </a:r>
            <a:r>
              <a:rPr lang="en-US" dirty="0" err="1" smtClean="0">
                <a:solidFill>
                  <a:srgbClr val="00B0F0"/>
                </a:solidFill>
              </a:rPr>
              <a:t>RequestVote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at the same time and there is no majority, </a:t>
            </a:r>
            <a:r>
              <a:rPr lang="en-US" dirty="0" smtClean="0">
                <a:solidFill>
                  <a:srgbClr val="00B050"/>
                </a:solidFill>
              </a:rPr>
              <a:t>no leader is elected </a:t>
            </a:r>
            <a:r>
              <a:rPr lang="en-US" dirty="0" smtClean="0"/>
              <a:t>for the term.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7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STRONG LEADER condition</a:t>
            </a:r>
            <a:r>
              <a:rPr lang="en-US" dirty="0" smtClean="0"/>
              <a:t>: A node X votes to a </a:t>
            </a:r>
            <a:r>
              <a:rPr lang="en-US" dirty="0" err="1" smtClean="0"/>
              <a:t>RequestVote</a:t>
            </a:r>
            <a:r>
              <a:rPr lang="en-US" dirty="0" smtClean="0"/>
              <a:t> RPC only if the following hold true-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The Candidate’s current term &gt;= X’s current term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Candidates’ log is at least as up-to-date with X’s log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Up-to-date</a:t>
            </a:r>
            <a:r>
              <a:rPr lang="en-US" dirty="0" smtClean="0"/>
              <a:t> condition </a:t>
            </a:r>
            <a:r>
              <a:rPr lang="en-US" dirty="0" smtClean="0">
                <a:solidFill>
                  <a:srgbClr val="00B050"/>
                </a:solidFill>
              </a:rPr>
              <a:t>is true </a:t>
            </a:r>
            <a:r>
              <a:rPr lang="en-US" dirty="0" smtClean="0"/>
              <a:t>when the last entry in Candidate’s log has a </a:t>
            </a:r>
            <a:r>
              <a:rPr lang="en-US" dirty="0" smtClean="0">
                <a:solidFill>
                  <a:srgbClr val="00B050"/>
                </a:solidFill>
              </a:rPr>
              <a:t>larger term number </a:t>
            </a:r>
            <a:r>
              <a:rPr lang="en-US" dirty="0" smtClean="0"/>
              <a:t>(or Candidate’s </a:t>
            </a:r>
            <a:r>
              <a:rPr lang="en-US" dirty="0" smtClean="0">
                <a:solidFill>
                  <a:srgbClr val="00B050"/>
                </a:solidFill>
              </a:rPr>
              <a:t>log is longer </a:t>
            </a:r>
            <a:r>
              <a:rPr lang="en-US" dirty="0" smtClean="0"/>
              <a:t>in case term numbers are similar for Candidate and X)</a:t>
            </a:r>
          </a:p>
          <a:p>
            <a:r>
              <a:rPr lang="en-US" dirty="0" smtClean="0"/>
              <a:t>This Strong leader condition assures that an </a:t>
            </a:r>
            <a:r>
              <a:rPr lang="en-US" dirty="0" smtClean="0">
                <a:solidFill>
                  <a:srgbClr val="00B050"/>
                </a:solidFill>
              </a:rPr>
              <a:t>elected leader always has all of the entries committed in the previous term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Therefore, leader </a:t>
            </a:r>
            <a:r>
              <a:rPr lang="en-US" dirty="0" smtClean="0">
                <a:solidFill>
                  <a:srgbClr val="00B050"/>
                </a:solidFill>
              </a:rPr>
              <a:t>does not need </a:t>
            </a:r>
            <a:r>
              <a:rPr lang="en-US" dirty="0" smtClean="0"/>
              <a:t>to update its log from followers.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4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Leader election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candidate receives an </a:t>
            </a:r>
            <a:r>
              <a:rPr lang="en-US" dirty="0" err="1" smtClean="0">
                <a:solidFill>
                  <a:srgbClr val="00B0F0"/>
                </a:solidFill>
              </a:rPr>
              <a:t>AppendEntry</a:t>
            </a:r>
            <a:r>
              <a:rPr lang="en-US" dirty="0" smtClean="0">
                <a:solidFill>
                  <a:srgbClr val="00B0F0"/>
                </a:solidFill>
              </a:rPr>
              <a:t> RPC </a:t>
            </a:r>
            <a:r>
              <a:rPr lang="en-US" dirty="0" smtClean="0"/>
              <a:t>while waiting for votes, it becomes a follower if the term of the sender is </a:t>
            </a:r>
            <a:r>
              <a:rPr lang="en-US" dirty="0" smtClean="0">
                <a:solidFill>
                  <a:srgbClr val="00B050"/>
                </a:solidFill>
              </a:rPr>
              <a:t>greater than or equal </a:t>
            </a:r>
            <a:r>
              <a:rPr lang="en-US" dirty="0" smtClean="0"/>
              <a:t>to its own term number</a:t>
            </a:r>
          </a:p>
          <a:p>
            <a:endParaRPr lang="en-US" dirty="0" smtClean="0"/>
          </a:p>
          <a:p>
            <a:r>
              <a:rPr lang="en-US" dirty="0" smtClean="0"/>
              <a:t>Whenever a node receives an RPC with </a:t>
            </a:r>
            <a:r>
              <a:rPr lang="en-US" dirty="0" smtClean="0">
                <a:solidFill>
                  <a:srgbClr val="FF0000"/>
                </a:solidFill>
              </a:rPr>
              <a:t>lower term number</a:t>
            </a:r>
            <a:r>
              <a:rPr lang="en-US" dirty="0" smtClean="0"/>
              <a:t>, it </a:t>
            </a:r>
            <a:r>
              <a:rPr lang="en-US" dirty="0" smtClean="0">
                <a:solidFill>
                  <a:srgbClr val="00B050"/>
                </a:solidFill>
              </a:rPr>
              <a:t>rejects (ignores) </a:t>
            </a:r>
            <a:r>
              <a:rPr lang="en-US" dirty="0" smtClean="0"/>
              <a:t>that RPC- ensuring </a:t>
            </a:r>
            <a:r>
              <a:rPr lang="en-US" i="1" dirty="0" smtClean="0">
                <a:solidFill>
                  <a:srgbClr val="FF0000"/>
                </a:solidFill>
              </a:rPr>
              <a:t>stale</a:t>
            </a:r>
            <a:r>
              <a:rPr lang="en-US" dirty="0" smtClean="0"/>
              <a:t> leaders or candidates do not affect the current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40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Raft always maintains the </a:t>
            </a:r>
            <a:r>
              <a:rPr lang="en-US" dirty="0" smtClean="0">
                <a:solidFill>
                  <a:srgbClr val="00B0F0"/>
                </a:solidFill>
              </a:rPr>
              <a:t>Log Matching Property</a:t>
            </a:r>
            <a:r>
              <a:rPr lang="en-US" dirty="0" smtClean="0"/>
              <a:t> which ensures the following-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two entries in different logs have same index and term, then they store the same command- </a:t>
            </a:r>
            <a:r>
              <a:rPr lang="en-US" dirty="0" smtClean="0"/>
              <a:t>This is ensured by the fact that a leader creates at most one entry with a given index in a given term.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If two entries in different logs have same index and term, then the logs are identical in all preceding entries-</a:t>
            </a:r>
            <a:r>
              <a:rPr lang="en-US" dirty="0"/>
              <a:t> </a:t>
            </a:r>
            <a:r>
              <a:rPr lang="en-US" dirty="0" smtClean="0"/>
              <a:t>ensured on the follower sides with a simple </a:t>
            </a:r>
            <a:r>
              <a:rPr lang="en-US" dirty="0" smtClean="0">
                <a:solidFill>
                  <a:srgbClr val="00B0F0"/>
                </a:solidFill>
              </a:rPr>
              <a:t>consistency check </a:t>
            </a:r>
            <a:r>
              <a:rPr lang="en-US" dirty="0" smtClean="0"/>
              <a:t>performed by </a:t>
            </a:r>
            <a:r>
              <a:rPr lang="en-US" dirty="0" err="1" smtClean="0">
                <a:solidFill>
                  <a:srgbClr val="00B0F0"/>
                </a:solidFill>
              </a:rPr>
              <a:t>AppendEntries</a:t>
            </a:r>
            <a:r>
              <a:rPr lang="en-US" dirty="0" smtClean="0">
                <a:solidFill>
                  <a:srgbClr val="00B0F0"/>
                </a:solidFill>
              </a:rPr>
              <a:t> RPCs.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F0"/>
                </a:solidFill>
              </a:rPr>
              <a:t>Leader</a:t>
            </a:r>
            <a:r>
              <a:rPr lang="en-US" dirty="0" smtClean="0"/>
              <a:t> maintains a </a:t>
            </a:r>
            <a:r>
              <a:rPr lang="en-US" dirty="0" err="1" smtClean="0">
                <a:solidFill>
                  <a:srgbClr val="00B0F0"/>
                </a:solidFill>
              </a:rPr>
              <a:t>nextIndex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00B050"/>
                </a:solidFill>
              </a:rPr>
              <a:t>each follower</a:t>
            </a:r>
            <a:r>
              <a:rPr lang="en-US" dirty="0" smtClean="0"/>
              <a:t>, which is the</a:t>
            </a:r>
            <a:r>
              <a:rPr lang="en-US" dirty="0" smtClean="0">
                <a:solidFill>
                  <a:srgbClr val="00B050"/>
                </a:solidFill>
              </a:rPr>
              <a:t> index of the next log entry </a:t>
            </a:r>
            <a:r>
              <a:rPr lang="en-US" dirty="0" smtClean="0"/>
              <a:t>the leader will send to that follower.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US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85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 Replication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entries in Raft: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750" y="2893893"/>
            <a:ext cx="4351616" cy="328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3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1298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The Raft Consensus Algorithm</vt:lpstr>
      <vt:lpstr>Why Raft?  </vt:lpstr>
      <vt:lpstr>The Raft Consensus Algorithm</vt:lpstr>
      <vt:lpstr>Leader election</vt:lpstr>
      <vt:lpstr>Leader election </vt:lpstr>
      <vt:lpstr>Leader election </vt:lpstr>
      <vt:lpstr>Leader election </vt:lpstr>
      <vt:lpstr>Log Replication</vt:lpstr>
      <vt:lpstr>Log Replication</vt:lpstr>
      <vt:lpstr>Log Replication</vt:lpstr>
      <vt:lpstr>Log Replication</vt:lpstr>
      <vt:lpstr>Log Replication</vt:lpstr>
      <vt:lpstr>Log Replication</vt:lpstr>
      <vt:lpstr>Safety</vt:lpstr>
      <vt:lpstr>Safety</vt:lpstr>
      <vt:lpstr>Safety</vt:lpstr>
      <vt:lpstr>Log Compaction</vt:lpstr>
      <vt:lpstr>Limitations of Paxos (according to the authors) </vt:lpstr>
      <vt:lpstr>Raft Vs Paxos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Raft Consensus Algorithm</dc:title>
  <dc:creator>Saswata Paul</dc:creator>
  <cp:lastModifiedBy>Saswata Paul</cp:lastModifiedBy>
  <cp:revision>187</cp:revision>
  <dcterms:created xsi:type="dcterms:W3CDTF">2018-10-28T18:26:26Z</dcterms:created>
  <dcterms:modified xsi:type="dcterms:W3CDTF">2018-10-30T19:40:39Z</dcterms:modified>
</cp:coreProperties>
</file>