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CBFFEA-2988-4F76-8469-F2394B03B24D}">
          <p14:sldIdLst>
            <p14:sldId id="256"/>
            <p14:sldId id="257"/>
            <p14:sldId id="258"/>
            <p14:sldId id="259"/>
          </p14:sldIdLst>
        </p14:section>
        <p14:section name="LEADER ELECTION" id="{83CC7F4B-CE28-4358-B9A6-9094F2122DA4}">
          <p14:sldIdLst>
            <p14:sldId id="260"/>
            <p14:sldId id="261"/>
            <p14:sldId id="262"/>
            <p14:sldId id="264"/>
          </p14:sldIdLst>
        </p14:section>
        <p14:section name="LOG REPLICATION" id="{79BDC8CC-B818-45A0-B76C-9BAB015A1EE4}">
          <p14:sldIdLst>
            <p14:sldId id="266"/>
            <p14:sldId id="263"/>
            <p14:sldId id="265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7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6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3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EE6C-B5A5-439C-9100-DE43D17B0A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1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377" y="932582"/>
            <a:ext cx="9144000" cy="2387600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00B0F0"/>
                </a:solidFill>
              </a:rPr>
              <a:t>Raft</a:t>
            </a:r>
            <a:r>
              <a:rPr lang="en-US" b="1" dirty="0" smtClean="0"/>
              <a:t> Consensus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377" y="4162752"/>
            <a:ext cx="9144000" cy="1655762"/>
          </a:xfrm>
        </p:spPr>
        <p:txBody>
          <a:bodyPr/>
          <a:lstStyle/>
          <a:p>
            <a:r>
              <a:rPr lang="en-US" dirty="0" smtClean="0"/>
              <a:t>Created by: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Diego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Ongaro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John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Ousterhout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(Stanford University)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9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Leader Side: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After a leader is elected for a term, it can handle client requests.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On receiving a client request, the leader </a:t>
            </a:r>
            <a:r>
              <a:rPr lang="en-US" dirty="0" smtClean="0">
                <a:solidFill>
                  <a:srgbClr val="00B050"/>
                </a:solidFill>
              </a:rPr>
              <a:t>appends it to its own log </a:t>
            </a:r>
            <a:r>
              <a:rPr lang="en-US" dirty="0" smtClean="0"/>
              <a:t>and sends out an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in parallel to all other nodes.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Once the entry is replicated on a majority of servers, the entry is </a:t>
            </a:r>
            <a:r>
              <a:rPr lang="en-US" i="1" dirty="0" err="1" smtClean="0">
                <a:solidFill>
                  <a:srgbClr val="00B0F0"/>
                </a:solidFill>
              </a:rPr>
              <a:t>commited</a:t>
            </a:r>
            <a:r>
              <a:rPr lang="en-US" i="1" dirty="0" smtClean="0">
                <a:solidFill>
                  <a:srgbClr val="00B0F0"/>
                </a:solidFill>
              </a:rPr>
              <a:t>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i="1" dirty="0" smtClean="0"/>
              <a:t>A committed </a:t>
            </a:r>
            <a:r>
              <a:rPr lang="en-US" dirty="0" smtClean="0"/>
              <a:t>entry is written to the </a:t>
            </a:r>
            <a:r>
              <a:rPr lang="en-US" dirty="0" smtClean="0">
                <a:solidFill>
                  <a:srgbClr val="00B0F0"/>
                </a:solidFill>
              </a:rPr>
              <a:t>state machine</a:t>
            </a:r>
            <a:r>
              <a:rPr lang="en-US" dirty="0" smtClean="0"/>
              <a:t>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 </a:t>
            </a:r>
            <a:r>
              <a:rPr lang="en-US" dirty="0" smtClean="0"/>
              <a:t>are also used as heartbeats when sent with no new log entries.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leader sends out the </a:t>
            </a:r>
            <a:r>
              <a:rPr lang="en-US" dirty="0" smtClean="0">
                <a:solidFill>
                  <a:srgbClr val="00B0F0"/>
                </a:solidFill>
              </a:rPr>
              <a:t>index number</a:t>
            </a:r>
            <a:r>
              <a:rPr lang="en-US" dirty="0" smtClean="0"/>
              <a:t> of the last committed entry with every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RPC, </a:t>
            </a:r>
            <a:r>
              <a:rPr lang="en-US" dirty="0" smtClean="0">
                <a:solidFill>
                  <a:srgbClr val="00B050"/>
                </a:solidFill>
              </a:rPr>
              <a:t>which ensures that all followers eventually learn about the commit.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1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0835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Follower Side: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50"/>
                </a:solidFill>
              </a:rPr>
              <a:t>AppendEntries</a:t>
            </a:r>
            <a:r>
              <a:rPr lang="en-US" dirty="0" smtClean="0">
                <a:solidFill>
                  <a:srgbClr val="00B050"/>
                </a:solidFill>
              </a:rPr>
              <a:t> RPCs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00B050"/>
                </a:solidFill>
              </a:rPr>
              <a:t>new log entries </a:t>
            </a:r>
            <a:r>
              <a:rPr lang="en-US" dirty="0" smtClean="0"/>
              <a:t>contain the index and term of the </a:t>
            </a:r>
            <a:r>
              <a:rPr lang="en-US" dirty="0" smtClean="0">
                <a:solidFill>
                  <a:srgbClr val="00B050"/>
                </a:solidFill>
              </a:rPr>
              <a:t>previous entry (X) in the Leader’s log</a:t>
            </a:r>
            <a:r>
              <a:rPr lang="en-US" dirty="0" smtClean="0"/>
              <a:t>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Consistency Check </a:t>
            </a:r>
            <a:r>
              <a:rPr lang="en-US" dirty="0" smtClean="0"/>
              <a:t>checks if the follower’s log contains an entry with X’s index and term.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00B050"/>
                </a:solidFill>
              </a:rPr>
              <a:t>Consistency check does not fail</a:t>
            </a:r>
            <a:r>
              <a:rPr lang="en-US" dirty="0" smtClean="0"/>
              <a:t>, the new entry is written to the follower’s log.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FF0000"/>
                </a:solidFill>
              </a:rPr>
              <a:t>consistency check fails</a:t>
            </a:r>
            <a:r>
              <a:rPr lang="en-US" dirty="0" smtClean="0"/>
              <a:t>, then:</a:t>
            </a:r>
          </a:p>
          <a:p>
            <a:pPr lvl="2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Leader decrements </a:t>
            </a:r>
            <a:r>
              <a:rPr lang="en-US" dirty="0" err="1" smtClean="0">
                <a:solidFill>
                  <a:srgbClr val="00B050"/>
                </a:solidFill>
              </a:rPr>
              <a:t>nextIndex</a:t>
            </a:r>
            <a:r>
              <a:rPr lang="en-US" dirty="0" smtClean="0">
                <a:solidFill>
                  <a:srgbClr val="00B050"/>
                </a:solidFill>
              </a:rPr>
              <a:t> and retries </a:t>
            </a:r>
            <a:r>
              <a:rPr lang="en-US" dirty="0" err="1" smtClean="0">
                <a:solidFill>
                  <a:srgbClr val="00B050"/>
                </a:solidFill>
              </a:rPr>
              <a:t>AppendEntries</a:t>
            </a:r>
            <a:r>
              <a:rPr lang="en-US" dirty="0" smtClean="0">
                <a:solidFill>
                  <a:srgbClr val="00B050"/>
                </a:solidFill>
              </a:rPr>
              <a:t> RPC for that follower, until a point reaches where the logs match.</a:t>
            </a:r>
            <a:r>
              <a:rPr lang="en-US" dirty="0" smtClean="0"/>
              <a:t> (one failure of Consistency Check for each mismatching entry)</a:t>
            </a:r>
          </a:p>
          <a:p>
            <a:pPr lvl="2">
              <a:buClr>
                <a:srgbClr val="FF0000"/>
              </a:buClr>
              <a:buSzPct val="70000"/>
            </a:pPr>
            <a:r>
              <a:rPr lang="en-US" dirty="0" smtClean="0"/>
              <a:t> When an </a:t>
            </a:r>
            <a:r>
              <a:rPr lang="en-US" dirty="0" err="1" smtClean="0"/>
              <a:t>AppendEntries</a:t>
            </a:r>
            <a:r>
              <a:rPr lang="en-US" dirty="0" smtClean="0"/>
              <a:t> succeeds, the follower’s log is consistent with the leader’s </a:t>
            </a:r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2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0835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Follower Side: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B050"/>
                </a:solidFill>
              </a:rPr>
              <a:t>new log entries </a:t>
            </a:r>
            <a:r>
              <a:rPr lang="en-US" dirty="0" smtClean="0"/>
              <a:t>contain the index and term of the </a:t>
            </a:r>
            <a:r>
              <a:rPr lang="en-US" dirty="0" smtClean="0">
                <a:solidFill>
                  <a:srgbClr val="00B050"/>
                </a:solidFill>
              </a:rPr>
              <a:t>previous entry (X) in the Leader’s log</a:t>
            </a:r>
            <a:r>
              <a:rPr lang="en-US" dirty="0" smtClean="0"/>
              <a:t>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Consistency Check </a:t>
            </a:r>
            <a:r>
              <a:rPr lang="en-US" dirty="0" smtClean="0"/>
              <a:t>checks if the follower’s log contains an entry with X’s index and term.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00B050"/>
                </a:solidFill>
              </a:rPr>
              <a:t>Consistency check does not fail</a:t>
            </a:r>
            <a:r>
              <a:rPr lang="en-US" dirty="0" smtClean="0"/>
              <a:t>, the new entry is written to the follower’s log.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FF0000"/>
                </a:solidFill>
              </a:rPr>
              <a:t>consistency check fails</a:t>
            </a:r>
            <a:r>
              <a:rPr lang="en-US" dirty="0" smtClean="0"/>
              <a:t>, then:</a:t>
            </a:r>
          </a:p>
          <a:p>
            <a:pPr lvl="2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Leader decrements </a:t>
            </a:r>
            <a:r>
              <a:rPr lang="en-US" dirty="0" err="1" smtClean="0">
                <a:solidFill>
                  <a:srgbClr val="00B0F0"/>
                </a:solidFill>
              </a:rPr>
              <a:t>nextIndex</a:t>
            </a:r>
            <a:r>
              <a:rPr lang="en-US" dirty="0" smtClean="0">
                <a:solidFill>
                  <a:srgbClr val="00B050"/>
                </a:solidFill>
              </a:rPr>
              <a:t> and retries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>
                <a:solidFill>
                  <a:srgbClr val="00B050"/>
                </a:solidFill>
              </a:rPr>
              <a:t>for that follower, until a point reaches where the logs match.</a:t>
            </a:r>
            <a:r>
              <a:rPr lang="en-US" dirty="0" smtClean="0"/>
              <a:t> (one failure of Consistency Check for each mismatching entry)</a:t>
            </a:r>
          </a:p>
          <a:p>
            <a:pPr lvl="2">
              <a:buClr>
                <a:srgbClr val="FF0000"/>
              </a:buClr>
              <a:buSzPct val="70000"/>
            </a:pPr>
            <a:r>
              <a:rPr lang="en-US" dirty="0" smtClean="0"/>
              <a:t> When an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/>
              <a:t> succeeds, the follower’s log is consistent with the leader’s up to that entry.</a:t>
            </a:r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0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0835"/>
          </a:xfrm>
        </p:spPr>
        <p:txBody>
          <a:bodyPr/>
          <a:lstStyle/>
          <a:p>
            <a:r>
              <a:rPr lang="en-US" dirty="0" smtClean="0"/>
              <a:t>Therefore the leader does not have to take any special action to ensure </a:t>
            </a:r>
            <a:r>
              <a:rPr lang="en-US" dirty="0" smtClean="0">
                <a:solidFill>
                  <a:srgbClr val="00B050"/>
                </a:solidFill>
              </a:rPr>
              <a:t>Log Consistency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failed </a:t>
            </a:r>
            <a:r>
              <a:rPr lang="en-US" dirty="0" err="1" smtClean="0">
                <a:solidFill>
                  <a:srgbClr val="00B050"/>
                </a:solidFill>
              </a:rPr>
              <a:t>AppendEntries</a:t>
            </a:r>
            <a:r>
              <a:rPr lang="en-US" dirty="0" smtClean="0">
                <a:solidFill>
                  <a:srgbClr val="00B050"/>
                </a:solidFill>
              </a:rPr>
              <a:t> Consistency checks </a:t>
            </a:r>
            <a:r>
              <a:rPr lang="en-US" dirty="0" smtClean="0"/>
              <a:t>take care of maintaining consistency.</a:t>
            </a:r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Raft?	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 </a:t>
            </a:r>
            <a:r>
              <a:rPr lang="en-US" dirty="0" smtClean="0">
                <a:solidFill>
                  <a:srgbClr val="00B050"/>
                </a:solidFill>
              </a:rPr>
              <a:t>understandable</a:t>
            </a:r>
            <a:r>
              <a:rPr lang="en-US" dirty="0" smtClean="0"/>
              <a:t> consensus algorithm</a:t>
            </a:r>
          </a:p>
          <a:p>
            <a:r>
              <a:rPr lang="en-US" dirty="0" smtClean="0"/>
              <a:t>Deals with the limitations of </a:t>
            </a:r>
            <a:r>
              <a:rPr lang="en-US" dirty="0" err="1" smtClean="0"/>
              <a:t>Paxos</a:t>
            </a:r>
            <a:r>
              <a:rPr lang="en-US" dirty="0" smtClean="0"/>
              <a:t> faced by the authors while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7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Limitations of </a:t>
            </a:r>
            <a:r>
              <a:rPr lang="en-US" sz="3600" b="1" dirty="0" err="1" smtClean="0"/>
              <a:t>Paxos</a:t>
            </a:r>
            <a:r>
              <a:rPr lang="en-US" sz="3600" b="1" dirty="0" smtClean="0"/>
              <a:t> (according to the authors)	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Difficult to understand</a:t>
            </a:r>
            <a:r>
              <a:rPr lang="en-US" dirty="0" smtClean="0"/>
              <a:t> from a developer’s perspective</a:t>
            </a:r>
          </a:p>
          <a:p>
            <a:r>
              <a:rPr lang="en-US" dirty="0" smtClean="0"/>
              <a:t>Practical implementations, more often than not, include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additional </a:t>
            </a:r>
            <a:r>
              <a:rPr lang="en-US" dirty="0" smtClean="0">
                <a:solidFill>
                  <a:srgbClr val="00B050"/>
                </a:solidFill>
              </a:rPr>
              <a:t>heuristics</a:t>
            </a:r>
            <a:r>
              <a:rPr lang="en-US" dirty="0" smtClean="0"/>
              <a:t>– resulting in final systems based on an </a:t>
            </a:r>
            <a:r>
              <a:rPr lang="en-US" dirty="0" smtClean="0">
                <a:solidFill>
                  <a:srgbClr val="FF0000"/>
                </a:solidFill>
              </a:rPr>
              <a:t>unproven protocol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Leader is not well defined</a:t>
            </a:r>
            <a:r>
              <a:rPr lang="en-US" dirty="0" smtClean="0"/>
              <a:t>. Leader election is used for optimization instead of inherent consensus mechanism.</a:t>
            </a:r>
          </a:p>
          <a:p>
            <a:r>
              <a:rPr lang="en-US" dirty="0" smtClean="0"/>
              <a:t>Every server is both a Proposer and an Acceptor</a:t>
            </a:r>
          </a:p>
          <a:p>
            <a:r>
              <a:rPr lang="en-US" dirty="0" smtClean="0"/>
              <a:t>Multi-way Log entries make it convoluted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5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Raft Consensus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nodes: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/>
              <a:t> (only one leader at a time)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Followers</a:t>
            </a:r>
            <a:r>
              <a:rPr lang="en-US" dirty="0" smtClean="0"/>
              <a:t> (multiple)</a:t>
            </a:r>
          </a:p>
          <a:p>
            <a:r>
              <a:rPr lang="en-US" dirty="0" smtClean="0"/>
              <a:t>In </a:t>
            </a:r>
            <a:r>
              <a:rPr lang="en-US" i="1" dirty="0" smtClean="0"/>
              <a:t>the beginning of the system, all nodes are followers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leader handles all client requests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Only the leader can request to write a new entry</a:t>
            </a:r>
          </a:p>
          <a:p>
            <a:r>
              <a:rPr lang="en-US" dirty="0" smtClean="0"/>
              <a:t>The followers respond to the leader’s request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0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states a node can be in: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Follower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Candidate</a:t>
            </a:r>
            <a:r>
              <a:rPr lang="en-US" dirty="0" smtClean="0"/>
              <a:t> (initiates an election to become a leader)</a:t>
            </a:r>
          </a:p>
          <a:p>
            <a:endParaRPr lang="en-US" dirty="0"/>
          </a:p>
          <a:p>
            <a:r>
              <a:rPr lang="en-US" dirty="0" smtClean="0"/>
              <a:t>Time is divided into </a:t>
            </a:r>
            <a:r>
              <a:rPr lang="en-US" dirty="0" smtClean="0">
                <a:solidFill>
                  <a:srgbClr val="00B0F0"/>
                </a:solidFill>
              </a:rPr>
              <a:t>terms</a:t>
            </a:r>
          </a:p>
          <a:p>
            <a:r>
              <a:rPr lang="en-US" dirty="0" smtClean="0"/>
              <a:t>Each term </a:t>
            </a:r>
            <a:r>
              <a:rPr lang="en-US" dirty="0" smtClean="0">
                <a:solidFill>
                  <a:srgbClr val="00B050"/>
                </a:solidFill>
              </a:rPr>
              <a:t>starts with a new election</a:t>
            </a:r>
          </a:p>
          <a:p>
            <a:r>
              <a:rPr lang="en-US" dirty="0" smtClean="0"/>
              <a:t>In a term, either a node becomes a leader or there is no leader for that term (no log entries are written)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958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Terms act as </a:t>
            </a:r>
            <a:r>
              <a:rPr lang="en-US" dirty="0" smtClean="0">
                <a:solidFill>
                  <a:srgbClr val="00B050"/>
                </a:solidFill>
              </a:rPr>
              <a:t>logical clock </a:t>
            </a:r>
            <a:r>
              <a:rPr lang="en-US" dirty="0" smtClean="0"/>
              <a:t>– to determine the sequence of log entries</a:t>
            </a:r>
          </a:p>
          <a:p>
            <a:r>
              <a:rPr lang="en-US" dirty="0" smtClean="0"/>
              <a:t>Each node stores a current term number – increases monotonically </a:t>
            </a:r>
          </a:p>
          <a:p>
            <a:r>
              <a:rPr lang="en-US" dirty="0" smtClean="0"/>
              <a:t>In the beginning, each node is a follower and waits for a heartbeat from the leader for a duration known as </a:t>
            </a:r>
            <a:r>
              <a:rPr lang="en-US" dirty="0" smtClean="0">
                <a:solidFill>
                  <a:srgbClr val="00B0F0"/>
                </a:solidFill>
              </a:rPr>
              <a:t>election timeout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(randomly selected between 150 -300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a node </a:t>
            </a:r>
            <a:r>
              <a:rPr lang="en-US" dirty="0" smtClean="0">
                <a:solidFill>
                  <a:srgbClr val="00B050"/>
                </a:solidFill>
              </a:rPr>
              <a:t>receives no </a:t>
            </a:r>
            <a:r>
              <a:rPr lang="en-US" dirty="0" err="1" smtClean="0">
                <a:solidFill>
                  <a:srgbClr val="00B050"/>
                </a:solidFill>
              </a:rPr>
              <a:t>hearbeat</a:t>
            </a:r>
            <a:r>
              <a:rPr lang="en-US" dirty="0" smtClean="0">
                <a:solidFill>
                  <a:srgbClr val="00B050"/>
                </a:solidFill>
              </a:rPr>
              <a:t> (</a:t>
            </a:r>
            <a:r>
              <a:rPr lang="en-US" dirty="0" smtClean="0"/>
              <a:t>empty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, it votes for itself and sends out a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to all nodes- </a:t>
            </a:r>
            <a:r>
              <a:rPr lang="en-US" dirty="0" smtClean="0">
                <a:solidFill>
                  <a:srgbClr val="00B0F0"/>
                </a:solidFill>
              </a:rPr>
              <a:t>election initiation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00B050"/>
                </a:solidFill>
              </a:rPr>
              <a:t>majority of nodes vote</a:t>
            </a:r>
            <a:r>
              <a:rPr lang="en-US" dirty="0" smtClean="0"/>
              <a:t>, then the node becomes leader.</a:t>
            </a:r>
          </a:p>
          <a:p>
            <a:r>
              <a:rPr lang="en-US" dirty="0" smtClean="0"/>
              <a:t>If two nodes send out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at the same time and there is no majority, </a:t>
            </a:r>
            <a:r>
              <a:rPr lang="en-US" dirty="0" smtClean="0">
                <a:solidFill>
                  <a:srgbClr val="00B050"/>
                </a:solidFill>
              </a:rPr>
              <a:t>no leader is elected </a:t>
            </a:r>
            <a:r>
              <a:rPr lang="en-US" dirty="0" smtClean="0"/>
              <a:t>for the term.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7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STRONG LEADER condition</a:t>
            </a:r>
            <a:r>
              <a:rPr lang="en-US" dirty="0" smtClean="0"/>
              <a:t>: A node X votes to a </a:t>
            </a:r>
            <a:r>
              <a:rPr lang="en-US" dirty="0" err="1" smtClean="0"/>
              <a:t>RequestVote</a:t>
            </a:r>
            <a:r>
              <a:rPr lang="en-US" dirty="0" smtClean="0"/>
              <a:t> RPC only if the following hold true-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The Candidate’s current term &gt;= X’s current term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Candidates’ log is at least as up-to-date with X’s log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Up-to-date</a:t>
            </a:r>
            <a:r>
              <a:rPr lang="en-US" dirty="0" smtClean="0"/>
              <a:t> condition </a:t>
            </a:r>
            <a:r>
              <a:rPr lang="en-US" dirty="0" smtClean="0">
                <a:solidFill>
                  <a:srgbClr val="00B050"/>
                </a:solidFill>
              </a:rPr>
              <a:t>is true </a:t>
            </a:r>
            <a:r>
              <a:rPr lang="en-US" dirty="0" smtClean="0"/>
              <a:t>when the last entry in Candidate’s log has a </a:t>
            </a:r>
            <a:r>
              <a:rPr lang="en-US" dirty="0" smtClean="0">
                <a:solidFill>
                  <a:srgbClr val="00B050"/>
                </a:solidFill>
              </a:rPr>
              <a:t>larger term number </a:t>
            </a:r>
            <a:r>
              <a:rPr lang="en-US" dirty="0" smtClean="0"/>
              <a:t>(or Candidate’s </a:t>
            </a:r>
            <a:r>
              <a:rPr lang="en-US" dirty="0" smtClean="0">
                <a:solidFill>
                  <a:srgbClr val="00B050"/>
                </a:solidFill>
              </a:rPr>
              <a:t>log is longer </a:t>
            </a:r>
            <a:r>
              <a:rPr lang="en-US" dirty="0" smtClean="0"/>
              <a:t>in case term numbers are similar for Candidate and X)</a:t>
            </a:r>
          </a:p>
          <a:p>
            <a:r>
              <a:rPr lang="en-US" dirty="0" smtClean="0"/>
              <a:t>This Strong leader condition assures that an </a:t>
            </a:r>
            <a:r>
              <a:rPr lang="en-US" dirty="0" smtClean="0">
                <a:solidFill>
                  <a:srgbClr val="00B050"/>
                </a:solidFill>
              </a:rPr>
              <a:t>elected leader always has all of the entries committed in the previous term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Therefore, leader </a:t>
            </a:r>
            <a:r>
              <a:rPr lang="en-US" dirty="0" smtClean="0">
                <a:solidFill>
                  <a:srgbClr val="00B050"/>
                </a:solidFill>
              </a:rPr>
              <a:t>does not need </a:t>
            </a:r>
            <a:r>
              <a:rPr lang="en-US" dirty="0" smtClean="0"/>
              <a:t>to update its log from other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4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candidate receives an </a:t>
            </a:r>
            <a:r>
              <a:rPr lang="en-US" dirty="0" err="1" smtClean="0">
                <a:solidFill>
                  <a:srgbClr val="00B0F0"/>
                </a:solidFill>
              </a:rPr>
              <a:t>AppendEntry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while waiting for votes, it becomes a follower if the term of the sender is </a:t>
            </a:r>
            <a:r>
              <a:rPr lang="en-US" dirty="0" smtClean="0">
                <a:solidFill>
                  <a:srgbClr val="00B050"/>
                </a:solidFill>
              </a:rPr>
              <a:t>greater than or equal </a:t>
            </a:r>
            <a:r>
              <a:rPr lang="en-US" dirty="0" smtClean="0"/>
              <a:t>to its own term number</a:t>
            </a:r>
          </a:p>
          <a:p>
            <a:endParaRPr lang="en-US" dirty="0" smtClean="0"/>
          </a:p>
          <a:p>
            <a:r>
              <a:rPr lang="en-US" dirty="0" smtClean="0"/>
              <a:t>Whenever a node receives an RPC with </a:t>
            </a:r>
            <a:r>
              <a:rPr lang="en-US" dirty="0" smtClean="0">
                <a:solidFill>
                  <a:srgbClr val="FF0000"/>
                </a:solidFill>
              </a:rPr>
              <a:t>lower term number</a:t>
            </a:r>
            <a:r>
              <a:rPr lang="en-US" dirty="0" smtClean="0"/>
              <a:t>, it </a:t>
            </a:r>
            <a:r>
              <a:rPr lang="en-US" dirty="0" smtClean="0">
                <a:solidFill>
                  <a:srgbClr val="00B050"/>
                </a:solidFill>
              </a:rPr>
              <a:t>rejects (ignores) </a:t>
            </a:r>
            <a:r>
              <a:rPr lang="en-US" dirty="0" smtClean="0"/>
              <a:t>that RPC- ensuring </a:t>
            </a:r>
            <a:r>
              <a:rPr lang="en-US" i="1" dirty="0" smtClean="0">
                <a:solidFill>
                  <a:srgbClr val="FF0000"/>
                </a:solidFill>
              </a:rPr>
              <a:t>stale</a:t>
            </a:r>
            <a:r>
              <a:rPr lang="en-US" dirty="0" smtClean="0"/>
              <a:t> leaders or candidates do not affect the current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0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Raft always maintains the </a:t>
            </a:r>
            <a:r>
              <a:rPr lang="en-US" dirty="0" smtClean="0">
                <a:solidFill>
                  <a:srgbClr val="00B0F0"/>
                </a:solidFill>
              </a:rPr>
              <a:t>Log Matching Property</a:t>
            </a:r>
            <a:r>
              <a:rPr lang="en-US" dirty="0" smtClean="0"/>
              <a:t> which ensures the following-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two entries in different logs have same index and term, then they store the same command- </a:t>
            </a:r>
            <a:r>
              <a:rPr lang="en-US" dirty="0" smtClean="0"/>
              <a:t>This is ensured by the fact that a leader creates at most one entry with a given index in a given term.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two entries in </a:t>
            </a:r>
            <a:r>
              <a:rPr lang="en-US" dirty="0" smtClean="0">
                <a:solidFill>
                  <a:srgbClr val="00B050"/>
                </a:solidFill>
              </a:rPr>
              <a:t>different logs have same index and term, then the logs are identical in all preceding entries-</a:t>
            </a:r>
            <a:r>
              <a:rPr lang="en-US" dirty="0"/>
              <a:t> </a:t>
            </a:r>
            <a:r>
              <a:rPr lang="en-US" dirty="0" smtClean="0"/>
              <a:t>ensured on the </a:t>
            </a:r>
            <a:r>
              <a:rPr lang="en-US" dirty="0" smtClean="0">
                <a:solidFill>
                  <a:srgbClr val="00B050"/>
                </a:solidFill>
              </a:rPr>
              <a:t>follower sides</a:t>
            </a:r>
            <a:r>
              <a:rPr lang="en-US" dirty="0" smtClean="0"/>
              <a:t> with a simple </a:t>
            </a:r>
            <a:r>
              <a:rPr lang="en-US" dirty="0" smtClean="0">
                <a:solidFill>
                  <a:srgbClr val="00B0F0"/>
                </a:solidFill>
              </a:rPr>
              <a:t>consistency check </a:t>
            </a:r>
            <a:r>
              <a:rPr lang="en-US" dirty="0" smtClean="0"/>
              <a:t>performed by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RPCs.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/>
              <a:t> maintains a </a:t>
            </a:r>
            <a:r>
              <a:rPr lang="en-US" dirty="0" err="1" smtClean="0">
                <a:solidFill>
                  <a:srgbClr val="00B0F0"/>
                </a:solidFill>
              </a:rPr>
              <a:t>nextIndex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B050"/>
                </a:solidFill>
              </a:rPr>
              <a:t>each follower</a:t>
            </a:r>
            <a:r>
              <a:rPr lang="en-US" dirty="0" smtClean="0"/>
              <a:t>, which is the</a:t>
            </a:r>
            <a:r>
              <a:rPr lang="en-US" dirty="0" smtClean="0">
                <a:solidFill>
                  <a:srgbClr val="00B050"/>
                </a:solidFill>
              </a:rPr>
              <a:t> index of the next log entry </a:t>
            </a:r>
            <a:r>
              <a:rPr lang="en-US" dirty="0" smtClean="0"/>
              <a:t>the leader will send to that follower.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5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1023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The Raft Consensus Algorithm</vt:lpstr>
      <vt:lpstr>Why Raft?  </vt:lpstr>
      <vt:lpstr>Limitations of Paxos (according to the authors) </vt:lpstr>
      <vt:lpstr>The Raft Consensus Algorithm</vt:lpstr>
      <vt:lpstr>Leader election</vt:lpstr>
      <vt:lpstr>Leader election </vt:lpstr>
      <vt:lpstr>Leader election </vt:lpstr>
      <vt:lpstr>Leader election </vt:lpstr>
      <vt:lpstr>Log Replication</vt:lpstr>
      <vt:lpstr>Log Replication</vt:lpstr>
      <vt:lpstr>Log Replication</vt:lpstr>
      <vt:lpstr>Log Replication</vt:lpstr>
      <vt:lpstr>Log Replication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Raft Consensus Algorithm</dc:title>
  <dc:creator>Saswata Paul</dc:creator>
  <cp:lastModifiedBy>Saswata Paul</cp:lastModifiedBy>
  <cp:revision>112</cp:revision>
  <dcterms:created xsi:type="dcterms:W3CDTF">2018-10-28T18:26:26Z</dcterms:created>
  <dcterms:modified xsi:type="dcterms:W3CDTF">2018-10-28T23:52:48Z</dcterms:modified>
</cp:coreProperties>
</file>