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3" r:id="rId10"/>
    <p:sldId id="267" r:id="rId11"/>
    <p:sldId id="270" r:id="rId12"/>
    <p:sldId id="268" r:id="rId13"/>
    <p:sldId id="271" r:id="rId14"/>
    <p:sldId id="272" r:id="rId15"/>
    <p:sldId id="273" r:id="rId16"/>
    <p:sldId id="26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CBFFEA-2988-4F76-8469-F2394B03B24D}">
          <p14:sldIdLst>
            <p14:sldId id="256"/>
            <p14:sldId id="257"/>
            <p14:sldId id="259"/>
          </p14:sldIdLst>
        </p14:section>
        <p14:section name="LEADER ELECTION" id="{83CC7F4B-CE28-4358-B9A6-9094F2122DA4}">
          <p14:sldIdLst>
            <p14:sldId id="260"/>
            <p14:sldId id="261"/>
            <p14:sldId id="262"/>
            <p14:sldId id="264"/>
          </p14:sldIdLst>
        </p14:section>
        <p14:section name="LOG REPLICATION" id="{79BDC8CC-B818-45A0-B76C-9BAB015A1EE4}">
          <p14:sldIdLst>
            <p14:sldId id="266"/>
            <p14:sldId id="263"/>
            <p14:sldId id="267"/>
            <p14:sldId id="270"/>
            <p14:sldId id="268"/>
            <p14:sldId id="271"/>
            <p14:sldId id="272"/>
            <p14:sldId id="273"/>
          </p14:sldIdLst>
        </p14:section>
        <p14:section name="LOG COMPACTION" id="{6A335E5F-F743-46F4-98BE-8CC18CCD2F8B}">
          <p14:sldIdLst>
            <p14:sldId id="26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EE6C-B5A5-439C-9100-DE43D17B0A1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77" y="932582"/>
            <a:ext cx="9144000" cy="23876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Raft</a:t>
            </a:r>
            <a:r>
              <a:rPr lang="en-US" b="1" dirty="0" smtClean="0"/>
              <a:t> Consensus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377" y="4162752"/>
            <a:ext cx="9144000" cy="1655762"/>
          </a:xfrm>
        </p:spPr>
        <p:txBody>
          <a:bodyPr/>
          <a:lstStyle/>
          <a:p>
            <a:r>
              <a:rPr lang="en-US" dirty="0" smtClean="0"/>
              <a:t>Created by: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Diego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Ongaro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John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Ousterhout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(Stanford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9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12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new log entries </a:t>
            </a:r>
            <a:r>
              <a:rPr lang="en-US" dirty="0" smtClean="0"/>
              <a:t>contain the index and term of the </a:t>
            </a:r>
            <a:r>
              <a:rPr lang="en-US" dirty="0" smtClean="0">
                <a:solidFill>
                  <a:srgbClr val="00B050"/>
                </a:solidFill>
              </a:rPr>
              <a:t>previous entry (X) </a:t>
            </a:r>
            <a:r>
              <a:rPr lang="en-US" i="1" dirty="0" smtClean="0"/>
              <a:t>(i.e., entry at nextIndex-1)</a:t>
            </a:r>
            <a:r>
              <a:rPr lang="en-US" dirty="0" smtClean="0">
                <a:solidFill>
                  <a:srgbClr val="00B050"/>
                </a:solidFill>
              </a:rPr>
              <a:t> in the Leader’s log</a:t>
            </a:r>
            <a:r>
              <a:rPr lang="en-US" dirty="0" smtClean="0"/>
              <a:t>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Consistency Check </a:t>
            </a:r>
            <a:r>
              <a:rPr lang="en-US" dirty="0" smtClean="0"/>
              <a:t>checks if the follower’s log contains an entry with X’s index and term.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00B050"/>
                </a:solidFill>
              </a:rPr>
              <a:t>Consistency check does not fail</a:t>
            </a:r>
            <a:r>
              <a:rPr lang="en-US" dirty="0" smtClean="0"/>
              <a:t>, the new entry is written to the follower’s log.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consistency check fails</a:t>
            </a:r>
            <a:r>
              <a:rPr lang="en-US" dirty="0" smtClean="0"/>
              <a:t>, then: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Leader decrements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50"/>
                </a:solidFill>
              </a:rPr>
              <a:t> and retries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>
                <a:solidFill>
                  <a:srgbClr val="00B050"/>
                </a:solidFill>
              </a:rPr>
              <a:t>for that follower, until a point reaches where the logs match.</a:t>
            </a:r>
            <a:r>
              <a:rPr lang="en-US" dirty="0" smtClean="0"/>
              <a:t> (one failure of Consistency Check for each mismatching entry)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 When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/>
              <a:t> succeeds, the follower’s log is consistent with the leader’s up to that entry.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854"/>
            <a:ext cx="10515600" cy="5193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SzPct val="70000"/>
            </a:pPr>
            <a:r>
              <a:rPr lang="en-US" dirty="0" smtClean="0"/>
              <a:t>If an </a:t>
            </a:r>
            <a:r>
              <a:rPr lang="en-US" dirty="0" smtClean="0">
                <a:solidFill>
                  <a:srgbClr val="FF0000"/>
                </a:solidFill>
              </a:rPr>
              <a:t>existing entry conflicts with a new entry </a:t>
            </a:r>
            <a:r>
              <a:rPr lang="en-US" dirty="0" smtClean="0"/>
              <a:t>(the result of an uncommitted log entry), the follower </a:t>
            </a:r>
            <a:r>
              <a:rPr lang="en-US" dirty="0" smtClean="0">
                <a:solidFill>
                  <a:srgbClr val="00B050"/>
                </a:solidFill>
              </a:rPr>
              <a:t>deletes the existing entry and all that follow</a:t>
            </a:r>
            <a:r>
              <a:rPr lang="en-US" dirty="0" smtClean="0"/>
              <a:t> - 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SzPct val="70000"/>
            </a:pPr>
            <a:r>
              <a:rPr lang="en-US" dirty="0" smtClean="0"/>
              <a:t>The follower then </a:t>
            </a:r>
            <a:r>
              <a:rPr lang="en-US" dirty="0" smtClean="0">
                <a:solidFill>
                  <a:srgbClr val="00B050"/>
                </a:solidFill>
              </a:rPr>
              <a:t>appends any new entries already not in the log </a:t>
            </a:r>
            <a:r>
              <a:rPr lang="en-US" dirty="0" smtClean="0"/>
              <a:t>– (this is because the leader is guaranteed to have all previously committed log entries)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Clr>
                <a:srgbClr val="FF0000"/>
              </a:buClr>
              <a:buSzPct val="70000"/>
            </a:pPr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future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B0F0"/>
                </a:solidFill>
              </a:rPr>
              <a:t>AppendEntries</a:t>
            </a:r>
            <a:r>
              <a:rPr lang="en-US" dirty="0">
                <a:solidFill>
                  <a:srgbClr val="00B0F0"/>
                </a:solidFill>
              </a:rPr>
              <a:t> RPC</a:t>
            </a:r>
            <a:r>
              <a:rPr lang="en-US" dirty="0"/>
              <a:t> says that an entry has been committed, it </a:t>
            </a:r>
            <a:r>
              <a:rPr lang="en-US" dirty="0">
                <a:solidFill>
                  <a:srgbClr val="00B050"/>
                </a:solidFill>
              </a:rPr>
              <a:t>writes it to the State Machine</a:t>
            </a:r>
          </a:p>
          <a:p>
            <a:pPr lvl="1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3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/>
          <a:lstStyle/>
          <a:p>
            <a:r>
              <a:rPr lang="en-US" dirty="0" smtClean="0"/>
              <a:t>Therefore the leader </a:t>
            </a:r>
            <a:r>
              <a:rPr lang="en-US" dirty="0" smtClean="0">
                <a:solidFill>
                  <a:srgbClr val="00B050"/>
                </a:solidFill>
              </a:rPr>
              <a:t>does not have to take any special action</a:t>
            </a:r>
            <a:r>
              <a:rPr lang="en-US" dirty="0" smtClean="0"/>
              <a:t> to ensure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og consistency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failed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Consistency checks </a:t>
            </a:r>
            <a:r>
              <a:rPr lang="en-US" dirty="0" smtClean="0"/>
              <a:t>take care of maintaining consistency if logs don’t match.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State Machine Safety Property</a:t>
            </a:r>
            <a:r>
              <a:rPr lang="en-US" dirty="0" smtClean="0"/>
              <a:t> – if a server has applied a log entry at a given index in its state machine, no other server will apply a different entry in the same index.</a:t>
            </a:r>
          </a:p>
          <a:p>
            <a:r>
              <a:rPr lang="en-US" dirty="0" smtClean="0"/>
              <a:t>Ensured by the following:</a:t>
            </a:r>
          </a:p>
          <a:p>
            <a:pPr lvl="1"/>
            <a:r>
              <a:rPr lang="en-US" dirty="0" smtClean="0"/>
              <a:t>A leader always contains all committed entries from previous terms</a:t>
            </a:r>
          </a:p>
          <a:p>
            <a:pPr lvl="1"/>
            <a:r>
              <a:rPr lang="en-US" dirty="0" smtClean="0"/>
              <a:t>Log entries from older terms are never committed by counting replicas </a:t>
            </a:r>
          </a:p>
        </p:txBody>
      </p:sp>
    </p:spTree>
    <p:extLst>
      <p:ext uri="{BB962C8B-B14F-4D97-AF65-F5344CB8AC3E}">
        <p14:creationId xmlns:p14="http://schemas.microsoft.com/office/powerpoint/2010/main" val="296594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 Crash Scenarios: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>
                <a:solidFill>
                  <a:srgbClr val="00B050"/>
                </a:solidFill>
              </a:rPr>
              <a:t>Leader crashes before committing an entry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new leader may not contain all the log entries as the majority may not have replicated</a:t>
            </a:r>
          </a:p>
          <a:p>
            <a:pPr lvl="2"/>
            <a:r>
              <a:rPr lang="en-US" dirty="0" smtClean="0"/>
              <a:t>The client request is lost, but there is still consensus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Leader crashes after committing an entry, but before sending </a:t>
            </a:r>
            <a:r>
              <a:rPr lang="en-US" dirty="0">
                <a:solidFill>
                  <a:srgbClr val="00B0F0"/>
                </a:solidFill>
              </a:rPr>
              <a:t>any future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RPC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with commit information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dirty="0" smtClean="0"/>
              <a:t>The majority of followers already have the entry in log</a:t>
            </a:r>
          </a:p>
          <a:p>
            <a:pPr lvl="2"/>
            <a:r>
              <a:rPr lang="en-US" dirty="0" smtClean="0"/>
              <a:t>So the new leader will have the entry in its log</a:t>
            </a:r>
          </a:p>
          <a:p>
            <a:pPr lvl="2"/>
            <a:r>
              <a:rPr lang="en-US" dirty="0" smtClean="0"/>
              <a:t>The new leader will try to commit it </a:t>
            </a:r>
          </a:p>
          <a:p>
            <a:pPr lvl="2"/>
            <a:r>
              <a:rPr lang="en-US" dirty="0" smtClean="0"/>
              <a:t>The client request </a:t>
            </a:r>
            <a:r>
              <a:rPr lang="en-US" dirty="0" smtClean="0"/>
              <a:t>may not be</a:t>
            </a:r>
            <a:r>
              <a:rPr lang="en-US" dirty="0" smtClean="0"/>
              <a:t> lost </a:t>
            </a:r>
            <a:r>
              <a:rPr lang="en-US" dirty="0" smtClean="0"/>
              <a:t>and there is Consensus </a:t>
            </a:r>
          </a:p>
          <a:p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25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Follower/Candidate Crash Scenario:</a:t>
            </a:r>
            <a:endParaRPr lang="en-US" dirty="0" smtClean="0"/>
          </a:p>
          <a:p>
            <a:pPr lvl="1"/>
            <a:r>
              <a:rPr lang="en-US" dirty="0" smtClean="0"/>
              <a:t>The RPCs are sent </a:t>
            </a:r>
            <a:r>
              <a:rPr lang="en-US" dirty="0" smtClean="0">
                <a:solidFill>
                  <a:srgbClr val="00B050"/>
                </a:solidFill>
              </a:rPr>
              <a:t>indefinitely</a:t>
            </a:r>
            <a:r>
              <a:rPr lang="en-US" dirty="0" smtClean="0"/>
              <a:t> by the Leader </a:t>
            </a:r>
          </a:p>
          <a:p>
            <a:pPr lvl="1"/>
            <a:r>
              <a:rPr lang="en-US" dirty="0" smtClean="0"/>
              <a:t>They respond on starting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no leader found on starting, start an election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81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Compaction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use </a:t>
            </a:r>
            <a:r>
              <a:rPr lang="en-US" dirty="0" smtClean="0">
                <a:solidFill>
                  <a:srgbClr val="00B0F0"/>
                </a:solidFill>
              </a:rPr>
              <a:t>Snapshotting</a:t>
            </a:r>
          </a:p>
          <a:p>
            <a:r>
              <a:rPr lang="en-US" dirty="0" smtClean="0"/>
              <a:t>Each server takes snapshots independently – </a:t>
            </a:r>
            <a:r>
              <a:rPr lang="en-US" dirty="0" smtClean="0">
                <a:solidFill>
                  <a:srgbClr val="00B050"/>
                </a:solidFill>
              </a:rPr>
              <a:t>When the log reaches a fixed size</a:t>
            </a:r>
            <a:r>
              <a:rPr lang="en-US" dirty="0" smtClean="0"/>
              <a:t> (</a:t>
            </a:r>
            <a:r>
              <a:rPr lang="en-US" dirty="0" err="1" smtClean="0"/>
              <a:t>predecided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5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Limitations of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(according to the authors)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Difficult to understand</a:t>
            </a:r>
            <a:r>
              <a:rPr lang="en-US" dirty="0" smtClean="0"/>
              <a:t> from a developer’s perspective</a:t>
            </a:r>
          </a:p>
          <a:p>
            <a:r>
              <a:rPr lang="en-US" dirty="0" smtClean="0"/>
              <a:t>Practical implementations, more often than not, include </a:t>
            </a:r>
            <a:r>
              <a:rPr lang="en-US" dirty="0" smtClean="0">
                <a:solidFill>
                  <a:srgbClr val="00B050"/>
                </a:solidFill>
              </a:rPr>
              <a:t>additional </a:t>
            </a:r>
            <a:r>
              <a:rPr lang="en-US" dirty="0" smtClean="0">
                <a:solidFill>
                  <a:srgbClr val="00B050"/>
                </a:solidFill>
              </a:rPr>
              <a:t>modifications</a:t>
            </a:r>
            <a:r>
              <a:rPr lang="en-US" dirty="0" smtClean="0"/>
              <a:t>– </a:t>
            </a:r>
            <a:r>
              <a:rPr lang="en-US" dirty="0" smtClean="0"/>
              <a:t>resulting in final systems based on an </a:t>
            </a:r>
            <a:r>
              <a:rPr lang="en-US" dirty="0" smtClean="0">
                <a:solidFill>
                  <a:srgbClr val="FF0000"/>
                </a:solidFill>
              </a:rPr>
              <a:t>unproven protocol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Leader is not well defined</a:t>
            </a:r>
            <a:r>
              <a:rPr lang="en-US" dirty="0" smtClean="0"/>
              <a:t>. Leader election is used for optimization instead of inherent consensus mechanism.</a:t>
            </a:r>
          </a:p>
          <a:p>
            <a:r>
              <a:rPr lang="en-US" dirty="0" smtClean="0"/>
              <a:t>Every server is both a</a:t>
            </a:r>
            <a:r>
              <a:rPr lang="en-US" dirty="0" smtClean="0">
                <a:solidFill>
                  <a:srgbClr val="00B0F0"/>
                </a:solidFill>
              </a:rPr>
              <a:t> Proposer </a:t>
            </a:r>
            <a:r>
              <a:rPr lang="en-US" dirty="0" smtClean="0"/>
              <a:t>and an </a:t>
            </a:r>
            <a:r>
              <a:rPr lang="en-US" dirty="0" smtClean="0">
                <a:solidFill>
                  <a:srgbClr val="00B0F0"/>
                </a:solidFill>
              </a:rPr>
              <a:t>Acceptor</a:t>
            </a:r>
          </a:p>
          <a:p>
            <a:r>
              <a:rPr lang="en-US" dirty="0" smtClean="0"/>
              <a:t>Achieving Consensus has two phases: </a:t>
            </a:r>
            <a:r>
              <a:rPr lang="en-US" dirty="0" smtClean="0">
                <a:solidFill>
                  <a:srgbClr val="00B0F0"/>
                </a:solidFill>
              </a:rPr>
              <a:t>Prepare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Accept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5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Raft?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 </a:t>
            </a:r>
            <a:r>
              <a:rPr lang="en-US" dirty="0" smtClean="0">
                <a:solidFill>
                  <a:srgbClr val="00B050"/>
                </a:solidFill>
              </a:rPr>
              <a:t>understandable</a:t>
            </a:r>
            <a:r>
              <a:rPr lang="en-US" dirty="0" smtClean="0"/>
              <a:t> consensus algorithm</a:t>
            </a:r>
          </a:p>
          <a:p>
            <a:r>
              <a:rPr lang="en-US" dirty="0" smtClean="0"/>
              <a:t>Deals with the limitations of </a:t>
            </a:r>
            <a:r>
              <a:rPr lang="en-US" dirty="0" err="1" smtClean="0"/>
              <a:t>Paxos</a:t>
            </a:r>
            <a:r>
              <a:rPr lang="en-US" dirty="0" smtClean="0"/>
              <a:t> faced by the authors while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Raft Consensus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nodes: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(only one leader at a time)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Followers</a:t>
            </a:r>
            <a:r>
              <a:rPr lang="en-US" dirty="0" smtClean="0"/>
              <a:t> (multiple)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the beginning of the system, all nodes are followers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leader handles all client requests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Only the leader can request to write a new entry</a:t>
            </a:r>
          </a:p>
          <a:p>
            <a:r>
              <a:rPr lang="en-US" dirty="0" smtClean="0"/>
              <a:t>The followers respond to the leader’s request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0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states a node can be in: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Candidate</a:t>
            </a:r>
            <a:r>
              <a:rPr lang="en-US" dirty="0" smtClean="0"/>
              <a:t> (initiates an election to become a leader)</a:t>
            </a:r>
          </a:p>
          <a:p>
            <a:endParaRPr lang="en-US" dirty="0"/>
          </a:p>
          <a:p>
            <a:r>
              <a:rPr lang="en-US" dirty="0" smtClean="0"/>
              <a:t>Time is divided into </a:t>
            </a:r>
            <a:r>
              <a:rPr lang="en-US" dirty="0" smtClean="0">
                <a:solidFill>
                  <a:srgbClr val="00B0F0"/>
                </a:solidFill>
              </a:rPr>
              <a:t>terms</a:t>
            </a:r>
          </a:p>
          <a:p>
            <a:r>
              <a:rPr lang="en-US" dirty="0" smtClean="0"/>
              <a:t>Each</a:t>
            </a:r>
            <a:r>
              <a:rPr lang="en-US" dirty="0" smtClean="0">
                <a:solidFill>
                  <a:srgbClr val="00B0F0"/>
                </a:solidFill>
              </a:rPr>
              <a:t> term </a:t>
            </a:r>
            <a:r>
              <a:rPr lang="en-US" dirty="0" smtClean="0">
                <a:solidFill>
                  <a:srgbClr val="00B050"/>
                </a:solidFill>
              </a:rPr>
              <a:t>starts with a new election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00B0F0"/>
                </a:solidFill>
              </a:rPr>
              <a:t>term</a:t>
            </a:r>
            <a:r>
              <a:rPr lang="en-US" dirty="0" smtClean="0"/>
              <a:t>, either a node becomes a leader or there is no leader for that term (no log entries are written)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958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Terms act as </a:t>
            </a:r>
            <a:r>
              <a:rPr lang="en-US" dirty="0" smtClean="0">
                <a:solidFill>
                  <a:srgbClr val="00B050"/>
                </a:solidFill>
              </a:rPr>
              <a:t>logical clock </a:t>
            </a:r>
            <a:r>
              <a:rPr lang="en-US" dirty="0" smtClean="0"/>
              <a:t>– to determine the sequence of log entries</a:t>
            </a:r>
          </a:p>
          <a:p>
            <a:r>
              <a:rPr lang="en-US" dirty="0" smtClean="0"/>
              <a:t>Each node stores a current term number – increases monotonically </a:t>
            </a:r>
          </a:p>
          <a:p>
            <a:r>
              <a:rPr lang="en-US" dirty="0" smtClean="0"/>
              <a:t>In the beginning, each node is a follower and waits for a heartbeat from the leader for a duration known as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(randomly selected between 150 -300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 node </a:t>
            </a:r>
            <a:r>
              <a:rPr lang="en-US" dirty="0" smtClean="0">
                <a:solidFill>
                  <a:srgbClr val="00B050"/>
                </a:solidFill>
              </a:rPr>
              <a:t>receives no </a:t>
            </a:r>
            <a:r>
              <a:rPr lang="en-US" dirty="0" err="1" smtClean="0">
                <a:solidFill>
                  <a:srgbClr val="00B050"/>
                </a:solidFill>
              </a:rPr>
              <a:t>hearbeat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smtClean="0"/>
              <a:t>empty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, it votes for itself and sends out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to all nodes- </a:t>
            </a:r>
            <a:r>
              <a:rPr lang="en-US" dirty="0" smtClean="0">
                <a:solidFill>
                  <a:srgbClr val="00B0F0"/>
                </a:solidFill>
              </a:rPr>
              <a:t>election initiation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majority of nodes vote</a:t>
            </a:r>
            <a:r>
              <a:rPr lang="en-US" dirty="0" smtClean="0"/>
              <a:t>, then the node becomes leader.</a:t>
            </a:r>
          </a:p>
          <a:p>
            <a:r>
              <a:rPr lang="en-US" dirty="0" smtClean="0"/>
              <a:t>If two nodes send out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at the same time and there is no majority, </a:t>
            </a:r>
            <a:r>
              <a:rPr lang="en-US" dirty="0" smtClean="0">
                <a:solidFill>
                  <a:srgbClr val="00B050"/>
                </a:solidFill>
              </a:rPr>
              <a:t>no leader is elected </a:t>
            </a:r>
            <a:r>
              <a:rPr lang="en-US" dirty="0" smtClean="0"/>
              <a:t>for the term.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STRONG LEADER condition</a:t>
            </a:r>
            <a:r>
              <a:rPr lang="en-US" dirty="0" smtClean="0"/>
              <a:t>: A node X votes to a </a:t>
            </a:r>
            <a:r>
              <a:rPr lang="en-US" dirty="0" err="1" smtClean="0"/>
              <a:t>RequestVote</a:t>
            </a:r>
            <a:r>
              <a:rPr lang="en-US" dirty="0" smtClean="0"/>
              <a:t> RPC only if the following hold true-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Candidate’s current term &gt;= X’s current term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Candidates’ log is at least as up-to-date with X’s log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Up-to-date</a:t>
            </a:r>
            <a:r>
              <a:rPr lang="en-US" dirty="0" smtClean="0"/>
              <a:t> condition 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  <a:r>
              <a:rPr lang="en-US" dirty="0" smtClean="0"/>
              <a:t>when the last entry in Candidate’s log has a </a:t>
            </a:r>
            <a:r>
              <a:rPr lang="en-US" dirty="0" smtClean="0">
                <a:solidFill>
                  <a:srgbClr val="00B050"/>
                </a:solidFill>
              </a:rPr>
              <a:t>larger term number </a:t>
            </a:r>
            <a:r>
              <a:rPr lang="en-US" dirty="0" smtClean="0"/>
              <a:t>(or Candidate’s </a:t>
            </a:r>
            <a:r>
              <a:rPr lang="en-US" dirty="0" smtClean="0">
                <a:solidFill>
                  <a:srgbClr val="00B050"/>
                </a:solidFill>
              </a:rPr>
              <a:t>log is longer </a:t>
            </a:r>
            <a:r>
              <a:rPr lang="en-US" dirty="0" smtClean="0"/>
              <a:t>in case term numbers are similar for Candidate and X)</a:t>
            </a:r>
          </a:p>
          <a:p>
            <a:r>
              <a:rPr lang="en-US" dirty="0" smtClean="0"/>
              <a:t>This Strong leader condition assures that an </a:t>
            </a:r>
            <a:r>
              <a:rPr lang="en-US" dirty="0" smtClean="0">
                <a:solidFill>
                  <a:srgbClr val="00B050"/>
                </a:solidFill>
              </a:rPr>
              <a:t>elected leader always has all of the entries committed in the previous term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leader </a:t>
            </a:r>
            <a:r>
              <a:rPr lang="en-US" dirty="0" smtClean="0">
                <a:solidFill>
                  <a:srgbClr val="00B050"/>
                </a:solidFill>
              </a:rPr>
              <a:t>does not need </a:t>
            </a:r>
            <a:r>
              <a:rPr lang="en-US" dirty="0" smtClean="0"/>
              <a:t>to update its log from other nodes.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candidate receives an </a:t>
            </a:r>
            <a:r>
              <a:rPr lang="en-US" dirty="0" err="1" smtClean="0">
                <a:solidFill>
                  <a:srgbClr val="00B0F0"/>
                </a:solidFill>
              </a:rPr>
              <a:t>AppendEntry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while waiting for votes, it becomes a follower if the term of the sender is </a:t>
            </a:r>
            <a:r>
              <a:rPr lang="en-US" dirty="0" smtClean="0">
                <a:solidFill>
                  <a:srgbClr val="00B050"/>
                </a:solidFill>
              </a:rPr>
              <a:t>greater than or equal </a:t>
            </a:r>
            <a:r>
              <a:rPr lang="en-US" dirty="0" smtClean="0"/>
              <a:t>to its own term number</a:t>
            </a:r>
          </a:p>
          <a:p>
            <a:endParaRPr lang="en-US" dirty="0" smtClean="0"/>
          </a:p>
          <a:p>
            <a:r>
              <a:rPr lang="en-US" dirty="0" smtClean="0"/>
              <a:t>Whenever a node receives an RPC with </a:t>
            </a:r>
            <a:r>
              <a:rPr lang="en-US" dirty="0" smtClean="0">
                <a:solidFill>
                  <a:srgbClr val="FF0000"/>
                </a:solidFill>
              </a:rPr>
              <a:t>lower term number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00B050"/>
                </a:solidFill>
              </a:rPr>
              <a:t>rejects (ignores) </a:t>
            </a:r>
            <a:r>
              <a:rPr lang="en-US" dirty="0" smtClean="0"/>
              <a:t>that RPC- ensuring </a:t>
            </a:r>
            <a:r>
              <a:rPr lang="en-US" i="1" dirty="0" smtClean="0">
                <a:solidFill>
                  <a:srgbClr val="FF0000"/>
                </a:solidFill>
              </a:rPr>
              <a:t>stale</a:t>
            </a:r>
            <a:r>
              <a:rPr lang="en-US" dirty="0" smtClean="0"/>
              <a:t> leaders or candidates do not affect the current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Raft always maintains the </a:t>
            </a:r>
            <a:r>
              <a:rPr lang="en-US" dirty="0" smtClean="0">
                <a:solidFill>
                  <a:srgbClr val="00B0F0"/>
                </a:solidFill>
              </a:rPr>
              <a:t>Log Matching Property</a:t>
            </a:r>
            <a:r>
              <a:rPr lang="en-US" dirty="0" smtClean="0"/>
              <a:t> which ensures the following-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they store the same command- </a:t>
            </a:r>
            <a:r>
              <a:rPr lang="en-US" dirty="0" smtClean="0"/>
              <a:t>This is ensured by the fact that a leader creates at most one entry with a given index in a given term.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 logs are identical in all preceding entries-</a:t>
            </a:r>
            <a:r>
              <a:rPr lang="en-US" dirty="0"/>
              <a:t> </a:t>
            </a:r>
            <a:r>
              <a:rPr lang="en-US" dirty="0" smtClean="0"/>
              <a:t>ensured on the follower sides with a simple </a:t>
            </a:r>
            <a:r>
              <a:rPr lang="en-US" dirty="0" smtClean="0">
                <a:solidFill>
                  <a:srgbClr val="00B0F0"/>
                </a:solidFill>
              </a:rPr>
              <a:t>consistency check </a:t>
            </a:r>
            <a:r>
              <a:rPr lang="en-US" dirty="0" smtClean="0"/>
              <a:t>performed by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maintains a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each follower</a:t>
            </a:r>
            <a:r>
              <a:rPr lang="en-US" dirty="0" smtClean="0"/>
              <a:t>, which is the</a:t>
            </a:r>
            <a:r>
              <a:rPr lang="en-US" dirty="0" smtClean="0">
                <a:solidFill>
                  <a:srgbClr val="00B050"/>
                </a:solidFill>
              </a:rPr>
              <a:t> index of the next log entry </a:t>
            </a:r>
            <a:r>
              <a:rPr lang="en-US" dirty="0" smtClean="0"/>
              <a:t>the leader will send to that follower.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Leader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After a leader is elected for a term, it can handle client requests.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 receiving a client request, the leader </a:t>
            </a:r>
            <a:r>
              <a:rPr lang="en-US" dirty="0" smtClean="0">
                <a:solidFill>
                  <a:srgbClr val="00B050"/>
                </a:solidFill>
              </a:rPr>
              <a:t>appends it to its own log </a:t>
            </a:r>
            <a:r>
              <a:rPr lang="en-US" dirty="0" smtClean="0"/>
              <a:t>and sends out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in parallel to all other nodes.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Once the entry is replicated on a majority of servers, the entry is </a:t>
            </a:r>
            <a:r>
              <a:rPr lang="en-US" i="1" dirty="0" err="1" smtClean="0">
                <a:solidFill>
                  <a:srgbClr val="00B0F0"/>
                </a:solidFill>
              </a:rPr>
              <a:t>commited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i="1" dirty="0" smtClean="0"/>
              <a:t>A committed </a:t>
            </a:r>
            <a:r>
              <a:rPr lang="en-US" dirty="0" smtClean="0"/>
              <a:t>entry is </a:t>
            </a:r>
            <a:r>
              <a:rPr lang="en-US" dirty="0" smtClean="0">
                <a:solidFill>
                  <a:srgbClr val="00B050"/>
                </a:solidFill>
              </a:rPr>
              <a:t>written to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state machine</a:t>
            </a:r>
            <a:r>
              <a:rPr lang="en-US" dirty="0" smtClean="0"/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are also used as heartbeats when sent with no new log entries.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leader sends out the </a:t>
            </a:r>
            <a:r>
              <a:rPr lang="en-US" dirty="0" smtClean="0">
                <a:solidFill>
                  <a:srgbClr val="00B0F0"/>
                </a:solidFill>
              </a:rPr>
              <a:t>index number</a:t>
            </a:r>
            <a:r>
              <a:rPr lang="en-US" dirty="0" smtClean="0"/>
              <a:t> of the last committed entry with every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RPC, </a:t>
            </a:r>
            <a:r>
              <a:rPr lang="en-US" dirty="0" smtClean="0">
                <a:solidFill>
                  <a:srgbClr val="00B050"/>
                </a:solidFill>
              </a:rPr>
              <a:t>which ensures that all followers eventually learn about the commit.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1211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The Raft Consensus Algorithm</vt:lpstr>
      <vt:lpstr>Why Raft?  </vt:lpstr>
      <vt:lpstr>The Raft Consensus Algorithm</vt:lpstr>
      <vt:lpstr>Leader election</vt:lpstr>
      <vt:lpstr>Leader election </vt:lpstr>
      <vt:lpstr>Leader election </vt:lpstr>
      <vt:lpstr>Leader election </vt:lpstr>
      <vt:lpstr>Log Replication</vt:lpstr>
      <vt:lpstr>Log Replication</vt:lpstr>
      <vt:lpstr>Log Replication</vt:lpstr>
      <vt:lpstr>Log Replication</vt:lpstr>
      <vt:lpstr>Log Replication</vt:lpstr>
      <vt:lpstr>Safety</vt:lpstr>
      <vt:lpstr>Safety</vt:lpstr>
      <vt:lpstr>Safety</vt:lpstr>
      <vt:lpstr>Log Compaction</vt:lpstr>
      <vt:lpstr>Limitations of Paxos (according to the authors)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Raft Consensus Algorithm</dc:title>
  <dc:creator>Saswata Paul</dc:creator>
  <cp:lastModifiedBy>Saswata Paul</cp:lastModifiedBy>
  <cp:revision>161</cp:revision>
  <dcterms:created xsi:type="dcterms:W3CDTF">2018-10-28T18:26:26Z</dcterms:created>
  <dcterms:modified xsi:type="dcterms:W3CDTF">2018-10-29T21:42:27Z</dcterms:modified>
</cp:coreProperties>
</file>