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68" r:id="rId5"/>
    <p:sldId id="262" r:id="rId6"/>
    <p:sldId id="269" r:id="rId7"/>
    <p:sldId id="263" r:id="rId8"/>
    <p:sldId id="261" r:id="rId9"/>
    <p:sldId id="260" r:id="rId10"/>
    <p:sldId id="258" r:id="rId11"/>
    <p:sldId id="259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5D24-2328-43F5-B9B1-A40816A5A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7A71B-022A-4A46-AA4A-F53B01828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CE5C7-6CDE-47B4-BE2F-8CED13F8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2AE33-CFBD-4A3F-A34F-97A6064A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AACF9-72AB-4F79-A60C-D9B9BAD2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693C-63E3-4C21-811E-07EE7BC7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CB897-4661-4D45-A866-EBAE0264A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8EF99-97DD-4446-915F-B92358E4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AF12F-5903-4DDE-9779-9E3DBF53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C4DD-C3E7-4DA8-8613-C808D565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3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A50C3-8FE9-4F96-A5D8-B91743251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3AD02-48C0-4361-B066-F90633D5E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F0EA-8DBD-4E17-A76A-712943FB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02F68-939E-4745-A2D9-283E52D3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5C6A3-114E-45C1-9286-2FB945BA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EE58-0575-4A6E-A630-A7C5484E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71922-C3E1-4F82-BAA7-24D27F1A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2058-A073-4E52-9B97-9B0B55FE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0A0CA-1285-49BC-A6DF-52C4D35E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FBE39-5304-40B6-9E29-62D00E0D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D7D3-67A1-4CF0-A944-0C1BBBE3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DF7D2-57FC-407C-AF38-01DA8130F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3AAED-EFFE-411D-B519-58333AC1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DEBF2-F91D-406C-A435-D096B045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DEAE9-79FC-4091-BC88-4818DFE8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0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E5A-4113-450F-8F77-1AB79BB2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93CEC-7C94-4BB4-BE71-698DF1502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B8826-65BB-4289-874C-DD496B50A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EBA2C-E5DD-4A8A-B0E8-245C061C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3DFE6-7C09-48DF-B34A-AF159721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F351F-A813-4C5B-A1B5-8468BDC4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BFDE-9C25-4E9E-8205-D0C158B5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4EE8-75B6-446B-87A2-C69E767B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07310-65D5-4428-912B-3F30F865B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D9A22-552F-494F-8861-B53A7AF42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D96C8-EA61-423A-A3B6-164CB1EE5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616FC-5CB5-4720-9571-EE3E305A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07BF6-B71D-453D-A21F-DCCCE6A4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FB3F3-4F9E-4445-B7B4-96C94055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4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97C9-1769-4B2B-B881-6DF0FCC4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15950-8420-4A9B-B5DB-6F83EDEA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CD305-313B-4785-8CCA-CD90049E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6CE09-2206-499D-AC3E-96FA0415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6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4469D-2540-4972-9025-9710E503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BC1BF-EE86-4A2F-8839-7C515779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852CA-F9D8-4237-A1DF-1BEA56EB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0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6B94-CC75-433F-9DAB-A33B79A6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BB37-5200-428A-A243-BF374AD0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99C51-4B38-4E6B-80D3-BC94F0335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2AE4-68A0-402A-9121-C3526892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53C74-041C-49F2-BBAF-47A86C21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E0EFA-F586-4040-9665-99B5CBA3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8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0801-03F6-4740-8C5D-EC139090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28CD7-969F-402A-BC9C-B017B22F7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E18F2-D637-4973-9386-79226FF08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9450F-1113-4A02-90CF-6AE09C89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0D12-4FA1-4E13-9BF0-A2DB108FDA7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7C829-1352-47EC-87A9-4E7FAF79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200D8-83B7-4338-8B45-32083882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2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F7B77-D075-4A4B-B80D-C159F3A3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56CA7-85A4-4C0E-B365-8E3E29D1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C34CC-781F-4828-A587-C9197340B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00D12-4FA1-4E13-9BF0-A2DB108FDA7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0D8F7-358C-40B7-BB57-4B9292116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817B-F926-4285-8144-0E1BCBCBD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4E518-6E03-4E21-84CA-5882F7AED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7EEF2D1-7C5E-4A5C-BA27-ADE6013912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92434" y="2264228"/>
            <a:ext cx="3309257" cy="19420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CE6BC5-0DCE-4150-B2BE-16F0925A218E}"/>
              </a:ext>
            </a:extLst>
          </p:cNvPr>
          <p:cNvSpPr txBox="1"/>
          <p:nvPr/>
        </p:nvSpPr>
        <p:spPr>
          <a:xfrm>
            <a:off x="104981" y="833536"/>
            <a:ext cx="8223341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Accelerometer Sensor Data (Case Western Reserve University)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/>
              <a:t>12,000 samples per second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/>
              <a:t>Inner raceway bearing sensor – drive end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/>
              <a:t>Data segmented into fixed sizes of 256 samples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/>
              <a:t>14,234 segments total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/>
              <a:t>6,633 Baseline (normal) segments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/>
              <a:t>7,601 Faulty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Classification Problem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4 Baseline (normal) classes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16 Faulty classes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20 Total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Contemporary Approach : 1D CNN</a:t>
            </a:r>
          </a:p>
          <a:p>
            <a:pPr lvl="1"/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Classic Approach : Engineered Features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Fast Fourier Transform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Discrete Wavelet Transform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Fast Fourier Transform + Discrete Wavelet Transform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/>
              <a:t>SVM, XGBoost, Gradient Boosting, Random Forests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A30540-2D30-496F-A453-6EA2149E6542}"/>
              </a:ext>
            </a:extLst>
          </p:cNvPr>
          <p:cNvSpPr txBox="1"/>
          <p:nvPr/>
        </p:nvSpPr>
        <p:spPr>
          <a:xfrm>
            <a:off x="218193" y="228101"/>
            <a:ext cx="3066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Summary of Project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7777DF-ED38-4D8F-870E-C8E7514D0C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15866" y="2264228"/>
            <a:ext cx="4070441" cy="270836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310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4CCE09-06E3-473D-8EF7-271F18C3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34" y="626995"/>
            <a:ext cx="11027189" cy="190285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C2BDD1-73A0-4C6B-BFC5-705F22FF52D7}"/>
              </a:ext>
            </a:extLst>
          </p:cNvPr>
          <p:cNvCxnSpPr>
            <a:cxnSpLocks/>
          </p:cNvCxnSpPr>
          <p:nvPr/>
        </p:nvCxnSpPr>
        <p:spPr>
          <a:xfrm>
            <a:off x="657025" y="2511192"/>
            <a:ext cx="10544371" cy="18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2630FD6A-FB4E-4185-82D6-FF882FEED99D}"/>
              </a:ext>
            </a:extLst>
          </p:cNvPr>
          <p:cNvSpPr/>
          <p:nvPr/>
        </p:nvSpPr>
        <p:spPr>
          <a:xfrm rot="5400000">
            <a:off x="1649186" y="21563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EEBCF1-CFEB-4AF4-A839-9C2AD4C56DBD}"/>
              </a:ext>
            </a:extLst>
          </p:cNvPr>
          <p:cNvSpPr/>
          <p:nvPr/>
        </p:nvSpPr>
        <p:spPr>
          <a:xfrm rot="5400000">
            <a:off x="2913481" y="2121534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373E76-37C2-45E6-9323-AC953E90C6BD}"/>
              </a:ext>
            </a:extLst>
          </p:cNvPr>
          <p:cNvSpPr/>
          <p:nvPr/>
        </p:nvSpPr>
        <p:spPr>
          <a:xfrm rot="5400000">
            <a:off x="4177778" y="2138933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F25E17-12A8-4EBF-A890-8D86ACF04E4B}"/>
              </a:ext>
            </a:extLst>
          </p:cNvPr>
          <p:cNvSpPr/>
          <p:nvPr/>
        </p:nvSpPr>
        <p:spPr>
          <a:xfrm rot="5400000">
            <a:off x="5479396" y="2156330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80710-1556-4571-BADA-20F864AD8658}"/>
              </a:ext>
            </a:extLst>
          </p:cNvPr>
          <p:cNvSpPr txBox="1"/>
          <p:nvPr/>
        </p:nvSpPr>
        <p:spPr>
          <a:xfrm>
            <a:off x="6994564" y="2183455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.   .   .   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22AC35B-C6E1-4B39-8967-B7B00C43E698}"/>
              </a:ext>
            </a:extLst>
          </p:cNvPr>
          <p:cNvSpPr/>
          <p:nvPr/>
        </p:nvSpPr>
        <p:spPr>
          <a:xfrm rot="5400000">
            <a:off x="10359309" y="21563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8B0AA-788B-4F8D-B618-1F9F4FB9F403}"/>
              </a:ext>
            </a:extLst>
          </p:cNvPr>
          <p:cNvSpPr txBox="1"/>
          <p:nvPr/>
        </p:nvSpPr>
        <p:spPr>
          <a:xfrm>
            <a:off x="1656185" y="290119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8F386-2818-4946-B28B-88687C72051F}"/>
              </a:ext>
            </a:extLst>
          </p:cNvPr>
          <p:cNvSpPr txBox="1"/>
          <p:nvPr/>
        </p:nvSpPr>
        <p:spPr>
          <a:xfrm>
            <a:off x="2920480" y="288633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8F0AA-A6CB-4055-BEF7-C053F6EF67EB}"/>
              </a:ext>
            </a:extLst>
          </p:cNvPr>
          <p:cNvSpPr txBox="1"/>
          <p:nvPr/>
        </p:nvSpPr>
        <p:spPr>
          <a:xfrm>
            <a:off x="4177001" y="2917971"/>
            <a:ext cx="42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9F1A-E122-464D-9563-51F8FEAE3D9B}"/>
              </a:ext>
            </a:extLst>
          </p:cNvPr>
          <p:cNvSpPr txBox="1"/>
          <p:nvPr/>
        </p:nvSpPr>
        <p:spPr>
          <a:xfrm>
            <a:off x="5486395" y="291989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175C0-55BD-4CEF-9194-04E02D1B9DD0}"/>
              </a:ext>
            </a:extLst>
          </p:cNvPr>
          <p:cNvSpPr txBox="1"/>
          <p:nvPr/>
        </p:nvSpPr>
        <p:spPr>
          <a:xfrm>
            <a:off x="10366308" y="290119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45A07-A81B-4688-BFAD-8A212FD13CBE}"/>
              </a:ext>
            </a:extLst>
          </p:cNvPr>
          <p:cNvSpPr/>
          <p:nvPr/>
        </p:nvSpPr>
        <p:spPr>
          <a:xfrm>
            <a:off x="1261508" y="4022544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109119-CCE1-4ADD-A99E-3EB073B521BF}"/>
              </a:ext>
            </a:extLst>
          </p:cNvPr>
          <p:cNvSpPr/>
          <p:nvPr/>
        </p:nvSpPr>
        <p:spPr>
          <a:xfrm>
            <a:off x="2931686" y="40225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F12DAE-692E-4673-BD3E-F31FC42A92D7}"/>
              </a:ext>
            </a:extLst>
          </p:cNvPr>
          <p:cNvSpPr/>
          <p:nvPr/>
        </p:nvSpPr>
        <p:spPr>
          <a:xfrm>
            <a:off x="2325709" y="40225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E3FC79-E577-4893-89D0-E59E2C1F2D55}"/>
              </a:ext>
            </a:extLst>
          </p:cNvPr>
          <p:cNvSpPr/>
          <p:nvPr/>
        </p:nvSpPr>
        <p:spPr>
          <a:xfrm>
            <a:off x="3570831" y="40225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296B7-2019-43DC-911A-241693466A30}"/>
              </a:ext>
            </a:extLst>
          </p:cNvPr>
          <p:cNvSpPr txBox="1"/>
          <p:nvPr/>
        </p:nvSpPr>
        <p:spPr>
          <a:xfrm>
            <a:off x="1678403" y="4698237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AA1C60-DAA3-4D11-BAE0-75677E323910}"/>
              </a:ext>
            </a:extLst>
          </p:cNvPr>
          <p:cNvSpPr txBox="1"/>
          <p:nvPr/>
        </p:nvSpPr>
        <p:spPr>
          <a:xfrm>
            <a:off x="3556837" y="363455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534EA8-E11B-4561-9071-88E514268DCD}"/>
              </a:ext>
            </a:extLst>
          </p:cNvPr>
          <p:cNvSpPr txBox="1"/>
          <p:nvPr/>
        </p:nvSpPr>
        <p:spPr>
          <a:xfrm>
            <a:off x="2962010" y="363454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DCB2D-1BB3-4757-B879-EB8CF26494DD}"/>
              </a:ext>
            </a:extLst>
          </p:cNvPr>
          <p:cNvSpPr txBox="1"/>
          <p:nvPr/>
        </p:nvSpPr>
        <p:spPr>
          <a:xfrm>
            <a:off x="2365898" y="363454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9761C3-C9C5-4114-AB39-C25A6F94E66C}"/>
              </a:ext>
            </a:extLst>
          </p:cNvPr>
          <p:cNvSpPr txBox="1"/>
          <p:nvPr/>
        </p:nvSpPr>
        <p:spPr>
          <a:xfrm>
            <a:off x="1261508" y="36345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405F78-8463-468D-9224-2FDFF38409C4}"/>
              </a:ext>
            </a:extLst>
          </p:cNvPr>
          <p:cNvSpPr/>
          <p:nvPr/>
        </p:nvSpPr>
        <p:spPr>
          <a:xfrm>
            <a:off x="4116675" y="4842855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B66D1AA1-5919-4CFA-AD72-48BC555FE07B}"/>
              </a:ext>
            </a:extLst>
          </p:cNvPr>
          <p:cNvSpPr/>
          <p:nvPr/>
        </p:nvSpPr>
        <p:spPr>
          <a:xfrm>
            <a:off x="9463511" y="4871518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495202F-F6CC-4F1F-949F-12B0469E33FB}"/>
              </a:ext>
            </a:extLst>
          </p:cNvPr>
          <p:cNvSpPr/>
          <p:nvPr/>
        </p:nvSpPr>
        <p:spPr>
          <a:xfrm>
            <a:off x="10100953" y="4701547"/>
            <a:ext cx="915844" cy="75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F0C5A9-BE74-461A-B865-2B9F3523B5D5}"/>
              </a:ext>
            </a:extLst>
          </p:cNvPr>
          <p:cNvSpPr txBox="1"/>
          <p:nvPr/>
        </p:nvSpPr>
        <p:spPr>
          <a:xfrm>
            <a:off x="5109296" y="3266589"/>
            <a:ext cx="397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1-D Convolution Neural Network 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39DBDD-4418-479D-A11C-F790EDD92DB7}"/>
              </a:ext>
            </a:extLst>
          </p:cNvPr>
          <p:cNvSpPr txBox="1"/>
          <p:nvPr/>
        </p:nvSpPr>
        <p:spPr>
          <a:xfrm>
            <a:off x="1808307" y="3240529"/>
            <a:ext cx="181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Signal Data Input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77ADFD22-9E1A-42EA-A916-F6CCF7032DDE}"/>
              </a:ext>
            </a:extLst>
          </p:cNvPr>
          <p:cNvSpPr/>
          <p:nvPr/>
        </p:nvSpPr>
        <p:spPr>
          <a:xfrm rot="5400000">
            <a:off x="2526228" y="5054664"/>
            <a:ext cx="178101" cy="2694873"/>
          </a:xfrm>
          <a:prstGeom prst="rightBrace">
            <a:avLst>
              <a:gd name="adj1" fmla="val 0"/>
              <a:gd name="adj2" fmla="val 48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B7BBD8-9C31-4000-9FD5-EA41966A6EA2}"/>
              </a:ext>
            </a:extLst>
          </p:cNvPr>
          <p:cNvSpPr txBox="1"/>
          <p:nvPr/>
        </p:nvSpPr>
        <p:spPr>
          <a:xfrm>
            <a:off x="2010516" y="6458705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C8D2F9-2E1F-4330-B6B0-C3610AF0BFAB}"/>
              </a:ext>
            </a:extLst>
          </p:cNvPr>
          <p:cNvSpPr txBox="1"/>
          <p:nvPr/>
        </p:nvSpPr>
        <p:spPr>
          <a:xfrm>
            <a:off x="0" y="-45416"/>
            <a:ext cx="5323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Contemporary Approach - Training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56335A-35F9-4190-835C-AAC96C29BB73}"/>
              </a:ext>
            </a:extLst>
          </p:cNvPr>
          <p:cNvSpPr txBox="1"/>
          <p:nvPr/>
        </p:nvSpPr>
        <p:spPr>
          <a:xfrm>
            <a:off x="5782874" y="690087"/>
            <a:ext cx="4583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Training set is further subdivided into training and 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3665C-C1D0-4851-9117-DFF8A125489F}"/>
              </a:ext>
            </a:extLst>
          </p:cNvPr>
          <p:cNvSpPr txBox="1"/>
          <p:nvPr/>
        </p:nvSpPr>
        <p:spPr>
          <a:xfrm>
            <a:off x="9291988" y="3300205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baseline="-25000" dirty="0"/>
              <a:t>i</a:t>
            </a:r>
            <a:r>
              <a:rPr lang="en-US" sz="1400" dirty="0"/>
              <a:t> is fixed at 256 samples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2D418-8365-4849-9834-5A2D33A85ABA}"/>
              </a:ext>
            </a:extLst>
          </p:cNvPr>
          <p:cNvSpPr/>
          <p:nvPr/>
        </p:nvSpPr>
        <p:spPr>
          <a:xfrm>
            <a:off x="355334" y="613106"/>
            <a:ext cx="11112766" cy="61877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69BC771-1028-4CB2-92DB-E6B055E69F5D}"/>
              </a:ext>
            </a:extLst>
          </p:cNvPr>
          <p:cNvSpPr/>
          <p:nvPr/>
        </p:nvSpPr>
        <p:spPr>
          <a:xfrm>
            <a:off x="4819921" y="3630584"/>
            <a:ext cx="443056" cy="2873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2516CA-CD0A-4F03-9CF9-26D4456A1A0A}"/>
              </a:ext>
            </a:extLst>
          </p:cNvPr>
          <p:cNvSpPr/>
          <p:nvPr/>
        </p:nvSpPr>
        <p:spPr>
          <a:xfrm>
            <a:off x="5476445" y="3630584"/>
            <a:ext cx="443056" cy="2873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09BD36-D30D-4013-8579-BF2A72380CCE}"/>
              </a:ext>
            </a:extLst>
          </p:cNvPr>
          <p:cNvSpPr/>
          <p:nvPr/>
        </p:nvSpPr>
        <p:spPr>
          <a:xfrm>
            <a:off x="6174278" y="3630584"/>
            <a:ext cx="443056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CC1125-EA36-4891-8B4A-D9018B010357}"/>
              </a:ext>
            </a:extLst>
          </p:cNvPr>
          <p:cNvSpPr/>
          <p:nvPr/>
        </p:nvSpPr>
        <p:spPr>
          <a:xfrm>
            <a:off x="6853724" y="3630584"/>
            <a:ext cx="443056" cy="2873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AF6C06C-BFDB-422C-A947-79B30882D0AB}"/>
              </a:ext>
            </a:extLst>
          </p:cNvPr>
          <p:cNvSpPr/>
          <p:nvPr/>
        </p:nvSpPr>
        <p:spPr>
          <a:xfrm>
            <a:off x="7510248" y="3630584"/>
            <a:ext cx="443056" cy="2873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636CBD-CC23-43F8-ADF9-9470AF6ECA0C}"/>
              </a:ext>
            </a:extLst>
          </p:cNvPr>
          <p:cNvSpPr/>
          <p:nvPr/>
        </p:nvSpPr>
        <p:spPr>
          <a:xfrm>
            <a:off x="8208081" y="3630584"/>
            <a:ext cx="443056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254EC0-1475-4834-B134-AAF28F746531}"/>
              </a:ext>
            </a:extLst>
          </p:cNvPr>
          <p:cNvSpPr txBox="1"/>
          <p:nvPr/>
        </p:nvSpPr>
        <p:spPr>
          <a:xfrm rot="16200000">
            <a:off x="4361014" y="4864168"/>
            <a:ext cx="1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C3F6C5-2664-42DD-9F15-8EE5958BEFA5}"/>
              </a:ext>
            </a:extLst>
          </p:cNvPr>
          <p:cNvSpPr txBox="1"/>
          <p:nvPr/>
        </p:nvSpPr>
        <p:spPr>
          <a:xfrm rot="16200000">
            <a:off x="6398045" y="4864167"/>
            <a:ext cx="1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F89B77-24CB-49DB-98A1-C88695ADECA5}"/>
              </a:ext>
            </a:extLst>
          </p:cNvPr>
          <p:cNvSpPr txBox="1"/>
          <p:nvPr/>
        </p:nvSpPr>
        <p:spPr>
          <a:xfrm rot="16200000">
            <a:off x="5356686" y="4864167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90618F-9DD5-478C-95D2-39072CB1A21B}"/>
              </a:ext>
            </a:extLst>
          </p:cNvPr>
          <p:cNvSpPr txBox="1"/>
          <p:nvPr/>
        </p:nvSpPr>
        <p:spPr>
          <a:xfrm rot="16200000">
            <a:off x="7415879" y="4864167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BDB486-5E40-4174-AEA2-C46231BC761F}"/>
              </a:ext>
            </a:extLst>
          </p:cNvPr>
          <p:cNvSpPr txBox="1"/>
          <p:nvPr/>
        </p:nvSpPr>
        <p:spPr>
          <a:xfrm rot="16200000">
            <a:off x="5955518" y="4864165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3B2C89-23F5-44E4-AAEE-9C2DA4E6AD7E}"/>
              </a:ext>
            </a:extLst>
          </p:cNvPr>
          <p:cNvSpPr txBox="1"/>
          <p:nvPr/>
        </p:nvSpPr>
        <p:spPr>
          <a:xfrm rot="16200000">
            <a:off x="7990129" y="4864166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456C60-06E2-4C37-8BE0-0858638966B9}"/>
              </a:ext>
            </a:extLst>
          </p:cNvPr>
          <p:cNvSpPr/>
          <p:nvPr/>
        </p:nvSpPr>
        <p:spPr>
          <a:xfrm>
            <a:off x="8884406" y="3630584"/>
            <a:ext cx="443056" cy="2873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2E4C57-C426-4505-8A10-28ED8DD3DA62}"/>
              </a:ext>
            </a:extLst>
          </p:cNvPr>
          <p:cNvSpPr txBox="1"/>
          <p:nvPr/>
        </p:nvSpPr>
        <p:spPr>
          <a:xfrm rot="16200000">
            <a:off x="8721053" y="488139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87265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C2BDD1-73A0-4C6B-BFC5-705F22FF52D7}"/>
              </a:ext>
            </a:extLst>
          </p:cNvPr>
          <p:cNvCxnSpPr>
            <a:cxnSpLocks/>
          </p:cNvCxnSpPr>
          <p:nvPr/>
        </p:nvCxnSpPr>
        <p:spPr>
          <a:xfrm>
            <a:off x="657025" y="2450896"/>
            <a:ext cx="10544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2630FD6A-FB4E-4185-82D6-FF882FEED99D}"/>
              </a:ext>
            </a:extLst>
          </p:cNvPr>
          <p:cNvSpPr/>
          <p:nvPr/>
        </p:nvSpPr>
        <p:spPr>
          <a:xfrm rot="5400000">
            <a:off x="1649186" y="2096033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EEBCF1-CFEB-4AF4-A839-9C2AD4C56DBD}"/>
              </a:ext>
            </a:extLst>
          </p:cNvPr>
          <p:cNvSpPr/>
          <p:nvPr/>
        </p:nvSpPr>
        <p:spPr>
          <a:xfrm rot="5400000">
            <a:off x="2913481" y="2061238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373E76-37C2-45E6-9323-AC953E90C6BD}"/>
              </a:ext>
            </a:extLst>
          </p:cNvPr>
          <p:cNvSpPr/>
          <p:nvPr/>
        </p:nvSpPr>
        <p:spPr>
          <a:xfrm rot="5400000">
            <a:off x="4177778" y="2078637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F25E17-12A8-4EBF-A890-8D86ACF04E4B}"/>
              </a:ext>
            </a:extLst>
          </p:cNvPr>
          <p:cNvSpPr/>
          <p:nvPr/>
        </p:nvSpPr>
        <p:spPr>
          <a:xfrm rot="5400000">
            <a:off x="5479396" y="2096034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80710-1556-4571-BADA-20F864AD8658}"/>
              </a:ext>
            </a:extLst>
          </p:cNvPr>
          <p:cNvSpPr txBox="1"/>
          <p:nvPr/>
        </p:nvSpPr>
        <p:spPr>
          <a:xfrm>
            <a:off x="6994564" y="2123159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.   .   .   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22AC35B-C6E1-4B39-8967-B7B00C43E698}"/>
              </a:ext>
            </a:extLst>
          </p:cNvPr>
          <p:cNvSpPr/>
          <p:nvPr/>
        </p:nvSpPr>
        <p:spPr>
          <a:xfrm rot="5400000">
            <a:off x="10359309" y="2096033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8B0AA-788B-4F8D-B618-1F9F4FB9F403}"/>
              </a:ext>
            </a:extLst>
          </p:cNvPr>
          <p:cNvSpPr txBox="1"/>
          <p:nvPr/>
        </p:nvSpPr>
        <p:spPr>
          <a:xfrm>
            <a:off x="1529409" y="286721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8F386-2818-4946-B28B-88687C72051F}"/>
              </a:ext>
            </a:extLst>
          </p:cNvPr>
          <p:cNvSpPr txBox="1"/>
          <p:nvPr/>
        </p:nvSpPr>
        <p:spPr>
          <a:xfrm>
            <a:off x="2806608" y="286721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8F0AA-A6CB-4055-BEF7-C053F6EF67EB}"/>
              </a:ext>
            </a:extLst>
          </p:cNvPr>
          <p:cNvSpPr txBox="1"/>
          <p:nvPr/>
        </p:nvSpPr>
        <p:spPr>
          <a:xfrm>
            <a:off x="4062941" y="2867213"/>
            <a:ext cx="6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9F1A-E122-464D-9563-51F8FEAE3D9B}"/>
              </a:ext>
            </a:extLst>
          </p:cNvPr>
          <p:cNvSpPr txBox="1"/>
          <p:nvPr/>
        </p:nvSpPr>
        <p:spPr>
          <a:xfrm>
            <a:off x="5361796" y="287603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175C0-55BD-4CEF-9194-04E02D1B9DD0}"/>
              </a:ext>
            </a:extLst>
          </p:cNvPr>
          <p:cNvSpPr txBox="1"/>
          <p:nvPr/>
        </p:nvSpPr>
        <p:spPr>
          <a:xfrm>
            <a:off x="10214022" y="286670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45A07-A81B-4688-BFAD-8A212FD13CBE}"/>
              </a:ext>
            </a:extLst>
          </p:cNvPr>
          <p:cNvSpPr/>
          <p:nvPr/>
        </p:nvSpPr>
        <p:spPr>
          <a:xfrm>
            <a:off x="1122178" y="4063556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109119-CCE1-4ADD-A99E-3EB073B521BF}"/>
              </a:ext>
            </a:extLst>
          </p:cNvPr>
          <p:cNvSpPr/>
          <p:nvPr/>
        </p:nvSpPr>
        <p:spPr>
          <a:xfrm>
            <a:off x="2792356" y="4063555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F12DAE-692E-4673-BD3E-F31FC42A92D7}"/>
              </a:ext>
            </a:extLst>
          </p:cNvPr>
          <p:cNvSpPr/>
          <p:nvPr/>
        </p:nvSpPr>
        <p:spPr>
          <a:xfrm>
            <a:off x="2186379" y="4063555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E3FC79-E577-4893-89D0-E59E2C1F2D55}"/>
              </a:ext>
            </a:extLst>
          </p:cNvPr>
          <p:cNvSpPr/>
          <p:nvPr/>
        </p:nvSpPr>
        <p:spPr>
          <a:xfrm>
            <a:off x="3431501" y="4063555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296B7-2019-43DC-911A-241693466A30}"/>
              </a:ext>
            </a:extLst>
          </p:cNvPr>
          <p:cNvSpPr txBox="1"/>
          <p:nvPr/>
        </p:nvSpPr>
        <p:spPr>
          <a:xfrm>
            <a:off x="1539073" y="4739249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AA1C60-DAA3-4D11-BAE0-75677E323910}"/>
              </a:ext>
            </a:extLst>
          </p:cNvPr>
          <p:cNvSpPr txBox="1"/>
          <p:nvPr/>
        </p:nvSpPr>
        <p:spPr>
          <a:xfrm>
            <a:off x="3351841" y="367327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534EA8-E11B-4561-9071-88E514268DCD}"/>
              </a:ext>
            </a:extLst>
          </p:cNvPr>
          <p:cNvSpPr txBox="1"/>
          <p:nvPr/>
        </p:nvSpPr>
        <p:spPr>
          <a:xfrm>
            <a:off x="2716500" y="368252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DCB2D-1BB3-4757-B879-EB8CF26494DD}"/>
              </a:ext>
            </a:extLst>
          </p:cNvPr>
          <p:cNvSpPr txBox="1"/>
          <p:nvPr/>
        </p:nvSpPr>
        <p:spPr>
          <a:xfrm>
            <a:off x="2108195" y="368252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9761C3-C9C5-4114-AB39-C25A6F94E66C}"/>
              </a:ext>
            </a:extLst>
          </p:cNvPr>
          <p:cNvSpPr txBox="1"/>
          <p:nvPr/>
        </p:nvSpPr>
        <p:spPr>
          <a:xfrm>
            <a:off x="1058225" y="370759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n+m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405F78-8463-468D-9224-2FDFF38409C4}"/>
              </a:ext>
            </a:extLst>
          </p:cNvPr>
          <p:cNvSpPr/>
          <p:nvPr/>
        </p:nvSpPr>
        <p:spPr>
          <a:xfrm>
            <a:off x="3977345" y="4883867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B66D1AA1-5919-4CFA-AD72-48BC555FE07B}"/>
              </a:ext>
            </a:extLst>
          </p:cNvPr>
          <p:cNvSpPr/>
          <p:nvPr/>
        </p:nvSpPr>
        <p:spPr>
          <a:xfrm>
            <a:off x="9320616" y="4967625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495202F-F6CC-4F1F-949F-12B0469E33FB}"/>
              </a:ext>
            </a:extLst>
          </p:cNvPr>
          <p:cNvSpPr/>
          <p:nvPr/>
        </p:nvSpPr>
        <p:spPr>
          <a:xfrm>
            <a:off x="9958058" y="4797654"/>
            <a:ext cx="915844" cy="75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F0C5A9-BE74-461A-B865-2B9F3523B5D5}"/>
              </a:ext>
            </a:extLst>
          </p:cNvPr>
          <p:cNvSpPr txBox="1"/>
          <p:nvPr/>
        </p:nvSpPr>
        <p:spPr>
          <a:xfrm>
            <a:off x="5289850" y="3316823"/>
            <a:ext cx="397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1-D Convolution Neural Network 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39DBDD-4418-479D-A11C-F790EDD92DB7}"/>
              </a:ext>
            </a:extLst>
          </p:cNvPr>
          <p:cNvSpPr txBox="1"/>
          <p:nvPr/>
        </p:nvSpPr>
        <p:spPr>
          <a:xfrm>
            <a:off x="1612926" y="3310263"/>
            <a:ext cx="181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Signal Data Input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77ADFD22-9E1A-42EA-A916-F6CCF7032DDE}"/>
              </a:ext>
            </a:extLst>
          </p:cNvPr>
          <p:cNvSpPr/>
          <p:nvPr/>
        </p:nvSpPr>
        <p:spPr>
          <a:xfrm rot="5400000">
            <a:off x="2386898" y="5095676"/>
            <a:ext cx="178101" cy="2694873"/>
          </a:xfrm>
          <a:prstGeom prst="rightBrace">
            <a:avLst>
              <a:gd name="adj1" fmla="val 0"/>
              <a:gd name="adj2" fmla="val 48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B7BBD8-9C31-4000-9FD5-EA41966A6EA2}"/>
              </a:ext>
            </a:extLst>
          </p:cNvPr>
          <p:cNvSpPr txBox="1"/>
          <p:nvPr/>
        </p:nvSpPr>
        <p:spPr>
          <a:xfrm>
            <a:off x="1185464" y="6532161"/>
            <a:ext cx="9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029FB5-28A2-4D00-81F2-2D7FAF3449C0}"/>
              </a:ext>
            </a:extLst>
          </p:cNvPr>
          <p:cNvSpPr txBox="1"/>
          <p:nvPr/>
        </p:nvSpPr>
        <p:spPr>
          <a:xfrm>
            <a:off x="234319" y="67602"/>
            <a:ext cx="5884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Convolutional Neural Network -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3E824-1EBF-453D-B9F1-7090226AD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29" y="648101"/>
            <a:ext cx="11023195" cy="178942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15C73EA-8C44-4013-B2AB-A69727353596}"/>
              </a:ext>
            </a:extLst>
          </p:cNvPr>
          <p:cNvSpPr/>
          <p:nvPr/>
        </p:nvSpPr>
        <p:spPr>
          <a:xfrm>
            <a:off x="4674511" y="3707591"/>
            <a:ext cx="443056" cy="2873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C4BCFA-3205-4E2A-A72B-9797BB40940A}"/>
              </a:ext>
            </a:extLst>
          </p:cNvPr>
          <p:cNvSpPr/>
          <p:nvPr/>
        </p:nvSpPr>
        <p:spPr>
          <a:xfrm>
            <a:off x="5331035" y="3707591"/>
            <a:ext cx="443056" cy="2873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095405E-CC6C-48DD-B62D-56E3C7BEAAEE}"/>
              </a:ext>
            </a:extLst>
          </p:cNvPr>
          <p:cNvSpPr/>
          <p:nvPr/>
        </p:nvSpPr>
        <p:spPr>
          <a:xfrm>
            <a:off x="6028868" y="3707591"/>
            <a:ext cx="443056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A6F0EF-A1B6-425F-BC71-6AB0B57FC727}"/>
              </a:ext>
            </a:extLst>
          </p:cNvPr>
          <p:cNvSpPr/>
          <p:nvPr/>
        </p:nvSpPr>
        <p:spPr>
          <a:xfrm>
            <a:off x="6708314" y="3707591"/>
            <a:ext cx="443056" cy="2873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A41AD-79F2-4B4F-9F3C-E6B3F0321421}"/>
              </a:ext>
            </a:extLst>
          </p:cNvPr>
          <p:cNvSpPr/>
          <p:nvPr/>
        </p:nvSpPr>
        <p:spPr>
          <a:xfrm>
            <a:off x="7364838" y="3707591"/>
            <a:ext cx="443056" cy="2873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ADAFDF6-F8BE-47B4-B883-5E181040014A}"/>
              </a:ext>
            </a:extLst>
          </p:cNvPr>
          <p:cNvSpPr/>
          <p:nvPr/>
        </p:nvSpPr>
        <p:spPr>
          <a:xfrm>
            <a:off x="8062671" y="3707591"/>
            <a:ext cx="443056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10C98A-4024-4955-9120-950CA4573396}"/>
              </a:ext>
            </a:extLst>
          </p:cNvPr>
          <p:cNvSpPr txBox="1"/>
          <p:nvPr/>
        </p:nvSpPr>
        <p:spPr>
          <a:xfrm rot="16200000">
            <a:off x="4215604" y="4941175"/>
            <a:ext cx="1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093B13-B4E7-4C0D-8C17-EFDFC7E838F8}"/>
              </a:ext>
            </a:extLst>
          </p:cNvPr>
          <p:cNvSpPr txBox="1"/>
          <p:nvPr/>
        </p:nvSpPr>
        <p:spPr>
          <a:xfrm rot="16200000">
            <a:off x="6252635" y="4941174"/>
            <a:ext cx="1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7B6114-3CCA-4529-9B96-DA6E4180BCB1}"/>
              </a:ext>
            </a:extLst>
          </p:cNvPr>
          <p:cNvSpPr txBox="1"/>
          <p:nvPr/>
        </p:nvSpPr>
        <p:spPr>
          <a:xfrm rot="16200000">
            <a:off x="5211276" y="4941174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14A070-0F37-48D6-96CF-4E5AA9EDF988}"/>
              </a:ext>
            </a:extLst>
          </p:cNvPr>
          <p:cNvSpPr txBox="1"/>
          <p:nvPr/>
        </p:nvSpPr>
        <p:spPr>
          <a:xfrm rot="16200000">
            <a:off x="7270469" y="4941174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8506AE-F8C9-4267-A6A4-42ADCE1639B2}"/>
              </a:ext>
            </a:extLst>
          </p:cNvPr>
          <p:cNvSpPr txBox="1"/>
          <p:nvPr/>
        </p:nvSpPr>
        <p:spPr>
          <a:xfrm rot="16200000">
            <a:off x="5810108" y="4941172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6A2821-E05E-4484-8706-022D33285E23}"/>
              </a:ext>
            </a:extLst>
          </p:cNvPr>
          <p:cNvSpPr txBox="1"/>
          <p:nvPr/>
        </p:nvSpPr>
        <p:spPr>
          <a:xfrm rot="16200000">
            <a:off x="7844719" y="4941173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796D25F-65FF-4D6F-B4AD-D37A4CF03107}"/>
              </a:ext>
            </a:extLst>
          </p:cNvPr>
          <p:cNvSpPr/>
          <p:nvPr/>
        </p:nvSpPr>
        <p:spPr>
          <a:xfrm>
            <a:off x="8738996" y="3707591"/>
            <a:ext cx="443056" cy="2873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A90D85-3F51-4D07-8131-43EFBC8AD8CE}"/>
              </a:ext>
            </a:extLst>
          </p:cNvPr>
          <p:cNvSpPr txBox="1"/>
          <p:nvPr/>
        </p:nvSpPr>
        <p:spPr>
          <a:xfrm rot="16200000">
            <a:off x="8575643" y="495839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28907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4CCE09-06E3-473D-8EF7-271F18C3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34" y="588895"/>
            <a:ext cx="11027189" cy="190285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C2BDD1-73A0-4C6B-BFC5-705F22FF52D7}"/>
              </a:ext>
            </a:extLst>
          </p:cNvPr>
          <p:cNvCxnSpPr>
            <a:cxnSpLocks/>
          </p:cNvCxnSpPr>
          <p:nvPr/>
        </p:nvCxnSpPr>
        <p:spPr>
          <a:xfrm>
            <a:off x="657025" y="2473092"/>
            <a:ext cx="10544371" cy="18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2630FD6A-FB4E-4185-82D6-FF882FEED99D}"/>
              </a:ext>
            </a:extLst>
          </p:cNvPr>
          <p:cNvSpPr/>
          <p:nvPr/>
        </p:nvSpPr>
        <p:spPr>
          <a:xfrm rot="5400000">
            <a:off x="1649186" y="21182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EEBCF1-CFEB-4AF4-A839-9C2AD4C56DBD}"/>
              </a:ext>
            </a:extLst>
          </p:cNvPr>
          <p:cNvSpPr/>
          <p:nvPr/>
        </p:nvSpPr>
        <p:spPr>
          <a:xfrm rot="5400000">
            <a:off x="2913481" y="2083434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373E76-37C2-45E6-9323-AC953E90C6BD}"/>
              </a:ext>
            </a:extLst>
          </p:cNvPr>
          <p:cNvSpPr/>
          <p:nvPr/>
        </p:nvSpPr>
        <p:spPr>
          <a:xfrm rot="5400000">
            <a:off x="4177778" y="2100833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F25E17-12A8-4EBF-A890-8D86ACF04E4B}"/>
              </a:ext>
            </a:extLst>
          </p:cNvPr>
          <p:cNvSpPr/>
          <p:nvPr/>
        </p:nvSpPr>
        <p:spPr>
          <a:xfrm rot="5400000">
            <a:off x="5479396" y="2118230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80710-1556-4571-BADA-20F864AD8658}"/>
              </a:ext>
            </a:extLst>
          </p:cNvPr>
          <p:cNvSpPr txBox="1"/>
          <p:nvPr/>
        </p:nvSpPr>
        <p:spPr>
          <a:xfrm>
            <a:off x="6994564" y="2145355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.   .   .   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22AC35B-C6E1-4B39-8967-B7B00C43E698}"/>
              </a:ext>
            </a:extLst>
          </p:cNvPr>
          <p:cNvSpPr/>
          <p:nvPr/>
        </p:nvSpPr>
        <p:spPr>
          <a:xfrm rot="5400000">
            <a:off x="10359309" y="21182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8B0AA-788B-4F8D-B618-1F9F4FB9F403}"/>
              </a:ext>
            </a:extLst>
          </p:cNvPr>
          <p:cNvSpPr txBox="1"/>
          <p:nvPr/>
        </p:nvSpPr>
        <p:spPr>
          <a:xfrm>
            <a:off x="1656185" y="286309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8F386-2818-4946-B28B-88687C72051F}"/>
              </a:ext>
            </a:extLst>
          </p:cNvPr>
          <p:cNvSpPr txBox="1"/>
          <p:nvPr/>
        </p:nvSpPr>
        <p:spPr>
          <a:xfrm>
            <a:off x="2920480" y="284823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8F0AA-A6CB-4055-BEF7-C053F6EF67EB}"/>
              </a:ext>
            </a:extLst>
          </p:cNvPr>
          <p:cNvSpPr txBox="1"/>
          <p:nvPr/>
        </p:nvSpPr>
        <p:spPr>
          <a:xfrm>
            <a:off x="4177001" y="2879871"/>
            <a:ext cx="42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9F1A-E122-464D-9563-51F8FEAE3D9B}"/>
              </a:ext>
            </a:extLst>
          </p:cNvPr>
          <p:cNvSpPr txBox="1"/>
          <p:nvPr/>
        </p:nvSpPr>
        <p:spPr>
          <a:xfrm>
            <a:off x="5486395" y="288179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175C0-55BD-4CEF-9194-04E02D1B9DD0}"/>
              </a:ext>
            </a:extLst>
          </p:cNvPr>
          <p:cNvSpPr txBox="1"/>
          <p:nvPr/>
        </p:nvSpPr>
        <p:spPr>
          <a:xfrm>
            <a:off x="10366308" y="286309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45A07-A81B-4688-BFAD-8A212FD13CBE}"/>
              </a:ext>
            </a:extLst>
          </p:cNvPr>
          <p:cNvSpPr/>
          <p:nvPr/>
        </p:nvSpPr>
        <p:spPr>
          <a:xfrm>
            <a:off x="1261508" y="3984444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109119-CCE1-4ADD-A99E-3EB073B521BF}"/>
              </a:ext>
            </a:extLst>
          </p:cNvPr>
          <p:cNvSpPr/>
          <p:nvPr/>
        </p:nvSpPr>
        <p:spPr>
          <a:xfrm>
            <a:off x="2931686" y="39844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F12DAE-692E-4673-BD3E-F31FC42A92D7}"/>
              </a:ext>
            </a:extLst>
          </p:cNvPr>
          <p:cNvSpPr/>
          <p:nvPr/>
        </p:nvSpPr>
        <p:spPr>
          <a:xfrm>
            <a:off x="2325709" y="39844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E3FC79-E577-4893-89D0-E59E2C1F2D55}"/>
              </a:ext>
            </a:extLst>
          </p:cNvPr>
          <p:cNvSpPr/>
          <p:nvPr/>
        </p:nvSpPr>
        <p:spPr>
          <a:xfrm>
            <a:off x="3570831" y="3984443"/>
            <a:ext cx="391886" cy="220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296B7-2019-43DC-911A-241693466A30}"/>
              </a:ext>
            </a:extLst>
          </p:cNvPr>
          <p:cNvSpPr txBox="1"/>
          <p:nvPr/>
        </p:nvSpPr>
        <p:spPr>
          <a:xfrm>
            <a:off x="1678403" y="4660137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AA1C60-DAA3-4D11-BAE0-75677E323910}"/>
              </a:ext>
            </a:extLst>
          </p:cNvPr>
          <p:cNvSpPr txBox="1"/>
          <p:nvPr/>
        </p:nvSpPr>
        <p:spPr>
          <a:xfrm>
            <a:off x="3556837" y="359645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534EA8-E11B-4561-9071-88E514268DCD}"/>
              </a:ext>
            </a:extLst>
          </p:cNvPr>
          <p:cNvSpPr txBox="1"/>
          <p:nvPr/>
        </p:nvSpPr>
        <p:spPr>
          <a:xfrm>
            <a:off x="2962010" y="359644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DCB2D-1BB3-4757-B879-EB8CF26494DD}"/>
              </a:ext>
            </a:extLst>
          </p:cNvPr>
          <p:cNvSpPr txBox="1"/>
          <p:nvPr/>
        </p:nvSpPr>
        <p:spPr>
          <a:xfrm>
            <a:off x="2365898" y="359644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9761C3-C9C5-4114-AB39-C25A6F94E66C}"/>
              </a:ext>
            </a:extLst>
          </p:cNvPr>
          <p:cNvSpPr txBox="1"/>
          <p:nvPr/>
        </p:nvSpPr>
        <p:spPr>
          <a:xfrm>
            <a:off x="1261508" y="35964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405F78-8463-468D-9224-2FDFF38409C4}"/>
              </a:ext>
            </a:extLst>
          </p:cNvPr>
          <p:cNvSpPr/>
          <p:nvPr/>
        </p:nvSpPr>
        <p:spPr>
          <a:xfrm>
            <a:off x="4116675" y="4804755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39DBDD-4418-479D-A11C-F790EDD92DB7}"/>
              </a:ext>
            </a:extLst>
          </p:cNvPr>
          <p:cNvSpPr txBox="1"/>
          <p:nvPr/>
        </p:nvSpPr>
        <p:spPr>
          <a:xfrm>
            <a:off x="1824018" y="3335899"/>
            <a:ext cx="181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Signal Data Input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77ADFD22-9E1A-42EA-A916-F6CCF7032DDE}"/>
              </a:ext>
            </a:extLst>
          </p:cNvPr>
          <p:cNvSpPr/>
          <p:nvPr/>
        </p:nvSpPr>
        <p:spPr>
          <a:xfrm rot="5400000">
            <a:off x="2526228" y="5016564"/>
            <a:ext cx="178101" cy="2694873"/>
          </a:xfrm>
          <a:prstGeom prst="rightBrace">
            <a:avLst>
              <a:gd name="adj1" fmla="val 0"/>
              <a:gd name="adj2" fmla="val 48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B7BBD8-9C31-4000-9FD5-EA41966A6EA2}"/>
              </a:ext>
            </a:extLst>
          </p:cNvPr>
          <p:cNvSpPr txBox="1"/>
          <p:nvPr/>
        </p:nvSpPr>
        <p:spPr>
          <a:xfrm>
            <a:off x="2010516" y="6420605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C8D2F9-2E1F-4330-B6B0-C3610AF0BFAB}"/>
              </a:ext>
            </a:extLst>
          </p:cNvPr>
          <p:cNvSpPr txBox="1"/>
          <p:nvPr/>
        </p:nvSpPr>
        <p:spPr>
          <a:xfrm>
            <a:off x="211123" y="9650"/>
            <a:ext cx="397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Classic Approach- Training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3665C-C1D0-4851-9117-DFF8A125489F}"/>
              </a:ext>
            </a:extLst>
          </p:cNvPr>
          <p:cNvSpPr txBox="1"/>
          <p:nvPr/>
        </p:nvSpPr>
        <p:spPr>
          <a:xfrm>
            <a:off x="9291988" y="3262105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baseline="-25000" dirty="0"/>
              <a:t>i</a:t>
            </a:r>
            <a:r>
              <a:rPr lang="en-US" sz="1400" dirty="0"/>
              <a:t> is fixed at 256 samples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2D418-8365-4849-9834-5A2D33A85ABA}"/>
              </a:ext>
            </a:extLst>
          </p:cNvPr>
          <p:cNvSpPr/>
          <p:nvPr/>
        </p:nvSpPr>
        <p:spPr>
          <a:xfrm>
            <a:off x="355334" y="541733"/>
            <a:ext cx="11112766" cy="62210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EAAD9-9EA7-4209-8D56-C2CD5A998FAF}"/>
              </a:ext>
            </a:extLst>
          </p:cNvPr>
          <p:cNvSpPr/>
          <p:nvPr/>
        </p:nvSpPr>
        <p:spPr>
          <a:xfrm>
            <a:off x="4812152" y="3984443"/>
            <a:ext cx="1598173" cy="2222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Extraction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(FFT and DWT)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12455B9-8F44-4FA5-80E6-FF0E38004506}"/>
              </a:ext>
            </a:extLst>
          </p:cNvPr>
          <p:cNvSpPr/>
          <p:nvPr/>
        </p:nvSpPr>
        <p:spPr>
          <a:xfrm>
            <a:off x="6579956" y="4804755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891A9B-8975-4465-AB18-DA52AA64294D}"/>
              </a:ext>
            </a:extLst>
          </p:cNvPr>
          <p:cNvSpPr/>
          <p:nvPr/>
        </p:nvSpPr>
        <p:spPr>
          <a:xfrm>
            <a:off x="7259760" y="4017717"/>
            <a:ext cx="1598173" cy="2222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Classification Algorithms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(XGB, GB, RF, SVC, Knn) 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780AF369-D1E5-4496-97A7-0586B1116148}"/>
              </a:ext>
            </a:extLst>
          </p:cNvPr>
          <p:cNvSpPr/>
          <p:nvPr/>
        </p:nvSpPr>
        <p:spPr>
          <a:xfrm>
            <a:off x="9017366" y="4828964"/>
            <a:ext cx="541519" cy="41987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5F8B21-EDCC-4BBA-A9A4-B1991160A592}"/>
              </a:ext>
            </a:extLst>
          </p:cNvPr>
          <p:cNvSpPr/>
          <p:nvPr/>
        </p:nvSpPr>
        <p:spPr>
          <a:xfrm>
            <a:off x="9654808" y="4658993"/>
            <a:ext cx="915844" cy="75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08CEEC-7D7F-4407-A1D8-668135148717}"/>
              </a:ext>
            </a:extLst>
          </p:cNvPr>
          <p:cNvSpPr txBox="1"/>
          <p:nvPr/>
        </p:nvSpPr>
        <p:spPr>
          <a:xfrm>
            <a:off x="4947149" y="3385216"/>
            <a:ext cx="380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Engineering and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9035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E8C8D2F9-2E1F-4330-B6B0-C3610AF0BFAB}"/>
              </a:ext>
            </a:extLst>
          </p:cNvPr>
          <p:cNvSpPr txBox="1"/>
          <p:nvPr/>
        </p:nvSpPr>
        <p:spPr>
          <a:xfrm>
            <a:off x="211123" y="9650"/>
            <a:ext cx="6134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Prediction and Results using Testing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805994-9035-4B6D-8AC8-913B423AD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971550"/>
            <a:ext cx="63912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6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0A30540-2D30-496F-A453-6EA2149E6542}"/>
              </a:ext>
            </a:extLst>
          </p:cNvPr>
          <p:cNvSpPr txBox="1"/>
          <p:nvPr/>
        </p:nvSpPr>
        <p:spPr>
          <a:xfrm>
            <a:off x="122399" y="95794"/>
            <a:ext cx="6783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Summary of Project – Data Class Descriptions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31047F-55C2-48C3-A56F-49C37EF12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50870"/>
              </p:ext>
            </p:extLst>
          </p:nvPr>
        </p:nvGraphicFramePr>
        <p:xfrm>
          <a:off x="2264230" y="1010194"/>
          <a:ext cx="7210633" cy="5027427"/>
        </p:xfrm>
        <a:graphic>
          <a:graphicData uri="http://schemas.openxmlformats.org/drawingml/2006/table">
            <a:tbl>
              <a:tblPr/>
              <a:tblGrid>
                <a:gridCol w="634412">
                  <a:extLst>
                    <a:ext uri="{9D8B030D-6E8A-4147-A177-3AD203B41FA5}">
                      <a16:colId xmlns:a16="http://schemas.microsoft.com/office/drawing/2014/main" val="2749849307"/>
                    </a:ext>
                  </a:extLst>
                </a:gridCol>
                <a:gridCol w="1067669">
                  <a:extLst>
                    <a:ext uri="{9D8B030D-6E8A-4147-A177-3AD203B41FA5}">
                      <a16:colId xmlns:a16="http://schemas.microsoft.com/office/drawing/2014/main" val="3319662902"/>
                    </a:ext>
                  </a:extLst>
                </a:gridCol>
                <a:gridCol w="1361665">
                  <a:extLst>
                    <a:ext uri="{9D8B030D-6E8A-4147-A177-3AD203B41FA5}">
                      <a16:colId xmlns:a16="http://schemas.microsoft.com/office/drawing/2014/main" val="2482800367"/>
                    </a:ext>
                  </a:extLst>
                </a:gridCol>
                <a:gridCol w="3032798">
                  <a:extLst>
                    <a:ext uri="{9D8B030D-6E8A-4147-A177-3AD203B41FA5}">
                      <a16:colId xmlns:a16="http://schemas.microsoft.com/office/drawing/2014/main" val="3651999082"/>
                    </a:ext>
                  </a:extLst>
                </a:gridCol>
                <a:gridCol w="1114089">
                  <a:extLst>
                    <a:ext uri="{9D8B030D-6E8A-4147-A177-3AD203B41FA5}">
                      <a16:colId xmlns:a16="http://schemas.microsoft.com/office/drawing/2014/main" val="1364488826"/>
                    </a:ext>
                  </a:extLst>
                </a:gridCol>
              </a:tblGrid>
              <a:tr h="266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Segments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Type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Description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Name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214537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Baseline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HP workload normal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983244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1890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Baseline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HP workload normal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336579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Baseline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HP workload normal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137947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1897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Baseline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HP workload normal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147976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HP workload .007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512570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HP workload .014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952756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HP workload .021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118798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HP workload .028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3001.mat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774901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HP workload .007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622692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HP workload .014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592313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HP workload .021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958695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HP workload .028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3002.mat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97543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HP workload .007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029892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HP workload .014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721638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HP workload .021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674914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HP workload .028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3003.mat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74913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HP workload .007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108.mat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7249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HP workload .014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438346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HP workload .021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908524"/>
                  </a:ext>
                </a:extLst>
              </a:tr>
              <a:tr h="238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Faulty Data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HP workload .028 inches EDM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3004.mat </a:t>
                      </a:r>
                    </a:p>
                  </a:txBody>
                  <a:tcPr marL="8241" marR="8241" marT="82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4475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88E4033-30C2-4E08-919F-F43784577D22}"/>
              </a:ext>
            </a:extLst>
          </p:cNvPr>
          <p:cNvSpPr txBox="1"/>
          <p:nvPr/>
        </p:nvSpPr>
        <p:spPr>
          <a:xfrm>
            <a:off x="2264230" y="6244135"/>
            <a:ext cx="670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EDM - electro-discharge machining was used to create faulty bearings</a:t>
            </a:r>
          </a:p>
        </p:txBody>
      </p:sp>
    </p:spTree>
    <p:extLst>
      <p:ext uri="{BB962C8B-B14F-4D97-AF65-F5344CB8AC3E}">
        <p14:creationId xmlns:p14="http://schemas.microsoft.com/office/powerpoint/2010/main" val="276702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E8C8D2F9-2E1F-4330-B6B0-C3610AF0BFAB}"/>
              </a:ext>
            </a:extLst>
          </p:cNvPr>
          <p:cNvSpPr txBox="1"/>
          <p:nvPr/>
        </p:nvSpPr>
        <p:spPr>
          <a:xfrm>
            <a:off x="0" y="0"/>
            <a:ext cx="4687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Engineered Features using FFT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7702C3-403F-46FF-841A-75AE5341F296}"/>
              </a:ext>
            </a:extLst>
          </p:cNvPr>
          <p:cNvSpPr/>
          <p:nvPr/>
        </p:nvSpPr>
        <p:spPr>
          <a:xfrm>
            <a:off x="268445" y="2208580"/>
            <a:ext cx="1384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Raw Signal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C52D9-FF85-4C5B-8E35-D6476D43EE9F}"/>
              </a:ext>
            </a:extLst>
          </p:cNvPr>
          <p:cNvSpPr/>
          <p:nvPr/>
        </p:nvSpPr>
        <p:spPr>
          <a:xfrm>
            <a:off x="2544298" y="1672533"/>
            <a:ext cx="1779724" cy="71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FFT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6D080-BA9A-4E70-AC0F-F1D8E480696E}"/>
              </a:ext>
            </a:extLst>
          </p:cNvPr>
          <p:cNvSpPr/>
          <p:nvPr/>
        </p:nvSpPr>
        <p:spPr>
          <a:xfrm>
            <a:off x="2544298" y="3346996"/>
            <a:ext cx="1779724" cy="71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Autocorrelation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Plot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9C796-F9E7-4F0E-AE36-F2F643F9C3F4}"/>
              </a:ext>
            </a:extLst>
          </p:cNvPr>
          <p:cNvSpPr/>
          <p:nvPr/>
        </p:nvSpPr>
        <p:spPr>
          <a:xfrm>
            <a:off x="8060815" y="1917956"/>
            <a:ext cx="13843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FA4B6C-7E3C-4897-BD95-1D16880684E2}"/>
              </a:ext>
            </a:extLst>
          </p:cNvPr>
          <p:cNvSpPr/>
          <p:nvPr/>
        </p:nvSpPr>
        <p:spPr>
          <a:xfrm>
            <a:off x="5238424" y="1006886"/>
            <a:ext cx="1959297" cy="71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Amplitude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Plot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B0D865-6147-49CE-9555-714E4A8E2AB1}"/>
              </a:ext>
            </a:extLst>
          </p:cNvPr>
          <p:cNvSpPr/>
          <p:nvPr/>
        </p:nvSpPr>
        <p:spPr>
          <a:xfrm>
            <a:off x="5238424" y="2206004"/>
            <a:ext cx="1959297" cy="71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Plot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55FBD4-2D04-4AFD-9C67-F8B2DC7239FF}"/>
              </a:ext>
            </a:extLst>
          </p:cNvPr>
          <p:cNvSpPr/>
          <p:nvPr/>
        </p:nvSpPr>
        <p:spPr>
          <a:xfrm>
            <a:off x="10215838" y="1914085"/>
            <a:ext cx="1632487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Classification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Algorithms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93E77D2-1B18-4149-AD20-0EDB097335D1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1652745" y="2028315"/>
            <a:ext cx="891553" cy="827965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FD68CCB-6AA7-4CFF-B4C0-33A1BE7CA0F4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1652745" y="2856280"/>
            <a:ext cx="891553" cy="846498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EBB05F1-4118-4065-BCB2-9F5DB620B0E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346871" y="2028314"/>
            <a:ext cx="891553" cy="533472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81D36C1-C8B8-498C-8785-5E5E14C27FF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4324022" y="1362668"/>
            <a:ext cx="914402" cy="665647"/>
          </a:xfrm>
          <a:prstGeom prst="bentConnector3">
            <a:avLst>
              <a:gd name="adj1" fmla="val 513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C161B05-7F61-42D5-9293-F6CE656E395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197721" y="1380241"/>
            <a:ext cx="1555244" cy="537715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CEC8600-4E59-4EF3-9DC4-90861643AE54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4324022" y="3213356"/>
            <a:ext cx="4428943" cy="489422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3ED7B6-AC7D-4AB4-A5FF-9745BAA623D0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7197721" y="2561786"/>
            <a:ext cx="863094" cy="387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A43151-9C76-4036-826C-EE4F889C0A5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445115" y="2563720"/>
            <a:ext cx="793483" cy="193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739DF0-AA8E-4BC7-8C20-A1A6AA8EF8E6}"/>
              </a:ext>
            </a:extLst>
          </p:cNvPr>
          <p:cNvSpPr txBox="1"/>
          <p:nvPr/>
        </p:nvSpPr>
        <p:spPr>
          <a:xfrm>
            <a:off x="3645297" y="4199478"/>
            <a:ext cx="4901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PSD – Power Spectral Density</a:t>
            </a:r>
          </a:p>
          <a:p>
            <a:r>
              <a:rPr lang="en-US" dirty="0"/>
              <a:t>Feature Extraction selects top n peaks of each plot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923795F-A818-44EF-955D-DB896B7D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837" y="4845809"/>
            <a:ext cx="5613128" cy="179631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AEB3CC-45FB-4802-8D82-CC843582FA3D}"/>
              </a:ext>
            </a:extLst>
          </p:cNvPr>
          <p:cNvCxnSpPr/>
          <p:nvPr/>
        </p:nvCxnSpPr>
        <p:spPr>
          <a:xfrm>
            <a:off x="4091553" y="4845809"/>
            <a:ext cx="1854848" cy="76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C8DA66A-8922-4E6C-88DD-2FE3BF550F43}"/>
              </a:ext>
            </a:extLst>
          </p:cNvPr>
          <p:cNvCxnSpPr/>
          <p:nvPr/>
        </p:nvCxnSpPr>
        <p:spPr>
          <a:xfrm>
            <a:off x="4091553" y="4845809"/>
            <a:ext cx="1939585" cy="25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65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E8C8D2F9-2E1F-4330-B6B0-C3610AF0BFAB}"/>
              </a:ext>
            </a:extLst>
          </p:cNvPr>
          <p:cNvSpPr txBox="1"/>
          <p:nvPr/>
        </p:nvSpPr>
        <p:spPr>
          <a:xfrm>
            <a:off x="0" y="0"/>
            <a:ext cx="4812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Engineered Features using DWT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3A7D64-1C6C-4120-829A-897D94CC0FC9}"/>
              </a:ext>
            </a:extLst>
          </p:cNvPr>
          <p:cNvSpPr/>
          <p:nvPr/>
        </p:nvSpPr>
        <p:spPr>
          <a:xfrm>
            <a:off x="1751800" y="4438198"/>
            <a:ext cx="1959297" cy="1029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Coefficients for High Frequencies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at each Level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CDC1B-2AF8-4E1E-A2AF-A1C13508E913}"/>
              </a:ext>
            </a:extLst>
          </p:cNvPr>
          <p:cNvSpPr/>
          <p:nvPr/>
        </p:nvSpPr>
        <p:spPr>
          <a:xfrm>
            <a:off x="1751800" y="5639509"/>
            <a:ext cx="1959297" cy="1029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Low Frequency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Coefficients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D484763-762D-4489-A176-33D05566707F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1062320" y="4263249"/>
            <a:ext cx="883599" cy="495361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2B73C7F-A764-471E-B86A-AD6BBF6DC8A2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461664" y="4863904"/>
            <a:ext cx="2084911" cy="495362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DBE4C37-C66A-4868-9F74-8B2BA2748CB6}"/>
              </a:ext>
            </a:extLst>
          </p:cNvPr>
          <p:cNvSpPr/>
          <p:nvPr/>
        </p:nvSpPr>
        <p:spPr>
          <a:xfrm>
            <a:off x="5370795" y="4858640"/>
            <a:ext cx="13843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Feature Extraction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8704FB4-B5E7-4BDE-9186-C507AFB742C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711097" y="4952730"/>
            <a:ext cx="1659698" cy="429514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C055FCF-1FE7-4226-B0F2-D1DC48595C1B}"/>
              </a:ext>
            </a:extLst>
          </p:cNvPr>
          <p:cNvCxnSpPr>
            <a:cxnSpLocks/>
          </p:cNvCxnSpPr>
          <p:nvPr/>
        </p:nvCxnSpPr>
        <p:spPr>
          <a:xfrm flipV="1">
            <a:off x="3711097" y="5678588"/>
            <a:ext cx="1659698" cy="47015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C50D05C-5B93-41AA-A2B5-D8EE52397218}"/>
              </a:ext>
            </a:extLst>
          </p:cNvPr>
          <p:cNvSpPr/>
          <p:nvPr/>
        </p:nvSpPr>
        <p:spPr>
          <a:xfrm>
            <a:off x="7733439" y="4858640"/>
            <a:ext cx="1632487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Classification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Algorithms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312A9C-DA06-49BB-BEA9-B6C9D107FAE9}"/>
              </a:ext>
            </a:extLst>
          </p:cNvPr>
          <p:cNvCxnSpPr>
            <a:stCxn id="34" idx="3"/>
            <a:endCxn id="45" idx="1"/>
          </p:cNvCxnSpPr>
          <p:nvPr/>
        </p:nvCxnSpPr>
        <p:spPr>
          <a:xfrm>
            <a:off x="6755095" y="5506340"/>
            <a:ext cx="9783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9AADF07-3081-4B78-ADC7-546971FDC21B}"/>
              </a:ext>
            </a:extLst>
          </p:cNvPr>
          <p:cNvSpPr txBox="1"/>
          <p:nvPr/>
        </p:nvSpPr>
        <p:spPr>
          <a:xfrm>
            <a:off x="8129433" y="1865450"/>
            <a:ext cx="2472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Extraction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Entropy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Crossings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D76F304-3FB3-4AEC-946B-883381F65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87" y="597458"/>
            <a:ext cx="7406622" cy="375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9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4D7FE0-E189-4F25-8606-E3DF06CC760D}"/>
              </a:ext>
            </a:extLst>
          </p:cNvPr>
          <p:cNvCxnSpPr>
            <a:cxnSpLocks/>
          </p:cNvCxnSpPr>
          <p:nvPr/>
        </p:nvCxnSpPr>
        <p:spPr>
          <a:xfrm>
            <a:off x="1147665" y="2998488"/>
            <a:ext cx="0" cy="283976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A30540-2D30-496F-A453-6EA2149E6542}"/>
              </a:ext>
            </a:extLst>
          </p:cNvPr>
          <p:cNvSpPr txBox="1"/>
          <p:nvPr/>
        </p:nvSpPr>
        <p:spPr>
          <a:xfrm>
            <a:off x="145505" y="2033"/>
            <a:ext cx="3213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CNN 1D Architecture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7343C6-93CA-42F9-8C75-26E637A5EE94}"/>
              </a:ext>
            </a:extLst>
          </p:cNvPr>
          <p:cNvGrpSpPr/>
          <p:nvPr/>
        </p:nvGrpSpPr>
        <p:grpSpPr>
          <a:xfrm>
            <a:off x="1147665" y="1270554"/>
            <a:ext cx="773711" cy="2034435"/>
            <a:chOff x="2397237" y="1012048"/>
            <a:chExt cx="773711" cy="203443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2E0CC66-1CB3-4558-B484-B44974CF04BE}"/>
                </a:ext>
              </a:extLst>
            </p:cNvPr>
            <p:cNvSpPr/>
            <p:nvPr/>
          </p:nvSpPr>
          <p:spPr>
            <a:xfrm>
              <a:off x="2508474" y="1320318"/>
              <a:ext cx="662474" cy="17261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E47871-10AF-4CF7-B9BF-2DEBA70074AE}"/>
                </a:ext>
              </a:extLst>
            </p:cNvPr>
            <p:cNvSpPr/>
            <p:nvPr/>
          </p:nvSpPr>
          <p:spPr>
            <a:xfrm>
              <a:off x="2397237" y="1012048"/>
              <a:ext cx="662474" cy="1726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96C34DA-3893-41AC-82C0-1C8A77B38F0D}"/>
              </a:ext>
            </a:extLst>
          </p:cNvPr>
          <p:cNvGrpSpPr/>
          <p:nvPr/>
        </p:nvGrpSpPr>
        <p:grpSpPr>
          <a:xfrm>
            <a:off x="1147665" y="1264623"/>
            <a:ext cx="662474" cy="3466322"/>
            <a:chOff x="1147665" y="998376"/>
            <a:chExt cx="662474" cy="346632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51E8FB7-7439-4510-B4F7-A1098BE0ACC5}"/>
                </a:ext>
              </a:extLst>
            </p:cNvPr>
            <p:cNvSpPr/>
            <p:nvPr/>
          </p:nvSpPr>
          <p:spPr>
            <a:xfrm>
              <a:off x="1147665" y="998376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B671F3-7730-4905-B505-BD2BCB7A354A}"/>
                </a:ext>
              </a:extLst>
            </p:cNvPr>
            <p:cNvSpPr/>
            <p:nvPr/>
          </p:nvSpPr>
          <p:spPr>
            <a:xfrm>
              <a:off x="1147665" y="1311658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19CDC46-A652-44C5-A68E-4444245F3279}"/>
                </a:ext>
              </a:extLst>
            </p:cNvPr>
            <p:cNvSpPr/>
            <p:nvPr/>
          </p:nvSpPr>
          <p:spPr>
            <a:xfrm>
              <a:off x="1147665" y="1620275"/>
              <a:ext cx="662474" cy="791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81FFF4-FB2C-4D61-BDB4-0BA4E3C867FB}"/>
                </a:ext>
              </a:extLst>
            </p:cNvPr>
            <p:cNvSpPr/>
            <p:nvPr/>
          </p:nvSpPr>
          <p:spPr>
            <a:xfrm>
              <a:off x="1147665" y="2411965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4D293D-5DA0-4A3A-BCC0-10437EB89B7F}"/>
                </a:ext>
              </a:extLst>
            </p:cNvPr>
            <p:cNvSpPr/>
            <p:nvPr/>
          </p:nvSpPr>
          <p:spPr>
            <a:xfrm>
              <a:off x="1147665" y="2729202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17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203D32B-ABF3-4A91-BE0B-0C765A0C720B}"/>
                </a:ext>
              </a:extLst>
            </p:cNvPr>
            <p:cNvSpPr/>
            <p:nvPr/>
          </p:nvSpPr>
          <p:spPr>
            <a:xfrm>
              <a:off x="1147665" y="3042484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5EC5BA-2C53-4E4A-BC9D-E00576A79580}"/>
                </a:ext>
              </a:extLst>
            </p:cNvPr>
            <p:cNvSpPr/>
            <p:nvPr/>
          </p:nvSpPr>
          <p:spPr>
            <a:xfrm>
              <a:off x="1147665" y="3360432"/>
              <a:ext cx="662474" cy="791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BC8BDFE-D460-49B4-A73F-D5FC5CA8C1E2}"/>
                </a:ext>
              </a:extLst>
            </p:cNvPr>
            <p:cNvSpPr/>
            <p:nvPr/>
          </p:nvSpPr>
          <p:spPr>
            <a:xfrm>
              <a:off x="1147665" y="4152122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32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71CF01A-CF6D-4203-9665-077845EF1E43}"/>
              </a:ext>
            </a:extLst>
          </p:cNvPr>
          <p:cNvSpPr/>
          <p:nvPr/>
        </p:nvSpPr>
        <p:spPr>
          <a:xfrm>
            <a:off x="1147665" y="4730945"/>
            <a:ext cx="662474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51291F-2BF1-4C8F-872F-C23E27B2EE3F}"/>
              </a:ext>
            </a:extLst>
          </p:cNvPr>
          <p:cNvSpPr/>
          <p:nvPr/>
        </p:nvSpPr>
        <p:spPr>
          <a:xfrm>
            <a:off x="1147665" y="5522635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66ECEC-CE48-47C0-89CE-45A5488D9B93}"/>
              </a:ext>
            </a:extLst>
          </p:cNvPr>
          <p:cNvSpPr txBox="1"/>
          <p:nvPr/>
        </p:nvSpPr>
        <p:spPr>
          <a:xfrm>
            <a:off x="1977603" y="6021737"/>
            <a:ext cx="41491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Kernel Size = 16</a:t>
            </a:r>
          </a:p>
          <a:p>
            <a:r>
              <a:rPr lang="en-US" sz="1400" b="1" dirty="0"/>
              <a:t>Strides = 1</a:t>
            </a:r>
          </a:p>
          <a:p>
            <a:r>
              <a:rPr lang="en-US" sz="1400" b="1" dirty="0"/>
              <a:t>Window steps through data (256 times with padding)</a:t>
            </a:r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FC873A47-DC8A-431D-8CB0-BD1C0DEB2EFB}"/>
              </a:ext>
            </a:extLst>
          </p:cNvPr>
          <p:cNvSpPr/>
          <p:nvPr/>
        </p:nvSpPr>
        <p:spPr>
          <a:xfrm>
            <a:off x="2712940" y="1972615"/>
            <a:ext cx="271532" cy="31311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BA5652-1828-4710-9480-01F0DD7B5396}"/>
              </a:ext>
            </a:extLst>
          </p:cNvPr>
          <p:cNvSpPr txBox="1"/>
          <p:nvPr/>
        </p:nvSpPr>
        <p:spPr>
          <a:xfrm rot="16200000">
            <a:off x="1687171" y="3284332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Filtered Results</a:t>
            </a:r>
          </a:p>
        </p:txBody>
      </p: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78A4F853-122E-4008-AF69-3423B24E63EC}"/>
              </a:ext>
            </a:extLst>
          </p:cNvPr>
          <p:cNvSpPr/>
          <p:nvPr/>
        </p:nvSpPr>
        <p:spPr>
          <a:xfrm rot="5400000">
            <a:off x="4356325" y="3891104"/>
            <a:ext cx="528107" cy="30241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D23E6E-D4DF-4867-A9E8-6C3661D7A49D}"/>
              </a:ext>
            </a:extLst>
          </p:cNvPr>
          <p:cNvSpPr txBox="1"/>
          <p:nvPr/>
        </p:nvSpPr>
        <p:spPr>
          <a:xfrm>
            <a:off x="3729222" y="5644166"/>
            <a:ext cx="200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Filters (features)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877AE5F-DFCA-4454-819B-2747DA2B11AF}"/>
              </a:ext>
            </a:extLst>
          </p:cNvPr>
          <p:cNvCxnSpPr>
            <a:cxnSpLocks/>
          </p:cNvCxnSpPr>
          <p:nvPr/>
        </p:nvCxnSpPr>
        <p:spPr>
          <a:xfrm flipV="1">
            <a:off x="1825011" y="2277349"/>
            <a:ext cx="1318381" cy="69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670E57E-62D6-4FD4-8B39-0F5CB2D3AD5F}"/>
              </a:ext>
            </a:extLst>
          </p:cNvPr>
          <p:cNvCxnSpPr>
            <a:cxnSpLocks/>
          </p:cNvCxnSpPr>
          <p:nvPr/>
        </p:nvCxnSpPr>
        <p:spPr>
          <a:xfrm>
            <a:off x="1814853" y="1260881"/>
            <a:ext cx="1333334" cy="71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7E8B0E3-858B-405D-AA33-78DE266AEA4E}"/>
              </a:ext>
            </a:extLst>
          </p:cNvPr>
          <p:cNvSpPr/>
          <p:nvPr/>
        </p:nvSpPr>
        <p:spPr>
          <a:xfrm>
            <a:off x="7640424" y="2513680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8F19D0-5881-4F09-B468-23DC5B2AF731}"/>
              </a:ext>
            </a:extLst>
          </p:cNvPr>
          <p:cNvSpPr/>
          <p:nvPr/>
        </p:nvSpPr>
        <p:spPr>
          <a:xfrm>
            <a:off x="7640424" y="2826008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5BE0713-DE23-4417-9419-DCA66B326E67}"/>
              </a:ext>
            </a:extLst>
          </p:cNvPr>
          <p:cNvSpPr/>
          <p:nvPr/>
        </p:nvSpPr>
        <p:spPr>
          <a:xfrm>
            <a:off x="7640424" y="3136168"/>
            <a:ext cx="662474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EDC80E8-D508-40FE-86CC-528EAAF46ABB}"/>
              </a:ext>
            </a:extLst>
          </p:cNvPr>
          <p:cNvSpPr/>
          <p:nvPr/>
        </p:nvSpPr>
        <p:spPr>
          <a:xfrm>
            <a:off x="7640423" y="3927858"/>
            <a:ext cx="667287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Brace 115">
            <a:extLst>
              <a:ext uri="{FF2B5EF4-FFF2-40B4-BE49-F238E27FC236}">
                <a16:creationId xmlns:a16="http://schemas.microsoft.com/office/drawing/2014/main" id="{10047738-139B-4CB8-9777-1A6306C792E6}"/>
              </a:ext>
            </a:extLst>
          </p:cNvPr>
          <p:cNvSpPr/>
          <p:nvPr/>
        </p:nvSpPr>
        <p:spPr>
          <a:xfrm rot="16200000">
            <a:off x="3443411" y="-1407213"/>
            <a:ext cx="312575" cy="49040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B8C7442-5595-428A-B8D3-780698A5513B}"/>
              </a:ext>
            </a:extLst>
          </p:cNvPr>
          <p:cNvSpPr txBox="1"/>
          <p:nvPr/>
        </p:nvSpPr>
        <p:spPr>
          <a:xfrm>
            <a:off x="2939677" y="492687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F4B044D-6C80-4E72-BBD8-33A9C892894A}"/>
              </a:ext>
            </a:extLst>
          </p:cNvPr>
          <p:cNvCxnSpPr>
            <a:cxnSpLocks/>
          </p:cNvCxnSpPr>
          <p:nvPr/>
        </p:nvCxnSpPr>
        <p:spPr>
          <a:xfrm>
            <a:off x="6073063" y="1972615"/>
            <a:ext cx="1562843" cy="541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BD69C08-6E2D-4667-A467-0E46247C7D82}"/>
              </a:ext>
            </a:extLst>
          </p:cNvPr>
          <p:cNvCxnSpPr/>
          <p:nvPr/>
        </p:nvCxnSpPr>
        <p:spPr>
          <a:xfrm flipV="1">
            <a:off x="6064631" y="2809975"/>
            <a:ext cx="1571275" cy="1205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1403DAB-8D88-4792-8C9E-8869C652404E}"/>
              </a:ext>
            </a:extLst>
          </p:cNvPr>
          <p:cNvGrpSpPr/>
          <p:nvPr/>
        </p:nvGrpSpPr>
        <p:grpSpPr>
          <a:xfrm>
            <a:off x="3142787" y="1955690"/>
            <a:ext cx="2935693" cy="3171356"/>
            <a:chOff x="3142787" y="1955690"/>
            <a:chExt cx="2935693" cy="317135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D7666E1-387A-4149-B709-E953BBFB05D4}"/>
                </a:ext>
              </a:extLst>
            </p:cNvPr>
            <p:cNvSpPr/>
            <p:nvPr/>
          </p:nvSpPr>
          <p:spPr>
            <a:xfrm>
              <a:off x="4375985" y="3088337"/>
              <a:ext cx="1166326" cy="433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. . .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FBFDD79-BE43-4681-9FD8-5B4A96BF79F6}"/>
                </a:ext>
              </a:extLst>
            </p:cNvPr>
            <p:cNvSpPr/>
            <p:nvPr/>
          </p:nvSpPr>
          <p:spPr>
            <a:xfrm>
              <a:off x="5405448" y="1963140"/>
              <a:ext cx="673032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DE61BAE-CA44-4A76-9BF3-FF13B63D7694}"/>
                </a:ext>
              </a:extLst>
            </p:cNvPr>
            <p:cNvSpPr/>
            <p:nvPr/>
          </p:nvSpPr>
          <p:spPr>
            <a:xfrm>
              <a:off x="5405448" y="2275468"/>
              <a:ext cx="673032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974D6C7-3AB9-49F4-AAA9-FC198D3F7B9B}"/>
                </a:ext>
              </a:extLst>
            </p:cNvPr>
            <p:cNvSpPr/>
            <p:nvPr/>
          </p:nvSpPr>
          <p:spPr>
            <a:xfrm>
              <a:off x="5405448" y="2595623"/>
              <a:ext cx="673032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9C680EB-5277-407F-825C-7F9C3FE9EEB4}"/>
                </a:ext>
              </a:extLst>
            </p:cNvPr>
            <p:cNvSpPr/>
            <p:nvPr/>
          </p:nvSpPr>
          <p:spPr>
            <a:xfrm>
              <a:off x="5400635" y="2908058"/>
              <a:ext cx="677748" cy="791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75A0C2F-147E-4540-B3CC-656237952545}"/>
                </a:ext>
              </a:extLst>
            </p:cNvPr>
            <p:cNvSpPr/>
            <p:nvPr/>
          </p:nvSpPr>
          <p:spPr>
            <a:xfrm>
              <a:off x="5405448" y="3701840"/>
              <a:ext cx="673032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7596128-F978-426B-A150-3CCB30EACA5D}"/>
                </a:ext>
              </a:extLst>
            </p:cNvPr>
            <p:cNvSpPr/>
            <p:nvPr/>
          </p:nvSpPr>
          <p:spPr>
            <a:xfrm>
              <a:off x="5405448" y="4814470"/>
              <a:ext cx="673032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CD9A9C6-37CF-4753-8967-55ECFB39600A}"/>
                </a:ext>
              </a:extLst>
            </p:cNvPr>
            <p:cNvSpPr/>
            <p:nvPr/>
          </p:nvSpPr>
          <p:spPr>
            <a:xfrm>
              <a:off x="5400307" y="4022473"/>
              <a:ext cx="678075" cy="791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00D6495-0F9C-4D01-92F9-3992D0AD347D}"/>
                </a:ext>
              </a:extLst>
            </p:cNvPr>
            <p:cNvSpPr/>
            <p:nvPr/>
          </p:nvSpPr>
          <p:spPr>
            <a:xfrm>
              <a:off x="3143651" y="1955690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4092526-1A9B-4EED-A237-3C689E21F89E}"/>
                </a:ext>
              </a:extLst>
            </p:cNvPr>
            <p:cNvSpPr/>
            <p:nvPr/>
          </p:nvSpPr>
          <p:spPr>
            <a:xfrm>
              <a:off x="3143651" y="2268018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208931A-15D5-4580-89F6-2C17739C4361}"/>
                </a:ext>
              </a:extLst>
            </p:cNvPr>
            <p:cNvSpPr/>
            <p:nvPr/>
          </p:nvSpPr>
          <p:spPr>
            <a:xfrm>
              <a:off x="3142787" y="2585620"/>
              <a:ext cx="6678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1E3F0BD-C93A-457F-87B3-16C79B81997B}"/>
                </a:ext>
              </a:extLst>
            </p:cNvPr>
            <p:cNvSpPr/>
            <p:nvPr/>
          </p:nvSpPr>
          <p:spPr>
            <a:xfrm>
              <a:off x="3143393" y="2896919"/>
              <a:ext cx="667268" cy="791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CBB8321-F64B-4095-B72C-A9A257AC119A}"/>
                </a:ext>
              </a:extLst>
            </p:cNvPr>
            <p:cNvSpPr/>
            <p:nvPr/>
          </p:nvSpPr>
          <p:spPr>
            <a:xfrm>
              <a:off x="3143651" y="3688943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161791-68FE-47B5-B6F9-13BA94D74925}"/>
                </a:ext>
              </a:extLst>
            </p:cNvPr>
            <p:cNvSpPr/>
            <p:nvPr/>
          </p:nvSpPr>
          <p:spPr>
            <a:xfrm>
              <a:off x="3143651" y="4796834"/>
              <a:ext cx="662474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796D5DC-3181-48CF-BD30-4996FDFBE972}"/>
                </a:ext>
              </a:extLst>
            </p:cNvPr>
            <p:cNvSpPr/>
            <p:nvPr/>
          </p:nvSpPr>
          <p:spPr>
            <a:xfrm>
              <a:off x="3142787" y="4003827"/>
              <a:ext cx="662474" cy="791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3EF9A4F-ACDC-4E54-B290-B975E0D7B890}"/>
                </a:ext>
              </a:extLst>
            </p:cNvPr>
            <p:cNvSpPr/>
            <p:nvPr/>
          </p:nvSpPr>
          <p:spPr>
            <a:xfrm>
              <a:off x="3976163" y="1963284"/>
              <a:ext cx="657057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907F852-685E-46EF-B753-B5F056EB392B}"/>
                </a:ext>
              </a:extLst>
            </p:cNvPr>
            <p:cNvSpPr/>
            <p:nvPr/>
          </p:nvSpPr>
          <p:spPr>
            <a:xfrm>
              <a:off x="3976163" y="2275612"/>
              <a:ext cx="657057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D6DF34C-E624-40E3-B82B-3B68BB48442E}"/>
                </a:ext>
              </a:extLst>
            </p:cNvPr>
            <p:cNvSpPr/>
            <p:nvPr/>
          </p:nvSpPr>
          <p:spPr>
            <a:xfrm>
              <a:off x="3976162" y="2595767"/>
              <a:ext cx="657057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D5521F7-79D6-49C8-BD63-3783E2710ED4}"/>
                </a:ext>
              </a:extLst>
            </p:cNvPr>
            <p:cNvSpPr/>
            <p:nvPr/>
          </p:nvSpPr>
          <p:spPr>
            <a:xfrm>
              <a:off x="3976162" y="2907580"/>
              <a:ext cx="657661" cy="791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19D6041-667B-4FFF-9FB5-F1F8B8FB2814}"/>
                </a:ext>
              </a:extLst>
            </p:cNvPr>
            <p:cNvSpPr/>
            <p:nvPr/>
          </p:nvSpPr>
          <p:spPr>
            <a:xfrm>
              <a:off x="3979818" y="3699410"/>
              <a:ext cx="653402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D0AF0BC-8547-43E0-BE7D-C5E1C8271768}"/>
                </a:ext>
              </a:extLst>
            </p:cNvPr>
            <p:cNvSpPr/>
            <p:nvPr/>
          </p:nvSpPr>
          <p:spPr>
            <a:xfrm>
              <a:off x="3979214" y="4811012"/>
              <a:ext cx="650091" cy="312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2B3D9D4-88E2-4ACE-9222-63D3521841BF}"/>
                </a:ext>
              </a:extLst>
            </p:cNvPr>
            <p:cNvSpPr/>
            <p:nvPr/>
          </p:nvSpPr>
          <p:spPr>
            <a:xfrm>
              <a:off x="3980078" y="4011140"/>
              <a:ext cx="653142" cy="791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59B1C75-E3AF-4676-99A5-D7FF8E17E1D8}"/>
              </a:ext>
            </a:extLst>
          </p:cNvPr>
          <p:cNvSpPr/>
          <p:nvPr/>
        </p:nvSpPr>
        <p:spPr>
          <a:xfrm>
            <a:off x="8413275" y="2513680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61895B9-8E7A-4020-8BA1-76542664DA11}"/>
              </a:ext>
            </a:extLst>
          </p:cNvPr>
          <p:cNvSpPr/>
          <p:nvPr/>
        </p:nvSpPr>
        <p:spPr>
          <a:xfrm>
            <a:off x="8413275" y="2826008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7A58A8D-D42A-4A31-A53F-D529631B7260}"/>
              </a:ext>
            </a:extLst>
          </p:cNvPr>
          <p:cNvSpPr/>
          <p:nvPr/>
        </p:nvSpPr>
        <p:spPr>
          <a:xfrm>
            <a:off x="8413275" y="3136168"/>
            <a:ext cx="662474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F66CC9A-9643-408A-980A-FF3BC8FFACB5}"/>
              </a:ext>
            </a:extLst>
          </p:cNvPr>
          <p:cNvSpPr/>
          <p:nvPr/>
        </p:nvSpPr>
        <p:spPr>
          <a:xfrm>
            <a:off x="8418086" y="3927858"/>
            <a:ext cx="662475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5BA9B28-A05A-4CBB-94BC-44A41DEC559C}"/>
              </a:ext>
            </a:extLst>
          </p:cNvPr>
          <p:cNvSpPr/>
          <p:nvPr/>
        </p:nvSpPr>
        <p:spPr>
          <a:xfrm>
            <a:off x="8856545" y="3031715"/>
            <a:ext cx="1166326" cy="433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. . .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8853EF3-4AE0-4EE7-A97C-F745026A1A85}"/>
              </a:ext>
            </a:extLst>
          </p:cNvPr>
          <p:cNvSpPr/>
          <p:nvPr/>
        </p:nvSpPr>
        <p:spPr>
          <a:xfrm>
            <a:off x="9752596" y="2507901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40E0CFB-E66F-47C5-8C33-403B875FE1D2}"/>
              </a:ext>
            </a:extLst>
          </p:cNvPr>
          <p:cNvSpPr/>
          <p:nvPr/>
        </p:nvSpPr>
        <p:spPr>
          <a:xfrm>
            <a:off x="9752596" y="2820229"/>
            <a:ext cx="662474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14F36C8-6278-488F-A7AD-1927AA59027B}"/>
              </a:ext>
            </a:extLst>
          </p:cNvPr>
          <p:cNvSpPr/>
          <p:nvPr/>
        </p:nvSpPr>
        <p:spPr>
          <a:xfrm>
            <a:off x="9752596" y="3129681"/>
            <a:ext cx="662474" cy="791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FFDF0E9-A1E7-44AE-BDD3-65CCF9064125}"/>
              </a:ext>
            </a:extLst>
          </p:cNvPr>
          <p:cNvSpPr/>
          <p:nvPr/>
        </p:nvSpPr>
        <p:spPr>
          <a:xfrm>
            <a:off x="9757408" y="3921371"/>
            <a:ext cx="657662" cy="31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11CBD633-97FD-4E1B-845E-983BB24F0CF5}"/>
              </a:ext>
            </a:extLst>
          </p:cNvPr>
          <p:cNvSpPr/>
          <p:nvPr/>
        </p:nvSpPr>
        <p:spPr>
          <a:xfrm rot="5400000">
            <a:off x="8732399" y="3161102"/>
            <a:ext cx="528107" cy="28675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D58705A-539B-4E04-9EC1-DF1FB24B777E}"/>
              </a:ext>
            </a:extLst>
          </p:cNvPr>
          <p:cNvSpPr txBox="1"/>
          <p:nvPr/>
        </p:nvSpPr>
        <p:spPr>
          <a:xfrm>
            <a:off x="8097174" y="4898820"/>
            <a:ext cx="200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Filters (features)</a:t>
            </a:r>
          </a:p>
        </p:txBody>
      </p:sp>
      <p:sp>
        <p:nvSpPr>
          <p:cNvPr id="150" name="Right Brace 149">
            <a:extLst>
              <a:ext uri="{FF2B5EF4-FFF2-40B4-BE49-F238E27FC236}">
                <a16:creationId xmlns:a16="http://schemas.microsoft.com/office/drawing/2014/main" id="{407742FE-F6AF-453F-B61D-2CA7F1C0344C}"/>
              </a:ext>
            </a:extLst>
          </p:cNvPr>
          <p:cNvSpPr/>
          <p:nvPr/>
        </p:nvSpPr>
        <p:spPr>
          <a:xfrm>
            <a:off x="10474518" y="2476998"/>
            <a:ext cx="467817" cy="1763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8969FDC-A9AF-438E-8C65-C929276C4460}"/>
              </a:ext>
            </a:extLst>
          </p:cNvPr>
          <p:cNvSpPr txBox="1"/>
          <p:nvPr/>
        </p:nvSpPr>
        <p:spPr>
          <a:xfrm rot="5400000">
            <a:off x="10386170" y="3204174"/>
            <a:ext cx="155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Pooled Results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761EFBD-FFC7-4195-90D8-4C249882807D}"/>
              </a:ext>
            </a:extLst>
          </p:cNvPr>
          <p:cNvSpPr txBox="1"/>
          <p:nvPr/>
        </p:nvSpPr>
        <p:spPr>
          <a:xfrm>
            <a:off x="7666223" y="6021737"/>
            <a:ext cx="34576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Pool Size = 8</a:t>
            </a:r>
          </a:p>
          <a:p>
            <a:r>
              <a:rPr lang="en-US" sz="1400" b="1" dirty="0"/>
              <a:t>Reduces size from 256 to 256/8 = 32</a:t>
            </a:r>
          </a:p>
          <a:p>
            <a:r>
              <a:rPr lang="en-US" sz="1400" b="1" dirty="0"/>
              <a:t>Constructs a value by taking max of 8 values</a:t>
            </a:r>
          </a:p>
        </p:txBody>
      </p:sp>
      <p:sp>
        <p:nvSpPr>
          <p:cNvPr id="153" name="Right Brace 152">
            <a:extLst>
              <a:ext uri="{FF2B5EF4-FFF2-40B4-BE49-F238E27FC236}">
                <a16:creationId xmlns:a16="http://schemas.microsoft.com/office/drawing/2014/main" id="{FD881D08-E7BE-4FCA-8559-8F722526BCF3}"/>
              </a:ext>
            </a:extLst>
          </p:cNvPr>
          <p:cNvSpPr/>
          <p:nvPr/>
        </p:nvSpPr>
        <p:spPr>
          <a:xfrm rot="16200000">
            <a:off x="9044091" y="-732798"/>
            <a:ext cx="312575" cy="35552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CF080F5-C11B-46AA-92EF-595146B10816}"/>
              </a:ext>
            </a:extLst>
          </p:cNvPr>
          <p:cNvSpPr txBox="1"/>
          <p:nvPr/>
        </p:nvSpPr>
        <p:spPr>
          <a:xfrm>
            <a:off x="8760898" y="492687"/>
            <a:ext cx="87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498618D-E066-4FE1-A372-1B333D646E44}"/>
              </a:ext>
            </a:extLst>
          </p:cNvPr>
          <p:cNvSpPr txBox="1"/>
          <p:nvPr/>
        </p:nvSpPr>
        <p:spPr>
          <a:xfrm rot="16200000">
            <a:off x="434767" y="1936643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05855F7-3595-4AC2-98E2-9BCC2CDF573E}"/>
              </a:ext>
            </a:extLst>
          </p:cNvPr>
          <p:cNvSpPr txBox="1"/>
          <p:nvPr/>
        </p:nvSpPr>
        <p:spPr>
          <a:xfrm>
            <a:off x="6043383" y="2717421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values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0F3802C-1F9D-4EFF-ACB6-C518CB63343F}"/>
              </a:ext>
            </a:extLst>
          </p:cNvPr>
          <p:cNvSpPr txBox="1"/>
          <p:nvPr/>
        </p:nvSpPr>
        <p:spPr>
          <a:xfrm>
            <a:off x="3810661" y="1505843"/>
            <a:ext cx="141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ReLu Applied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2E178-1089-47D5-B979-2762E0579D40}"/>
              </a:ext>
            </a:extLst>
          </p:cNvPr>
          <p:cNvSpPr/>
          <p:nvPr/>
        </p:nvSpPr>
        <p:spPr>
          <a:xfrm>
            <a:off x="725102" y="492687"/>
            <a:ext cx="10622228" cy="626771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0A30540-2D30-496F-A453-6EA2149E6542}"/>
              </a:ext>
            </a:extLst>
          </p:cNvPr>
          <p:cNvSpPr txBox="1"/>
          <p:nvPr/>
        </p:nvSpPr>
        <p:spPr>
          <a:xfrm>
            <a:off x="145505" y="2033"/>
            <a:ext cx="3213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CNN 1D 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BBB384-C6A5-4702-8590-051B363E5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30" y="671792"/>
            <a:ext cx="10073153" cy="597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0A30540-2D30-496F-A453-6EA2149E6542}"/>
              </a:ext>
            </a:extLst>
          </p:cNvPr>
          <p:cNvSpPr txBox="1"/>
          <p:nvPr/>
        </p:nvSpPr>
        <p:spPr>
          <a:xfrm>
            <a:off x="75836" y="-58123"/>
            <a:ext cx="5302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CNN 1D Architecture – Sensor Data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DBAE04E-DB76-4EA8-8512-5F36F0688FC9}"/>
              </a:ext>
            </a:extLst>
          </p:cNvPr>
          <p:cNvSpPr/>
          <p:nvPr/>
        </p:nvSpPr>
        <p:spPr>
          <a:xfrm>
            <a:off x="3160036" y="1627768"/>
            <a:ext cx="443056" cy="2873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5D337B8-0EDF-43A2-9D2F-BFAD7CA4246C}"/>
              </a:ext>
            </a:extLst>
          </p:cNvPr>
          <p:cNvSpPr/>
          <p:nvPr/>
        </p:nvSpPr>
        <p:spPr>
          <a:xfrm>
            <a:off x="3816560" y="1627768"/>
            <a:ext cx="443056" cy="2873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38E175-4678-4034-A8C2-895C936FF706}"/>
              </a:ext>
            </a:extLst>
          </p:cNvPr>
          <p:cNvSpPr/>
          <p:nvPr/>
        </p:nvSpPr>
        <p:spPr>
          <a:xfrm>
            <a:off x="4514393" y="1627768"/>
            <a:ext cx="443056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97AC0B2-4150-4BF5-9B19-0FE71C66C112}"/>
              </a:ext>
            </a:extLst>
          </p:cNvPr>
          <p:cNvSpPr/>
          <p:nvPr/>
        </p:nvSpPr>
        <p:spPr>
          <a:xfrm>
            <a:off x="5193839" y="1627768"/>
            <a:ext cx="443056" cy="2873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098C314-7339-4976-B31E-9E2EB4EC8741}"/>
              </a:ext>
            </a:extLst>
          </p:cNvPr>
          <p:cNvSpPr/>
          <p:nvPr/>
        </p:nvSpPr>
        <p:spPr>
          <a:xfrm>
            <a:off x="5850363" y="1627768"/>
            <a:ext cx="443056" cy="2873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E12E486-CC0F-4950-BA0A-15C4C7E59FA4}"/>
              </a:ext>
            </a:extLst>
          </p:cNvPr>
          <p:cNvSpPr/>
          <p:nvPr/>
        </p:nvSpPr>
        <p:spPr>
          <a:xfrm>
            <a:off x="6548196" y="1627768"/>
            <a:ext cx="443056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423058-7CE1-47DF-B0A3-9F467F4632B6}"/>
              </a:ext>
            </a:extLst>
          </p:cNvPr>
          <p:cNvSpPr txBox="1"/>
          <p:nvPr/>
        </p:nvSpPr>
        <p:spPr>
          <a:xfrm rot="16200000">
            <a:off x="2701129" y="2861352"/>
            <a:ext cx="1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D11E81-17F1-4367-B78A-D385BD4D66AC}"/>
              </a:ext>
            </a:extLst>
          </p:cNvPr>
          <p:cNvSpPr txBox="1"/>
          <p:nvPr/>
        </p:nvSpPr>
        <p:spPr>
          <a:xfrm rot="16200000">
            <a:off x="4738160" y="2861351"/>
            <a:ext cx="1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0C9DDD-1131-40C3-9839-AB0E9828250C}"/>
              </a:ext>
            </a:extLst>
          </p:cNvPr>
          <p:cNvSpPr txBox="1"/>
          <p:nvPr/>
        </p:nvSpPr>
        <p:spPr>
          <a:xfrm rot="16200000">
            <a:off x="3696801" y="2861351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63179F7-BFC7-479B-BE90-38F79BEEE75B}"/>
              </a:ext>
            </a:extLst>
          </p:cNvPr>
          <p:cNvSpPr txBox="1"/>
          <p:nvPr/>
        </p:nvSpPr>
        <p:spPr>
          <a:xfrm rot="16200000">
            <a:off x="5755994" y="2861351"/>
            <a:ext cx="64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8FFB2F-9E1C-4E72-978C-6A020B1961B9}"/>
              </a:ext>
            </a:extLst>
          </p:cNvPr>
          <p:cNvSpPr txBox="1"/>
          <p:nvPr/>
        </p:nvSpPr>
        <p:spPr>
          <a:xfrm rot="16200000">
            <a:off x="4295633" y="2861349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88D4EF-83E0-4E93-9965-F64BDBD7AD9E}"/>
              </a:ext>
            </a:extLst>
          </p:cNvPr>
          <p:cNvSpPr txBox="1"/>
          <p:nvPr/>
        </p:nvSpPr>
        <p:spPr>
          <a:xfrm rot="16200000">
            <a:off x="6330244" y="2861350"/>
            <a:ext cx="87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BA21D9-0BBA-4EED-BBA7-79A89ED9C4C3}"/>
              </a:ext>
            </a:extLst>
          </p:cNvPr>
          <p:cNvSpPr/>
          <p:nvPr/>
        </p:nvSpPr>
        <p:spPr>
          <a:xfrm>
            <a:off x="7224521" y="1627768"/>
            <a:ext cx="443056" cy="2873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0F97F22-A409-4BBA-AA19-901C2A09CF7A}"/>
              </a:ext>
            </a:extLst>
          </p:cNvPr>
          <p:cNvSpPr txBox="1"/>
          <p:nvPr/>
        </p:nvSpPr>
        <p:spPr>
          <a:xfrm rot="16200000">
            <a:off x="7061168" y="287857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9A38B9-3432-44CB-8BF0-E5582D66A10C}"/>
              </a:ext>
            </a:extLst>
          </p:cNvPr>
          <p:cNvSpPr/>
          <p:nvPr/>
        </p:nvSpPr>
        <p:spPr>
          <a:xfrm>
            <a:off x="2516777" y="836023"/>
            <a:ext cx="5674724" cy="41191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2B0899C-8B96-4E20-9081-E0F51DAC7033}"/>
              </a:ext>
            </a:extLst>
          </p:cNvPr>
          <p:cNvSpPr txBox="1"/>
          <p:nvPr/>
        </p:nvSpPr>
        <p:spPr>
          <a:xfrm>
            <a:off x="3501843" y="989521"/>
            <a:ext cx="397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1-D Convolution Neural Network Model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ECC25BB-5F05-4B54-96DB-3EA3A604B3FD}"/>
              </a:ext>
            </a:extLst>
          </p:cNvPr>
          <p:cNvSpPr/>
          <p:nvPr/>
        </p:nvSpPr>
        <p:spPr>
          <a:xfrm>
            <a:off x="1365011" y="1204123"/>
            <a:ext cx="391886" cy="3483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17C2FF3-4288-4E3E-8AC3-DEFC267E536D}"/>
              </a:ext>
            </a:extLst>
          </p:cNvPr>
          <p:cNvSpPr/>
          <p:nvPr/>
        </p:nvSpPr>
        <p:spPr>
          <a:xfrm>
            <a:off x="1808165" y="2686594"/>
            <a:ext cx="650806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998CC-B5AE-4CD2-BFAB-656CF9C4AC67}"/>
              </a:ext>
            </a:extLst>
          </p:cNvPr>
          <p:cNvSpPr txBox="1"/>
          <p:nvPr/>
        </p:nvSpPr>
        <p:spPr>
          <a:xfrm rot="16200000">
            <a:off x="1169726" y="26745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D325D76D-010A-4FE4-BAA1-0D1116F5490E}"/>
              </a:ext>
            </a:extLst>
          </p:cNvPr>
          <p:cNvSpPr/>
          <p:nvPr/>
        </p:nvSpPr>
        <p:spPr>
          <a:xfrm>
            <a:off x="8277177" y="2719958"/>
            <a:ext cx="650806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F2278-9506-4389-ABBA-0A5E97236E32}"/>
              </a:ext>
            </a:extLst>
          </p:cNvPr>
          <p:cNvSpPr/>
          <p:nvPr/>
        </p:nvSpPr>
        <p:spPr>
          <a:xfrm>
            <a:off x="8999721" y="2518954"/>
            <a:ext cx="1201783" cy="783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54DA1D4-7E47-4C23-88BC-06989A11032F}"/>
              </a:ext>
            </a:extLst>
          </p:cNvPr>
          <p:cNvSpPr/>
          <p:nvPr/>
        </p:nvSpPr>
        <p:spPr>
          <a:xfrm rot="16200000">
            <a:off x="3876450" y="4280733"/>
            <a:ext cx="364585" cy="17974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C28D2-01B9-4F05-8CD0-E21EBF1A720F}"/>
              </a:ext>
            </a:extLst>
          </p:cNvPr>
          <p:cNvSpPr txBox="1"/>
          <p:nvPr/>
        </p:nvSpPr>
        <p:spPr>
          <a:xfrm>
            <a:off x="3487917" y="5372629"/>
            <a:ext cx="14131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Filters = 64</a:t>
            </a:r>
          </a:p>
          <a:p>
            <a:r>
              <a:rPr lang="en-US" sz="1400" dirty="0"/>
              <a:t>Kernel Size = 16</a:t>
            </a:r>
          </a:p>
          <a:p>
            <a:r>
              <a:rPr lang="en-US" sz="1400" dirty="0"/>
              <a:t>Pool Size = 8</a:t>
            </a:r>
          </a:p>
          <a:p>
            <a:r>
              <a:rPr lang="en-US" sz="1400" dirty="0"/>
              <a:t>Batch Size = 16</a:t>
            </a:r>
          </a:p>
          <a:p>
            <a:r>
              <a:rPr lang="en-US" sz="1400" dirty="0"/>
              <a:t>Activation = Relu</a:t>
            </a:r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A690861E-C139-4682-A667-7D7133587B8A}"/>
              </a:ext>
            </a:extLst>
          </p:cNvPr>
          <p:cNvSpPr/>
          <p:nvPr/>
        </p:nvSpPr>
        <p:spPr>
          <a:xfrm rot="16200000">
            <a:off x="5923491" y="4279634"/>
            <a:ext cx="364585" cy="17974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F573D75-BDCC-4539-ABC6-D9343422C7C9}"/>
              </a:ext>
            </a:extLst>
          </p:cNvPr>
          <p:cNvSpPr txBox="1"/>
          <p:nvPr/>
        </p:nvSpPr>
        <p:spPr>
          <a:xfrm>
            <a:off x="5554432" y="5372628"/>
            <a:ext cx="14131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Filters = 128</a:t>
            </a:r>
          </a:p>
          <a:p>
            <a:r>
              <a:rPr lang="en-US" sz="1400" dirty="0"/>
              <a:t>Kernel Size = 16</a:t>
            </a:r>
          </a:p>
          <a:p>
            <a:r>
              <a:rPr lang="en-US" sz="1400" dirty="0"/>
              <a:t>Pool Size = 8</a:t>
            </a:r>
          </a:p>
          <a:p>
            <a:r>
              <a:rPr lang="en-US" sz="1400" dirty="0"/>
              <a:t>Batch Size = 16</a:t>
            </a:r>
          </a:p>
          <a:p>
            <a:r>
              <a:rPr lang="en-US" sz="1400" dirty="0"/>
              <a:t>Activation = Relu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1FADF5-B64D-40C2-9973-D4D3FE8B91EA}"/>
              </a:ext>
            </a:extLst>
          </p:cNvPr>
          <p:cNvSpPr/>
          <p:nvPr/>
        </p:nvSpPr>
        <p:spPr>
          <a:xfrm>
            <a:off x="1129004" y="681135"/>
            <a:ext cx="9254831" cy="586104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9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9359BC0-B009-453A-A21D-644A5CEB7322}"/>
              </a:ext>
            </a:extLst>
          </p:cNvPr>
          <p:cNvGrpSpPr/>
          <p:nvPr/>
        </p:nvGrpSpPr>
        <p:grpSpPr>
          <a:xfrm>
            <a:off x="566057" y="607929"/>
            <a:ext cx="10668000" cy="4057650"/>
            <a:chOff x="762000" y="1400175"/>
            <a:chExt cx="10668000" cy="40576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4CCE09-06E3-473D-8EF7-271F18C31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1400175"/>
              <a:ext cx="10668000" cy="405765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C2BDD1-73A0-4C6B-BFC5-705F22FF52D7}"/>
                </a:ext>
              </a:extLst>
            </p:cNvPr>
            <p:cNvCxnSpPr/>
            <p:nvPr/>
          </p:nvCxnSpPr>
          <p:spPr>
            <a:xfrm>
              <a:off x="1063690" y="5457825"/>
              <a:ext cx="103663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ight Brace 7">
            <a:extLst>
              <a:ext uri="{FF2B5EF4-FFF2-40B4-BE49-F238E27FC236}">
                <a16:creationId xmlns:a16="http://schemas.microsoft.com/office/drawing/2014/main" id="{2630FD6A-FB4E-4185-82D6-FF882FEED99D}"/>
              </a:ext>
            </a:extLst>
          </p:cNvPr>
          <p:cNvSpPr/>
          <p:nvPr/>
        </p:nvSpPr>
        <p:spPr>
          <a:xfrm rot="5400000">
            <a:off x="1677178" y="43139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EEBCF1-CFEB-4AF4-A839-9C2AD4C56DBD}"/>
              </a:ext>
            </a:extLst>
          </p:cNvPr>
          <p:cNvSpPr/>
          <p:nvPr/>
        </p:nvSpPr>
        <p:spPr>
          <a:xfrm rot="5400000">
            <a:off x="2941473" y="4279134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373E76-37C2-45E6-9323-AC953E90C6BD}"/>
              </a:ext>
            </a:extLst>
          </p:cNvPr>
          <p:cNvSpPr/>
          <p:nvPr/>
        </p:nvSpPr>
        <p:spPr>
          <a:xfrm rot="5400000">
            <a:off x="4205770" y="4296533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F25E17-12A8-4EBF-A890-8D86ACF04E4B}"/>
              </a:ext>
            </a:extLst>
          </p:cNvPr>
          <p:cNvSpPr/>
          <p:nvPr/>
        </p:nvSpPr>
        <p:spPr>
          <a:xfrm rot="5400000">
            <a:off x="5507388" y="4313930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80710-1556-4571-BADA-20F864AD8658}"/>
              </a:ext>
            </a:extLst>
          </p:cNvPr>
          <p:cNvSpPr txBox="1"/>
          <p:nvPr/>
        </p:nvSpPr>
        <p:spPr>
          <a:xfrm>
            <a:off x="7022556" y="4257076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.   .   .   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22AC35B-C6E1-4B39-8967-B7B00C43E698}"/>
              </a:ext>
            </a:extLst>
          </p:cNvPr>
          <p:cNvSpPr/>
          <p:nvPr/>
        </p:nvSpPr>
        <p:spPr>
          <a:xfrm rot="5400000">
            <a:off x="10387301" y="4313929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8B0AA-788B-4F8D-B618-1F9F4FB9F403}"/>
              </a:ext>
            </a:extLst>
          </p:cNvPr>
          <p:cNvSpPr txBox="1"/>
          <p:nvPr/>
        </p:nvSpPr>
        <p:spPr>
          <a:xfrm>
            <a:off x="1684177" y="507728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8F386-2818-4946-B28B-88687C72051F}"/>
              </a:ext>
            </a:extLst>
          </p:cNvPr>
          <p:cNvSpPr txBox="1"/>
          <p:nvPr/>
        </p:nvSpPr>
        <p:spPr>
          <a:xfrm>
            <a:off x="2948472" y="507920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8F0AA-A6CB-4055-BEF7-C053F6EF67EB}"/>
              </a:ext>
            </a:extLst>
          </p:cNvPr>
          <p:cNvSpPr txBox="1"/>
          <p:nvPr/>
        </p:nvSpPr>
        <p:spPr>
          <a:xfrm>
            <a:off x="4204993" y="5077282"/>
            <a:ext cx="42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9F1A-E122-464D-9563-51F8FEAE3D9B}"/>
              </a:ext>
            </a:extLst>
          </p:cNvPr>
          <p:cNvSpPr txBox="1"/>
          <p:nvPr/>
        </p:nvSpPr>
        <p:spPr>
          <a:xfrm>
            <a:off x="5514387" y="507920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175C0-55BD-4CEF-9194-04E02D1B9DD0}"/>
              </a:ext>
            </a:extLst>
          </p:cNvPr>
          <p:cNvSpPr txBox="1"/>
          <p:nvPr/>
        </p:nvSpPr>
        <p:spPr>
          <a:xfrm>
            <a:off x="10394300" y="510527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C6FAF-FA4B-45CE-A37B-3861FF55475E}"/>
              </a:ext>
            </a:extLst>
          </p:cNvPr>
          <p:cNvSpPr txBox="1"/>
          <p:nvPr/>
        </p:nvSpPr>
        <p:spPr>
          <a:xfrm>
            <a:off x="185564" y="46329"/>
            <a:ext cx="4527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Preparation: Training 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58B54-3F63-4DE1-B63A-10B924C467E5}"/>
              </a:ext>
            </a:extLst>
          </p:cNvPr>
          <p:cNvSpPr txBox="1"/>
          <p:nvPr/>
        </p:nvSpPr>
        <p:spPr>
          <a:xfrm rot="16200000">
            <a:off x="-1170704" y="2391679"/>
            <a:ext cx="3020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Sensor Signal (12,000 samples/second)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6F995A-5E12-46BE-A9A2-01FF57E5986B}"/>
              </a:ext>
            </a:extLst>
          </p:cNvPr>
          <p:cNvSpPr txBox="1"/>
          <p:nvPr/>
        </p:nvSpPr>
        <p:spPr>
          <a:xfrm>
            <a:off x="5726133" y="545148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EFAE7F-EECD-47F6-AB5B-488D4C2E6CA3}"/>
              </a:ext>
            </a:extLst>
          </p:cNvPr>
          <p:cNvSpPr txBox="1"/>
          <p:nvPr/>
        </p:nvSpPr>
        <p:spPr>
          <a:xfrm>
            <a:off x="717346" y="5636147"/>
            <a:ext cx="9861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of v</a:t>
            </a:r>
            <a:r>
              <a:rPr lang="en-US" baseline="-25000" dirty="0"/>
              <a:t>i</a:t>
            </a:r>
            <a:r>
              <a:rPr lang="en-US" dirty="0"/>
              <a:t> is fixed at 256.</a:t>
            </a:r>
          </a:p>
          <a:p>
            <a:r>
              <a:rPr lang="en-US" dirty="0"/>
              <a:t>Where n is the number of fixed sample vectors of size 256</a:t>
            </a:r>
          </a:p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is the label for signal vector v</a:t>
            </a:r>
            <a:r>
              <a:rPr lang="en-US" baseline="-25000" dirty="0"/>
              <a:t>i</a:t>
            </a:r>
            <a:r>
              <a:rPr lang="en-US" dirty="0"/>
              <a:t>. 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in (0,1,2,3,4,5,6,7,8,9,10,11,12,13,14,15,16,17,18,19)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0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C2BDD1-73A0-4C6B-BFC5-705F22FF52D7}"/>
              </a:ext>
            </a:extLst>
          </p:cNvPr>
          <p:cNvCxnSpPr/>
          <p:nvPr/>
        </p:nvCxnSpPr>
        <p:spPr>
          <a:xfrm>
            <a:off x="867747" y="4682357"/>
            <a:ext cx="10366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2630FD6A-FB4E-4185-82D6-FF882FEED99D}"/>
              </a:ext>
            </a:extLst>
          </p:cNvPr>
          <p:cNvSpPr/>
          <p:nvPr/>
        </p:nvSpPr>
        <p:spPr>
          <a:xfrm rot="5400000">
            <a:off x="1677178" y="4330707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EEBCF1-CFEB-4AF4-A839-9C2AD4C56DBD}"/>
              </a:ext>
            </a:extLst>
          </p:cNvPr>
          <p:cNvSpPr/>
          <p:nvPr/>
        </p:nvSpPr>
        <p:spPr>
          <a:xfrm rot="5400000">
            <a:off x="2941473" y="4295912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373E76-37C2-45E6-9323-AC953E90C6BD}"/>
              </a:ext>
            </a:extLst>
          </p:cNvPr>
          <p:cNvSpPr/>
          <p:nvPr/>
        </p:nvSpPr>
        <p:spPr>
          <a:xfrm rot="5400000">
            <a:off x="4205770" y="4313311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9F25E17-12A8-4EBF-A890-8D86ACF04E4B}"/>
              </a:ext>
            </a:extLst>
          </p:cNvPr>
          <p:cNvSpPr/>
          <p:nvPr/>
        </p:nvSpPr>
        <p:spPr>
          <a:xfrm rot="5400000">
            <a:off x="5507388" y="4330708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80710-1556-4571-BADA-20F864AD8658}"/>
              </a:ext>
            </a:extLst>
          </p:cNvPr>
          <p:cNvSpPr txBox="1"/>
          <p:nvPr/>
        </p:nvSpPr>
        <p:spPr>
          <a:xfrm>
            <a:off x="7022556" y="4273854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.   .   .   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22AC35B-C6E1-4B39-8967-B7B00C43E698}"/>
              </a:ext>
            </a:extLst>
          </p:cNvPr>
          <p:cNvSpPr/>
          <p:nvPr/>
        </p:nvSpPr>
        <p:spPr>
          <a:xfrm rot="5400000">
            <a:off x="10387301" y="4330707"/>
            <a:ext cx="419878" cy="1264295"/>
          </a:xfrm>
          <a:prstGeom prst="rightBrace">
            <a:avLst>
              <a:gd name="adj1" fmla="val 55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8B0AA-788B-4F8D-B618-1F9F4FB9F403}"/>
              </a:ext>
            </a:extLst>
          </p:cNvPr>
          <p:cNvSpPr txBox="1"/>
          <p:nvPr/>
        </p:nvSpPr>
        <p:spPr>
          <a:xfrm>
            <a:off x="1572205" y="515937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8F386-2818-4946-B28B-88687C72051F}"/>
              </a:ext>
            </a:extLst>
          </p:cNvPr>
          <p:cNvSpPr txBox="1"/>
          <p:nvPr/>
        </p:nvSpPr>
        <p:spPr>
          <a:xfrm>
            <a:off x="2836500" y="516129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8F0AA-A6CB-4055-BEF7-C053F6EF67EB}"/>
              </a:ext>
            </a:extLst>
          </p:cNvPr>
          <p:cNvSpPr txBox="1"/>
          <p:nvPr/>
        </p:nvSpPr>
        <p:spPr>
          <a:xfrm>
            <a:off x="4093021" y="5159372"/>
            <a:ext cx="6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9F1A-E122-464D-9563-51F8FEAE3D9B}"/>
              </a:ext>
            </a:extLst>
          </p:cNvPr>
          <p:cNvSpPr txBox="1"/>
          <p:nvPr/>
        </p:nvSpPr>
        <p:spPr>
          <a:xfrm>
            <a:off x="5402415" y="516129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n+4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175C0-55BD-4CEF-9194-04E02D1B9DD0}"/>
              </a:ext>
            </a:extLst>
          </p:cNvPr>
          <p:cNvSpPr txBox="1"/>
          <p:nvPr/>
        </p:nvSpPr>
        <p:spPr>
          <a:xfrm>
            <a:off x="10245004" y="515937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n+m</a:t>
            </a:r>
            <a:endParaRPr lang="en-US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E87B1C-F6CC-477A-99B4-D7B0E20C5773}"/>
              </a:ext>
            </a:extLst>
          </p:cNvPr>
          <p:cNvSpPr txBox="1"/>
          <p:nvPr/>
        </p:nvSpPr>
        <p:spPr>
          <a:xfrm>
            <a:off x="602430" y="5648516"/>
            <a:ext cx="9861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of v</a:t>
            </a:r>
            <a:r>
              <a:rPr lang="en-US" baseline="-25000" dirty="0"/>
              <a:t>i</a:t>
            </a:r>
            <a:r>
              <a:rPr lang="en-US" dirty="0"/>
              <a:t> is fixed at 256.</a:t>
            </a:r>
          </a:p>
          <a:p>
            <a:r>
              <a:rPr lang="en-US" dirty="0"/>
              <a:t>Where m is the number of fixed sample vectors of size 256</a:t>
            </a:r>
          </a:p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is the label for signal vector v</a:t>
            </a:r>
            <a:r>
              <a:rPr lang="en-US" baseline="-25000" dirty="0"/>
              <a:t>i</a:t>
            </a:r>
            <a:r>
              <a:rPr lang="en-US" dirty="0"/>
              <a:t>. 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in (0,1,2,3,4,5,6,7,8,9,10,11,12,13,14,15,16,17,18,19)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C6FAF-FA4B-45CE-A37B-3861FF55475E}"/>
              </a:ext>
            </a:extLst>
          </p:cNvPr>
          <p:cNvSpPr txBox="1"/>
          <p:nvPr/>
        </p:nvSpPr>
        <p:spPr>
          <a:xfrm>
            <a:off x="339453" y="80779"/>
            <a:ext cx="3953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Preparation: Test 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B37945-2002-4FB4-BAAC-9A5C24B34993}"/>
              </a:ext>
            </a:extLst>
          </p:cNvPr>
          <p:cNvSpPr txBox="1"/>
          <p:nvPr/>
        </p:nvSpPr>
        <p:spPr>
          <a:xfrm>
            <a:off x="5726133" y="54682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B7405B-9879-45ED-866C-4C17420B8B0A}"/>
              </a:ext>
            </a:extLst>
          </p:cNvPr>
          <p:cNvSpPr txBox="1"/>
          <p:nvPr/>
        </p:nvSpPr>
        <p:spPr>
          <a:xfrm rot="16200000">
            <a:off x="-1170704" y="2408457"/>
            <a:ext cx="3020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Sensor Signal (12,000 samples/second)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E9AA6A-EC8F-4FED-94AC-DEF35EBED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35" y="558378"/>
            <a:ext cx="10687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9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925</Words>
  <Application>Microsoft Office PowerPoint</Application>
  <PresentationFormat>Widescreen</PresentationFormat>
  <Paragraphs>334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Scheibal</dc:creator>
  <cp:lastModifiedBy>Paul Scheibal</cp:lastModifiedBy>
  <cp:revision>73</cp:revision>
  <dcterms:created xsi:type="dcterms:W3CDTF">2020-01-21T17:51:24Z</dcterms:created>
  <dcterms:modified xsi:type="dcterms:W3CDTF">2020-02-06T22:59:59Z</dcterms:modified>
</cp:coreProperties>
</file>