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964" r:id="rId1"/>
  </p:sldMasterIdLst>
  <p:notesMasterIdLst>
    <p:notesMasterId r:id="rId20"/>
  </p:notesMasterIdLst>
  <p:handoutMasterIdLst>
    <p:handoutMasterId r:id="rId21"/>
  </p:handoutMasterIdLst>
  <p:sldIdLst>
    <p:sldId id="330" r:id="rId2"/>
    <p:sldId id="429" r:id="rId3"/>
    <p:sldId id="430" r:id="rId4"/>
    <p:sldId id="371" r:id="rId5"/>
    <p:sldId id="372" r:id="rId6"/>
    <p:sldId id="373" r:id="rId7"/>
    <p:sldId id="431" r:id="rId8"/>
    <p:sldId id="378" r:id="rId9"/>
    <p:sldId id="375" r:id="rId10"/>
    <p:sldId id="376" r:id="rId11"/>
    <p:sldId id="377" r:id="rId12"/>
    <p:sldId id="379" r:id="rId13"/>
    <p:sldId id="432" r:id="rId14"/>
    <p:sldId id="381" r:id="rId15"/>
    <p:sldId id="382" r:id="rId16"/>
    <p:sldId id="384" r:id="rId17"/>
    <p:sldId id="433" r:id="rId18"/>
    <p:sldId id="399" r:id="rId19"/>
  </p:sldIdLst>
  <p:sldSz cx="9144000" cy="5143500" type="screen16x9"/>
  <p:notesSz cx="6794500" cy="9931400"/>
  <p:defaultTextStyle>
    <a:defPPr>
      <a:defRPr lang="de-CH"/>
    </a:defPPr>
    <a:lvl1pPr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1pPr>
    <a:lvl2pPr marL="457189"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2pPr>
    <a:lvl3pPr marL="914377"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3pPr>
    <a:lvl4pPr marL="1371566"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4pPr>
    <a:lvl5pPr marL="1828754" algn="l" rtl="0" eaLnBrk="0" fontAlgn="base" hangingPunct="0">
      <a:spcBef>
        <a:spcPct val="50000"/>
      </a:spcBef>
      <a:spcAft>
        <a:spcPct val="0"/>
      </a:spcAft>
      <a:defRPr sz="1600" kern="1200">
        <a:solidFill>
          <a:schemeClr val="tx1"/>
        </a:solidFill>
        <a:latin typeface="Arial" charset="0"/>
        <a:ea typeface="ヒラギノ角ゴ Pro W3" charset="0"/>
        <a:cs typeface="ヒラギノ角ゴ Pro W3" charset="0"/>
      </a:defRPr>
    </a:lvl5pPr>
    <a:lvl6pPr marL="2285943" algn="l" defTabSz="457189" rtl="0" eaLnBrk="1" latinLnBrk="0" hangingPunct="1">
      <a:defRPr sz="1600" kern="1200">
        <a:solidFill>
          <a:schemeClr val="tx1"/>
        </a:solidFill>
        <a:latin typeface="Arial" charset="0"/>
        <a:ea typeface="ヒラギノ角ゴ Pro W3" charset="0"/>
        <a:cs typeface="ヒラギノ角ゴ Pro W3" charset="0"/>
      </a:defRPr>
    </a:lvl6pPr>
    <a:lvl7pPr marL="2743131" algn="l" defTabSz="457189" rtl="0" eaLnBrk="1" latinLnBrk="0" hangingPunct="1">
      <a:defRPr sz="1600" kern="1200">
        <a:solidFill>
          <a:schemeClr val="tx1"/>
        </a:solidFill>
        <a:latin typeface="Arial" charset="0"/>
        <a:ea typeface="ヒラギノ角ゴ Pro W3" charset="0"/>
        <a:cs typeface="ヒラギノ角ゴ Pro W3" charset="0"/>
      </a:defRPr>
    </a:lvl7pPr>
    <a:lvl8pPr marL="3200320" algn="l" defTabSz="457189" rtl="0" eaLnBrk="1" latinLnBrk="0" hangingPunct="1">
      <a:defRPr sz="1600" kern="1200">
        <a:solidFill>
          <a:schemeClr val="tx1"/>
        </a:solidFill>
        <a:latin typeface="Arial" charset="0"/>
        <a:ea typeface="ヒラギノ角ゴ Pro W3" charset="0"/>
        <a:cs typeface="ヒラギノ角ゴ Pro W3" charset="0"/>
      </a:defRPr>
    </a:lvl8pPr>
    <a:lvl9pPr marL="3657509" algn="l" defTabSz="457189" rtl="0" eaLnBrk="1" latinLnBrk="0" hangingPunct="1">
      <a:defRPr sz="1600" kern="1200">
        <a:solidFill>
          <a:schemeClr val="tx1"/>
        </a:solidFill>
        <a:latin typeface="Arial" charset="0"/>
        <a:ea typeface="ヒラギノ角ゴ Pro W3" charset="0"/>
        <a:cs typeface="ヒラギノ角ゴ Pro W3" charset="0"/>
      </a:defRPr>
    </a:lvl9pPr>
  </p:defaultTextStyle>
  <p:extLst>
    <p:ext uri="{EFAFB233-063F-42B5-8137-9DF3F51BA10A}">
      <p15:sldGuideLst xmlns="" xmlns:p15="http://schemas.microsoft.com/office/powerpoint/2012/main">
        <p15:guide id="1" orient="horz" pos="668" userDrawn="1">
          <p15:clr>
            <a:srgbClr val="A4A3A4"/>
          </p15:clr>
        </p15:guide>
        <p15:guide id="2" orient="horz" pos="634" userDrawn="1">
          <p15:clr>
            <a:srgbClr val="A4A3A4"/>
          </p15:clr>
        </p15:guide>
        <p15:guide id="3" orient="horz" pos="2845" userDrawn="1">
          <p15:clr>
            <a:srgbClr val="A4A3A4"/>
          </p15:clr>
        </p15:guide>
        <p15:guide id="4" orient="horz" pos="838" userDrawn="1">
          <p15:clr>
            <a:srgbClr val="A4A3A4"/>
          </p15:clr>
        </p15:guide>
        <p15:guide id="5" orient="horz" pos="140" userDrawn="1">
          <p15:clr>
            <a:srgbClr val="A4A3A4"/>
          </p15:clr>
        </p15:guide>
        <p15:guide id="6" orient="horz" pos="378" userDrawn="1">
          <p15:clr>
            <a:srgbClr val="A4A3A4"/>
          </p15:clr>
        </p15:guide>
        <p15:guide id="7" orient="horz" pos="3117" userDrawn="1">
          <p15:clr>
            <a:srgbClr val="A4A3A4"/>
          </p15:clr>
        </p15:guide>
        <p15:guide id="9" pos="657" userDrawn="1">
          <p15:clr>
            <a:srgbClr val="A4A3A4"/>
          </p15:clr>
        </p15:guide>
        <p15:guide id="10" pos="5534" userDrawn="1">
          <p15:clr>
            <a:srgbClr val="A4A3A4"/>
          </p15:clr>
        </p15:guide>
        <p15:guide id="11" pos="521" userDrawn="1">
          <p15:clr>
            <a:srgbClr val="A4A3A4"/>
          </p15:clr>
        </p15:guide>
        <p15:guide id="12" pos="385" userDrawn="1">
          <p15:clr>
            <a:srgbClr val="A4A3A4"/>
          </p15:clr>
        </p15:guide>
        <p15:guide id="13" pos="1315" userDrawn="1">
          <p15:clr>
            <a:srgbClr val="A4A3A4"/>
          </p15:clr>
        </p15:guide>
        <p15:guide id="14" pos="3039" userDrawn="1">
          <p15:clr>
            <a:srgbClr val="A4A3A4"/>
          </p15:clr>
        </p15:guide>
        <p15:guide id="15" pos="3152" userDrawn="1">
          <p15:clr>
            <a:srgbClr val="A4A3A4"/>
          </p15:clr>
        </p15:guide>
      </p15:sldGuideLst>
    </p:ext>
    <p:ext uri="{2D200454-40CA-4A62-9FC3-DE9A4176ACB9}">
      <p15:notesGuideLst xmlns="" xmlns:p15="http://schemas.microsoft.com/office/powerpoint/2012/main">
        <p15:guide id="1" orient="horz" pos="3150">
          <p15:clr>
            <a:srgbClr val="A4A3A4"/>
          </p15:clr>
        </p15:guide>
        <p15:guide id="2" pos="21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a:srgbClr val="010000"/>
    <a:srgbClr val="808080"/>
    <a:srgbClr val="000000"/>
    <a:srgbClr val="FDCA00"/>
    <a:srgbClr val="EF5B00"/>
    <a:srgbClr val="C50006"/>
    <a:srgbClr val="7C204E"/>
    <a:srgbClr val="003B6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5854" autoAdjust="0"/>
    <p:restoredTop sz="76761" autoAdjust="0"/>
  </p:normalViewPr>
  <p:slideViewPr>
    <p:cSldViewPr snapToObjects="1">
      <p:cViewPr varScale="1">
        <p:scale>
          <a:sx n="136" d="100"/>
          <a:sy n="136" d="100"/>
        </p:scale>
        <p:origin x="-894" y="-72"/>
      </p:cViewPr>
      <p:guideLst>
        <p:guide orient="horz" pos="668"/>
        <p:guide orient="horz" pos="634"/>
        <p:guide orient="horz" pos="2845"/>
        <p:guide orient="horz" pos="838"/>
        <p:guide orient="horz" pos="140"/>
        <p:guide orient="horz" pos="378"/>
        <p:guide orient="horz" pos="3117"/>
        <p:guide pos="657"/>
        <p:guide pos="5534"/>
        <p:guide pos="521"/>
        <p:guide pos="385"/>
        <p:guide pos="1315"/>
        <p:guide pos="3039"/>
        <p:guide pos="3152"/>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p:scale>
          <a:sx n="75" d="100"/>
          <a:sy n="75" d="100"/>
        </p:scale>
        <p:origin x="-4110" y="-654"/>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defTabSz="955672">
              <a:spcBef>
                <a:spcPct val="0"/>
              </a:spcBef>
              <a:defRPr sz="1200" baseline="30000">
                <a:latin typeface="Times" charset="0"/>
                <a:ea typeface="ヒラギノ角ゴ Pro W3" charset="-128"/>
                <a:cs typeface="ヒラギノ角ゴ Pro W3" charset="-128"/>
              </a:defRPr>
            </a:lvl1pPr>
          </a:lstStyle>
          <a:p>
            <a:pPr>
              <a:defRPr/>
            </a:pPr>
            <a:endParaRPr lang="en-GB" dirty="0">
              <a:latin typeface="+mn-lt"/>
            </a:endParaRPr>
          </a:p>
        </p:txBody>
      </p:sp>
      <p:sp>
        <p:nvSpPr>
          <p:cNvPr id="118787" name="Rectangle 3"/>
          <p:cNvSpPr>
            <a:spLocks noGrp="1" noChangeArrowheads="1"/>
          </p:cNvSpPr>
          <p:nvPr>
            <p:ph type="dt" sz="quarter" idx="1"/>
          </p:nvPr>
        </p:nvSpPr>
        <p:spPr bwMode="auto">
          <a:xfrm>
            <a:off x="3849694"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algn="r" defTabSz="955672">
              <a:spcBef>
                <a:spcPct val="0"/>
              </a:spcBef>
              <a:defRPr sz="1200" baseline="30000">
                <a:latin typeface="Times" charset="0"/>
                <a:ea typeface="ヒラギノ角ゴ Pro W3" charset="-128"/>
                <a:cs typeface="ヒラギノ角ゴ Pro W3" charset="-128"/>
              </a:defRPr>
            </a:lvl1pPr>
          </a:lstStyle>
          <a:p>
            <a:pPr>
              <a:defRPr/>
            </a:pPr>
            <a:endParaRPr lang="en-GB" dirty="0">
              <a:latin typeface="+mn-lt"/>
            </a:endParaRPr>
          </a:p>
        </p:txBody>
      </p:sp>
      <p:sp>
        <p:nvSpPr>
          <p:cNvPr id="118788" name="Rectangle 4"/>
          <p:cNvSpPr>
            <a:spLocks noGrp="1" noChangeArrowheads="1"/>
          </p:cNvSpPr>
          <p:nvPr>
            <p:ph type="ftr" sz="quarter" idx="2"/>
          </p:nvPr>
        </p:nvSpPr>
        <p:spPr bwMode="auto">
          <a:xfrm>
            <a:off x="0"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defTabSz="955672">
              <a:spcBef>
                <a:spcPct val="0"/>
              </a:spcBef>
              <a:defRPr sz="1200" baseline="30000">
                <a:latin typeface="Times" charset="0"/>
                <a:ea typeface="ヒラギノ角ゴ Pro W3" charset="-128"/>
                <a:cs typeface="ヒラギノ角ゴ Pro W3" charset="-128"/>
              </a:defRPr>
            </a:lvl1pPr>
          </a:lstStyle>
          <a:p>
            <a:pPr>
              <a:defRPr/>
            </a:pPr>
            <a:endParaRPr lang="en-GB">
              <a:latin typeface="+mn-lt"/>
            </a:endParaRPr>
          </a:p>
        </p:txBody>
      </p:sp>
      <p:sp>
        <p:nvSpPr>
          <p:cNvPr id="118789" name="Rectangle 5"/>
          <p:cNvSpPr>
            <a:spLocks noGrp="1" noChangeArrowheads="1"/>
          </p:cNvSpPr>
          <p:nvPr>
            <p:ph type="sldNum" sz="quarter" idx="3"/>
          </p:nvPr>
        </p:nvSpPr>
        <p:spPr bwMode="auto">
          <a:xfrm>
            <a:off x="3849694"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algn="r" defTabSz="955672">
              <a:spcBef>
                <a:spcPct val="0"/>
              </a:spcBef>
              <a:defRPr sz="1200" baseline="30000">
                <a:latin typeface="Times" charset="0"/>
              </a:defRPr>
            </a:lvl1pPr>
          </a:lstStyle>
          <a:p>
            <a:pPr>
              <a:defRPr/>
            </a:pPr>
            <a:fld id="{630A188E-C926-984B-863C-48B251A81B15}" type="slidenum">
              <a:rPr lang="en-GB">
                <a:latin typeface="+mn-lt"/>
              </a:rPr>
              <a:pPr>
                <a:defRPr/>
              </a:pPr>
              <a:t>‹#›</a:t>
            </a:fld>
            <a:endParaRPr lang="en-GB" dirty="0">
              <a:latin typeface="+mn-lt"/>
            </a:endParaRPr>
          </a:p>
        </p:txBody>
      </p:sp>
    </p:spTree>
    <p:extLst>
      <p:ext uri="{BB962C8B-B14F-4D97-AF65-F5344CB8AC3E}">
        <p14:creationId xmlns:p14="http://schemas.microsoft.com/office/powerpoint/2010/main" val="289599428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noChangeArrowheads="1"/>
          </p:cNvSpPr>
          <p:nvPr>
            <p:ph type="hdr" sz="quarter"/>
          </p:nvPr>
        </p:nvSpPr>
        <p:spPr bwMode="auto">
          <a:xfrm>
            <a:off x="0"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122883" name="Rectangle 3"/>
          <p:cNvSpPr>
            <a:spLocks noGrp="1" noChangeArrowheads="1"/>
          </p:cNvSpPr>
          <p:nvPr>
            <p:ph type="dt" idx="1"/>
          </p:nvPr>
        </p:nvSpPr>
        <p:spPr bwMode="auto">
          <a:xfrm>
            <a:off x="3849694" y="0"/>
            <a:ext cx="2944807" cy="497008"/>
          </a:xfrm>
          <a:prstGeom prst="rect">
            <a:avLst/>
          </a:prstGeom>
          <a:noFill/>
          <a:ln w="9525">
            <a:noFill/>
            <a:miter lim="800000"/>
            <a:headEnd/>
            <a:tailEnd/>
          </a:ln>
          <a:effectLst/>
        </p:spPr>
        <p:txBody>
          <a:bodyPr vert="horz" wrap="square" lIns="95561" tIns="47782" rIns="95561" bIns="47782" numCol="1" anchor="t" anchorCtr="0" compatLnSpc="1">
            <a:prstTxWarp prst="textNoShape">
              <a:avLst/>
            </a:prstTxWarp>
          </a:bodyPr>
          <a:lstStyle>
            <a:lvl1pPr algn="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7172" name="Rectangle 4"/>
          <p:cNvSpPr>
            <a:spLocks noGrp="1" noRot="1" noChangeAspect="1" noChangeArrowheads="1" noTextEdit="1"/>
          </p:cNvSpPr>
          <p:nvPr>
            <p:ph type="sldImg" idx="2"/>
          </p:nvPr>
        </p:nvSpPr>
        <p:spPr bwMode="auto">
          <a:xfrm>
            <a:off x="90488" y="746125"/>
            <a:ext cx="6618287" cy="3724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2885" name="Rectangle 5"/>
          <p:cNvSpPr>
            <a:spLocks noGrp="1" noChangeArrowheads="1"/>
          </p:cNvSpPr>
          <p:nvPr>
            <p:ph type="body" sz="quarter" idx="3"/>
          </p:nvPr>
        </p:nvSpPr>
        <p:spPr bwMode="auto">
          <a:xfrm>
            <a:off x="906631" y="4718072"/>
            <a:ext cx="4981238" cy="4467817"/>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noProof="0" dirty="0"/>
              <a:t>Mastertextformat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a:t>
            </a:r>
            <a:r>
              <a:rPr lang="de-DE" noProof="0" dirty="0" smtClean="0"/>
              <a:t>Ebene</a:t>
            </a:r>
          </a:p>
          <a:p>
            <a:pPr lvl="5"/>
            <a:r>
              <a:rPr lang="de-DE" noProof="0" dirty="0" smtClean="0"/>
              <a:t>Sechste Ebene</a:t>
            </a:r>
          </a:p>
          <a:p>
            <a:pPr lvl="6"/>
            <a:r>
              <a:rPr lang="de-DE" noProof="0" dirty="0" smtClean="0"/>
              <a:t>Siebte Ebene</a:t>
            </a:r>
          </a:p>
          <a:p>
            <a:pPr lvl="7"/>
            <a:r>
              <a:rPr lang="de-DE" noProof="0" dirty="0" smtClean="0"/>
              <a:t>Achte Ebene</a:t>
            </a:r>
          </a:p>
          <a:p>
            <a:pPr lvl="8"/>
            <a:r>
              <a:rPr lang="de-DE" noProof="0" dirty="0" smtClean="0"/>
              <a:t>Neunte Ebene</a:t>
            </a:r>
          </a:p>
        </p:txBody>
      </p:sp>
      <p:sp>
        <p:nvSpPr>
          <p:cNvPr id="122886" name="Rectangle 6"/>
          <p:cNvSpPr>
            <a:spLocks noGrp="1" noChangeArrowheads="1"/>
          </p:cNvSpPr>
          <p:nvPr>
            <p:ph type="ftr" sz="quarter" idx="4"/>
          </p:nvPr>
        </p:nvSpPr>
        <p:spPr bwMode="auto">
          <a:xfrm>
            <a:off x="0"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defTabSz="955672">
              <a:spcBef>
                <a:spcPct val="0"/>
              </a:spcBef>
              <a:defRPr sz="1000" baseline="0">
                <a:latin typeface="+mn-lt"/>
                <a:ea typeface="ヒラギノ角ゴ Pro W3" charset="-128"/>
                <a:cs typeface="ヒラギノ角ゴ Pro W3" charset="-128"/>
              </a:defRPr>
            </a:lvl1pPr>
          </a:lstStyle>
          <a:p>
            <a:pPr>
              <a:defRPr/>
            </a:pPr>
            <a:endParaRPr lang="de-DE" dirty="0"/>
          </a:p>
        </p:txBody>
      </p:sp>
      <p:sp>
        <p:nvSpPr>
          <p:cNvPr id="122887" name="Rectangle 7"/>
          <p:cNvSpPr>
            <a:spLocks noGrp="1" noChangeArrowheads="1"/>
          </p:cNvSpPr>
          <p:nvPr>
            <p:ph type="sldNum" sz="quarter" idx="5"/>
          </p:nvPr>
        </p:nvSpPr>
        <p:spPr bwMode="auto">
          <a:xfrm>
            <a:off x="3849694" y="9434393"/>
            <a:ext cx="2944807" cy="497008"/>
          </a:xfrm>
          <a:prstGeom prst="rect">
            <a:avLst/>
          </a:prstGeom>
          <a:noFill/>
          <a:ln w="9525">
            <a:noFill/>
            <a:miter lim="800000"/>
            <a:headEnd/>
            <a:tailEnd/>
          </a:ln>
          <a:effectLst/>
        </p:spPr>
        <p:txBody>
          <a:bodyPr vert="horz" wrap="square" lIns="95561" tIns="47782" rIns="95561" bIns="47782" numCol="1" anchor="b" anchorCtr="0" compatLnSpc="1">
            <a:prstTxWarp prst="textNoShape">
              <a:avLst/>
            </a:prstTxWarp>
          </a:bodyPr>
          <a:lstStyle>
            <a:lvl1pPr algn="r" defTabSz="955672">
              <a:spcBef>
                <a:spcPct val="0"/>
              </a:spcBef>
              <a:defRPr sz="1000" baseline="0">
                <a:latin typeface="+mn-lt"/>
              </a:defRPr>
            </a:lvl1pPr>
          </a:lstStyle>
          <a:p>
            <a:pPr>
              <a:defRPr/>
            </a:pPr>
            <a:fld id="{EC696245-F065-0B47-B74E-D5003861FD61}" type="slidenum">
              <a:rPr lang="de-DE" smtClean="0"/>
              <a:pPr>
                <a:defRPr/>
              </a:pPr>
              <a:t>‹#›</a:t>
            </a:fld>
            <a:endParaRPr lang="de-DE" dirty="0"/>
          </a:p>
        </p:txBody>
      </p:sp>
    </p:spTree>
    <p:extLst>
      <p:ext uri="{BB962C8B-B14F-4D97-AF65-F5344CB8AC3E}">
        <p14:creationId xmlns:p14="http://schemas.microsoft.com/office/powerpoint/2010/main" val="761473846"/>
      </p:ext>
    </p:extLst>
  </p:cSld>
  <p:clrMap bg1="lt1" tx1="dk1" bg2="lt2" tx2="dk2" accent1="accent1" accent2="accent2" accent3="accent3" accent4="accent4" accent5="accent5" accent6="accent6" hlink="hlink" folHlink="folHlink"/>
  <p:hf sldNum="0" hdr="0" ftr="0" dt="0"/>
  <p:notesStyle>
    <a:lvl1pPr marL="90486" indent="-90486" algn="l" rtl="0" eaLnBrk="0" fontAlgn="base" hangingPunct="0">
      <a:spcBef>
        <a:spcPts val="0"/>
      </a:spcBef>
      <a:spcAft>
        <a:spcPct val="0"/>
      </a:spcAft>
      <a:buFont typeface="Arial" panose="020B0604020202020204" pitchFamily="34" charset="0"/>
      <a:buChar char="•"/>
      <a:defRPr sz="1000" kern="1200" baseline="0">
        <a:solidFill>
          <a:schemeClr val="tx1"/>
        </a:solidFill>
        <a:latin typeface="+mn-lt"/>
        <a:ea typeface="ヒラギノ角ゴ Pro W3" pitchFamily="-108" charset="-128"/>
        <a:cs typeface="ヒラギノ角ゴ Pro W3" pitchFamily="-108" charset="-128"/>
      </a:defRPr>
    </a:lvl1pPr>
    <a:lvl2pPr marL="180970" indent="-92072"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ヒラギノ角ゴ Pro W3" charset="-128"/>
        <a:cs typeface="ヒラギノ角ゴ Pro W3" charset="0"/>
      </a:defRPr>
    </a:lvl2pPr>
    <a:lvl3pPr marL="266693" indent="-85723"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ＭＳ Ｐゴシック" charset="-128"/>
        <a:cs typeface="ＭＳ Ｐゴシック" charset="-128"/>
      </a:defRPr>
    </a:lvl3pPr>
    <a:lvl4pPr marL="357179" indent="-90486"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ＭＳ Ｐゴシック" charset="-128"/>
        <a:cs typeface="ＭＳ Ｐゴシック" charset="-128"/>
      </a:defRPr>
    </a:lvl4pPr>
    <a:lvl5pPr marL="447663" indent="-90486" algn="l" rtl="0" eaLnBrk="0" fontAlgn="base" hangingPunct="0">
      <a:spcBef>
        <a:spcPts val="0"/>
      </a:spcBef>
      <a:spcAft>
        <a:spcPct val="0"/>
      </a:spcAft>
      <a:buFont typeface="Symbol" panose="05050102010706020507" pitchFamily="18" charset="2"/>
      <a:buChar char="-"/>
      <a:defRPr sz="1000" kern="1200" baseline="0">
        <a:solidFill>
          <a:schemeClr val="tx1"/>
        </a:solidFill>
        <a:latin typeface="+mn-lt"/>
        <a:ea typeface="ヒラギノ角ゴ Pro W3" pitchFamily="-112" charset="-128"/>
        <a:cs typeface="ＭＳ Ｐゴシック" charset="0"/>
      </a:defRPr>
    </a:lvl5pPr>
    <a:lvl6pPr marL="538149" indent="-90486" algn="l" defTabSz="457189" rtl="0" eaLnBrk="1" latinLnBrk="0" hangingPunct="1">
      <a:buFont typeface="Symbol" panose="05050102010706020507" pitchFamily="18" charset="2"/>
      <a:buChar char="-"/>
      <a:defRPr sz="1000" kern="1200" baseline="0">
        <a:solidFill>
          <a:schemeClr val="tx1"/>
        </a:solidFill>
        <a:latin typeface="+mn-lt"/>
        <a:ea typeface="+mn-ea"/>
        <a:cs typeface="Arial" panose="020B0604020202020204" pitchFamily="34" charset="0"/>
      </a:defRPr>
    </a:lvl6pPr>
    <a:lvl7pPr marL="628635" indent="-90486"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7pPr>
    <a:lvl8pPr marL="719121" indent="-90486"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8pPr>
    <a:lvl9pPr marL="806431" indent="-88898" algn="l" defTabSz="457189" rtl="0" eaLnBrk="1" latinLnBrk="0" hangingPunct="1">
      <a:buFont typeface="Symbol" panose="05050102010706020507" pitchFamily="18" charset="2"/>
      <a:buChar char="-"/>
      <a:defRPr sz="1000" kern="1200">
        <a:solidFill>
          <a:schemeClr val="tx1"/>
        </a:solidFill>
        <a:latin typeface="+mn-lt"/>
        <a:ea typeface="+mn-ea"/>
        <a:cs typeface="Arial" panose="020B0604020202020204" pitchFamily="3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Tree>
    <p:extLst>
      <p:ext uri="{BB962C8B-B14F-4D97-AF65-F5344CB8AC3E}">
        <p14:creationId xmlns:p14="http://schemas.microsoft.com/office/powerpoint/2010/main" val="1171962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Keep Clean</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Keeping things clean in the long-run requires two main ingredients: Discipline and the correct tools for cleaning. This applies to ovens as well as firmware libraries. If an oven is cleaned regularly with the right tools it will stay clean. Once an oven is left uncleaned for a long time, it will never get clean unless very high cleanup effort is invested.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For the libraries the tools used are described below.</a:t>
            </a:r>
          </a:p>
          <a:p>
            <a:pPr marL="0" indent="0">
              <a:buNone/>
            </a:pPr>
            <a:endParaRPr lang="en-US" b="0" i="0" baseline="0" noProof="0" dirty="0" smtClean="0">
              <a:latin typeface="+mn-lt"/>
              <a:cs typeface="Arial" panose="020B0604020202020204" pitchFamily="34" charset="0"/>
            </a:endParaRPr>
          </a:p>
          <a:p>
            <a:pPr marL="0" indent="0">
              <a:buNone/>
            </a:pPr>
            <a:r>
              <a:rPr lang="en-US" b="1" i="0" baseline="0" noProof="0" dirty="0" smtClean="0">
                <a:latin typeface="+mn-lt"/>
                <a:cs typeface="Arial" panose="020B0604020202020204" pitchFamily="34" charset="0"/>
              </a:rPr>
              <a:t>Self-checking test-benches</a:t>
            </a:r>
          </a:p>
          <a:p>
            <a:pPr marL="0" indent="0">
              <a:buNone/>
            </a:pPr>
            <a:r>
              <a:rPr lang="en-US" b="0" i="0" baseline="0" noProof="0" dirty="0" smtClean="0">
                <a:latin typeface="+mn-lt"/>
                <a:cs typeface="Arial" panose="020B0604020202020204" pitchFamily="34" charset="0"/>
              </a:rPr>
              <a:t>Each entity has a fully automated test-bench. This allows checking easily if something was broken after applying changes or fixing bugs. It also allows checking behavior easily if there are any assumptions about misbehavior of a library element under some circumstances. These test-benches are the heart of good code quality, so they are mandatory for code that is added to the library. This is where the «discipline» part comes into play: Don’t write code with proper test-benches.</a:t>
            </a:r>
          </a:p>
          <a:p>
            <a:pPr marL="0" indent="0">
              <a:buNone/>
            </a:pPr>
            <a:r>
              <a:rPr lang="en-US" b="0" i="0" baseline="0" noProof="0" dirty="0" smtClean="0">
                <a:latin typeface="+mn-lt"/>
                <a:cs typeface="Arial" panose="020B0604020202020204" pitchFamily="34" charset="0"/>
              </a:rPr>
              <a:t>Additionally to their usage for testing, the test-benches also serve as last resort if, a user needs more information about the behavior of an entity than available from the documentation. Because the test-benches are fully automated, it is easy to run them and just see what is going on the interfaces.</a:t>
            </a:r>
          </a:p>
          <a:p>
            <a:pPr marL="0" indent="0">
              <a:buNone/>
            </a:pPr>
            <a:endParaRPr lang="en-US" b="0" i="0" baseline="0" noProof="0" dirty="0" smtClean="0">
              <a:latin typeface="+mn-lt"/>
              <a:cs typeface="Arial" panose="020B0604020202020204" pitchFamily="34" charset="0"/>
            </a:endParaRPr>
          </a:p>
          <a:p>
            <a:pPr marL="0" indent="0">
              <a:buNone/>
            </a:pPr>
            <a:r>
              <a:rPr lang="en-US" b="1" i="0" baseline="0" noProof="0" dirty="0" smtClean="0">
                <a:latin typeface="+mn-lt"/>
                <a:cs typeface="Arial" panose="020B0604020202020204" pitchFamily="34" charset="0"/>
              </a:rPr>
              <a:t>Regression test scripts</a:t>
            </a:r>
          </a:p>
          <a:p>
            <a:pPr marL="0" indent="0">
              <a:buNone/>
            </a:pPr>
            <a:r>
              <a:rPr lang="en-US" b="0" i="0" baseline="0" noProof="0" dirty="0" smtClean="0">
                <a:latin typeface="+mn-lt"/>
                <a:cs typeface="Arial" panose="020B0604020202020204" pitchFamily="34" charset="0"/>
              </a:rPr>
              <a:t>Before releasing a new version of the libraries or after changing a core element used in many places (e.g. a RAM), all test-benches must be ran and checked. To avoid repetitive work, a script that automatically runs all test-benches and checks if errors occurred is required. Such a script is in place and adding test-benches to it is a matter of only a handful of simple TCL lines.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By the way: the regression test scripting framework is a separate library but this will be covered in another presentation on another day.</a:t>
            </a:r>
          </a:p>
          <a:p>
            <a:pPr marL="0" indent="0">
              <a:buNone/>
            </a:pPr>
            <a:endParaRPr lang="en-US" b="0" i="0" baseline="0" noProof="0" dirty="0" smtClean="0">
              <a:latin typeface="+mn-lt"/>
              <a:cs typeface="Arial" panose="020B0604020202020204" pitchFamily="34" charset="0"/>
            </a:endParaRPr>
          </a:p>
          <a:p>
            <a:pPr marL="0" indent="0" defTabSz="905713">
              <a:buNone/>
            </a:pPr>
            <a:r>
              <a:rPr lang="en-US" b="1" i="0" baseline="0" noProof="0" dirty="0" smtClean="0">
                <a:latin typeface="+mn-lt"/>
                <a:cs typeface="Arial" panose="020B0604020202020204" pitchFamily="34" charset="0"/>
              </a:rPr>
              <a:t>Automated build server</a:t>
            </a:r>
          </a:p>
          <a:p>
            <a:pPr marL="0" indent="0" defTabSz="905713">
              <a:buNone/>
            </a:pPr>
            <a:r>
              <a:rPr lang="en-US" b="0" i="0" baseline="0" noProof="0" dirty="0" smtClean="0">
                <a:latin typeface="+mn-lt"/>
                <a:cs typeface="Arial" panose="020B0604020202020204" pitchFamily="34" charset="0"/>
              </a:rPr>
              <a:t>We all make errors. But we do not all want to suffer from an erroneous commit somebody made to the library. To avoid this, a build server automatically runs the regression test scripts whenever somebody pushes code to the master branch of a library. If errors occur, the maintainer is informed via e-mail so he can take actions. </a:t>
            </a:r>
          </a:p>
          <a:p>
            <a:pPr marL="0" indent="0" defTabSz="905713">
              <a:buNone/>
            </a:pPr>
            <a:endParaRPr lang="en-US" b="0" i="0" baseline="0" noProof="0" dirty="0" smtClean="0">
              <a:latin typeface="+mn-lt"/>
              <a:cs typeface="Arial" panose="020B0604020202020204" pitchFamily="34" charset="0"/>
            </a:endParaRPr>
          </a:p>
          <a:p>
            <a:pPr marL="90486" indent="-90486" defTabSz="905713">
              <a:buFont typeface="Wingdings"/>
              <a:buChar char="à"/>
            </a:pPr>
            <a:r>
              <a:rPr lang="en-US" b="0" i="0" baseline="0" noProof="0" dirty="0" smtClean="0">
                <a:latin typeface="+mn-lt"/>
                <a:cs typeface="Arial" panose="020B0604020202020204" pitchFamily="34" charset="0"/>
                <a:sym typeface="Wingdings" panose="05000000000000000000" pitchFamily="2" charset="2"/>
              </a:rPr>
              <a:t>A lot of effort was spent to make the libraries safe to use and ensure good code quality!</a:t>
            </a:r>
            <a:endParaRPr lang="en-US" b="0" i="0" baseline="0" noProof="0" dirty="0" smtClean="0">
              <a:latin typeface="+mn-lt"/>
              <a:cs typeface="Arial" panose="020B0604020202020204" pitchFamily="34" charset="0"/>
            </a:endParaRP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AXI-S Interfaces</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Wherever streaming data exchange is required, the library components implement AXI-S handshaking signals. This definitions prevents the requirement for glue-logic to connect different entities from the libraries.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AXI-S has many optional signals. Every library element of course only implements what makes sense in its context. </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AXI-S is the most common industry standard for handshaking signals, so it should be known to all FPGA developers. Also is AXI-S well thought to cover all requirements and well defined.</a:t>
            </a: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Portability</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sym typeface="Wingdings" panose="05000000000000000000" pitchFamily="2" charset="2"/>
              </a:rPr>
              <a:t>All the libraries are not targeted to a single technology (and also not to a single vendor). So the usage of any technology specific statements like primitive instantiations or the use of tool-generated IP such as FIFO generator from Xilinx is prohibited. Inference from pure VHDL code shall be used instead. Fortunately the library already contains technology independent and strongly </a:t>
            </a:r>
            <a:r>
              <a:rPr lang="en-US" b="0" i="0" baseline="0" noProof="0" dirty="0" err="1" smtClean="0">
                <a:latin typeface="+mn-lt"/>
                <a:cs typeface="Arial" panose="020B0604020202020204" pitchFamily="34" charset="0"/>
                <a:sym typeface="Wingdings" panose="05000000000000000000" pitchFamily="2" charset="2"/>
              </a:rPr>
              <a:t>parametrizable</a:t>
            </a:r>
            <a:r>
              <a:rPr lang="en-US" b="0" i="0" baseline="0" noProof="0" dirty="0" smtClean="0">
                <a:latin typeface="+mn-lt"/>
                <a:cs typeface="Arial" panose="020B0604020202020204" pitchFamily="34" charset="0"/>
                <a:sym typeface="Wingdings" panose="05000000000000000000" pitchFamily="2" charset="2"/>
              </a:rPr>
              <a:t> implementations of the most commonly used elements such as FIFOs, RAMs and clock-crossings. As a result, these entities can be used for future library elements instead of having to check the exact VHDL syntax that leads to correct inference every time.</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r>
              <a:rPr lang="en-US" b="0" i="0" baseline="0" noProof="0" dirty="0" smtClean="0">
                <a:latin typeface="+mn-lt"/>
                <a:cs typeface="Arial" panose="020B0604020202020204" pitchFamily="34" charset="0"/>
                <a:sym typeface="Wingdings" panose="05000000000000000000" pitchFamily="2" charset="2"/>
              </a:rPr>
              <a:t>Inference also brings some other benefits with it: It usually simulates way faster than the vendor provided primitives and it is simpler for version control, because all functionality is in the VHDL and not in any tool-generated files or libraries provided by the vendors (e.g. </a:t>
            </a:r>
            <a:r>
              <a:rPr lang="en-US" b="0" i="0" baseline="0" noProof="0" dirty="0" err="1" smtClean="0">
                <a:latin typeface="+mn-lt"/>
                <a:cs typeface="Arial" panose="020B0604020202020204" pitchFamily="34" charset="0"/>
                <a:sym typeface="Wingdings" panose="05000000000000000000" pitchFamily="2" charset="2"/>
              </a:rPr>
              <a:t>unisims</a:t>
            </a:r>
            <a:r>
              <a:rPr lang="en-US" b="0" i="0" baseline="0" noProof="0" dirty="0" smtClean="0">
                <a:latin typeface="+mn-lt"/>
                <a:cs typeface="Arial" panose="020B0604020202020204" pitchFamily="34" charset="0"/>
                <a:sym typeface="Wingdings" panose="05000000000000000000" pitchFamily="2" charset="2"/>
              </a:rPr>
              <a:t> from Xilinx). Of course inference can have some drawbacks in certain cases. For example FIFOs are realized with BRAMs and LUTs for the logic instead of using the FIFO logic built-in into BRAMs in some technologies. This is a tradeoff between portability and optimization and given the fact that the number of LUTs for a FIFO is small, it is acceptable in most cases. If ultimate optimization is required at some places, it is still possible to use primitives at these places while using the library elements for the rest of the project.</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r>
              <a:rPr lang="en-US" b="0" i="0" baseline="0" noProof="0" dirty="0" smtClean="0">
                <a:latin typeface="+mn-lt"/>
                <a:cs typeface="Arial" panose="020B0604020202020204" pitchFamily="34" charset="0"/>
                <a:sym typeface="Wingdings" panose="05000000000000000000" pitchFamily="2" charset="2"/>
              </a:rPr>
              <a:t>If you add code do the library, make it </a:t>
            </a:r>
            <a:r>
              <a:rPr lang="en-US" b="0" i="0" baseline="0" noProof="0" dirty="0" err="1" smtClean="0">
                <a:latin typeface="+mn-lt"/>
                <a:cs typeface="Arial" panose="020B0604020202020204" pitchFamily="34" charset="0"/>
                <a:sym typeface="Wingdings" panose="05000000000000000000" pitchFamily="2" charset="2"/>
              </a:rPr>
              <a:t>parametrizable</a:t>
            </a:r>
            <a:r>
              <a:rPr lang="en-US" b="0" i="0" baseline="0" noProof="0" dirty="0" smtClean="0">
                <a:latin typeface="+mn-lt"/>
                <a:cs typeface="Arial" panose="020B0604020202020204" pitchFamily="34" charset="0"/>
                <a:sym typeface="Wingdings" panose="05000000000000000000" pitchFamily="2" charset="2"/>
              </a:rPr>
              <a:t>. For example a «512x16 FIFO» does not really make a good library element. In case of a FIFO, width and depth shall be configurable. The same applies to parameters that are required for efficient inference (e.g. for RAMs the behavior «read-before-write» or «write-before-read»).</a:t>
            </a:r>
          </a:p>
          <a:p>
            <a:pPr marL="0" indent="0">
              <a:buNone/>
            </a:pPr>
            <a:endParaRPr lang="de-CH" b="0" i="0" baseline="0" noProof="0" dirty="0" smtClean="0">
              <a:latin typeface="+mn-lt"/>
              <a:cs typeface="Arial" panose="020B0604020202020204" pitchFamily="34" charset="0"/>
              <a:sym typeface="Wingdings" panose="05000000000000000000" pitchFamily="2" charset="2"/>
            </a:endParaRPr>
          </a:p>
          <a:p>
            <a:pPr marL="0" indent="0">
              <a:buNone/>
            </a:pPr>
            <a:r>
              <a:rPr lang="en-US" b="0" i="1" baseline="0" noProof="0" dirty="0" smtClean="0">
                <a:latin typeface="+mn-lt"/>
                <a:cs typeface="Arial" panose="020B0604020202020204" pitchFamily="34" charset="0"/>
              </a:rPr>
              <a:t>Comment BO82:</a:t>
            </a:r>
          </a:p>
          <a:p>
            <a:pPr marL="0" indent="0">
              <a:buNone/>
            </a:pPr>
            <a:r>
              <a:rPr lang="en-US" b="0" i="0" baseline="0" noProof="0" dirty="0" smtClean="0">
                <a:latin typeface="+mn-lt"/>
                <a:cs typeface="Arial" panose="020B0604020202020204" pitchFamily="34" charset="0"/>
              </a:rPr>
              <a:t>I personally worked with inference based VHDL code for over 9 years on FPGAs of Altera and Xilinx and I could not see any major problems with RAM or Multiplier inference. So in my eyes this technology is proven and stable.</a:t>
            </a: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endParaRPr lang="en-US" b="0" i="0" baseline="0" noProof="0" dirty="0" smtClean="0">
              <a:latin typeface="+mn-lt"/>
              <a:cs typeface="Arial" panose="020B0604020202020204" pitchFamily="34" charset="0"/>
              <a:sym typeface="Wingdings" panose="05000000000000000000" pitchFamily="2" charset="2"/>
            </a:endParaRPr>
          </a:p>
          <a:p>
            <a:pPr marL="0" indent="0">
              <a:buNone/>
            </a:pPr>
            <a:endParaRPr lang="en-US" b="0" i="0" baseline="0" noProof="0" dirty="0" smtClean="0">
              <a:latin typeface="+mn-lt"/>
              <a:cs typeface="Arial" panose="020B0604020202020204" pitchFamily="34" charset="0"/>
            </a:endParaRP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Overview</a:t>
            </a: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a:t>
            </a:r>
            <a:r>
              <a:rPr lang="en-US" b="0" i="1" baseline="0" noProof="0" dirty="0" err="1" smtClean="0">
                <a:latin typeface="+mn-lt"/>
                <a:cs typeface="Arial" panose="020B0604020202020204" pitchFamily="34" charset="0"/>
              </a:rPr>
              <a:t>psi_common</a:t>
            </a:r>
            <a:r>
              <a:rPr lang="en-US" b="0" i="0" baseline="0" noProof="0" dirty="0" smtClean="0">
                <a:latin typeface="+mn-lt"/>
                <a:cs typeface="Arial" panose="020B0604020202020204" pitchFamily="34" charset="0"/>
              </a:rPr>
              <a:t> library contains basic logic elements (similar to what is available in primitive libraries of the vendors). Additionally commonly used functionality that is not specific to any domain or application is stored in this library.</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The library shall explicitly not contain any application specific or vendor specific code. For example a FIR filter clearly goes into the DSP domain, so it shall be stored in such a library (in this case </a:t>
            </a:r>
            <a:r>
              <a:rPr lang="en-US" b="0" i="1" baseline="0" noProof="0" dirty="0" err="1" smtClean="0">
                <a:latin typeface="+mn-lt"/>
                <a:cs typeface="Arial" panose="020B0604020202020204" pitchFamily="34" charset="0"/>
              </a:rPr>
              <a:t>psi_fix</a:t>
            </a:r>
            <a:r>
              <a:rPr lang="en-US" b="0" i="0" baseline="0" noProof="0" dirty="0" smtClean="0">
                <a:latin typeface="+mn-lt"/>
                <a:cs typeface="Arial" panose="020B0604020202020204" pitchFamily="34" charset="0"/>
              </a:rPr>
              <a:t>). If we would start doing advanced motor control in FPGAs and produce many motor control specific library elements, a separate library shall be opened for these entities. The reason behind this approach is that the </a:t>
            </a:r>
            <a:r>
              <a:rPr lang="en-US" b="0" i="1" baseline="0" noProof="0" dirty="0" err="1" smtClean="0">
                <a:latin typeface="+mn-lt"/>
                <a:cs typeface="Arial" panose="020B0604020202020204" pitchFamily="34" charset="0"/>
              </a:rPr>
              <a:t>psi_common</a:t>
            </a:r>
            <a:r>
              <a:rPr lang="en-US" b="0" i="0" baseline="0" noProof="0" dirty="0" smtClean="0">
                <a:latin typeface="+mn-lt"/>
                <a:cs typeface="Arial" panose="020B0604020202020204" pitchFamily="34" charset="0"/>
              </a:rPr>
              <a:t> library is the most basic one and required in almost every project. One should not be forced to checkout hundreds of domain specific entities, just to use a FIFO.</a:t>
            </a:r>
          </a:p>
          <a:p>
            <a:pPr marL="0" indent="0">
              <a:buNone/>
            </a:pPr>
            <a:endParaRPr lang="en-US" b="0" i="0" baseline="0" noProof="0" dirty="0" smtClean="0"/>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de-CH" b="0" i="0" baseline="0" dirty="0" smtClean="0"/>
          </a:p>
          <a:p>
            <a:pPr marL="0" indent="0">
              <a:buNone/>
            </a:pPr>
            <a:endParaRPr lang="de-CH" b="0" baseline="0" dirty="0" smtClean="0"/>
          </a:p>
          <a:p>
            <a:pPr marL="0" indent="0">
              <a:buNone/>
            </a:pPr>
            <a:endParaRPr lang="en-US" b="1" dirty="0"/>
          </a:p>
        </p:txBody>
      </p:sp>
    </p:spTree>
    <p:extLst>
      <p:ext uri="{BB962C8B-B14F-4D97-AF65-F5344CB8AC3E}">
        <p14:creationId xmlns:p14="http://schemas.microsoft.com/office/powerpoint/2010/main" val="473334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latin typeface="+mn-lt"/>
                <a:cs typeface="Arial" panose="020B0604020202020204" pitchFamily="34" charset="0"/>
              </a:rPr>
              <a:t>Example «Sync FIFO»:</a:t>
            </a:r>
            <a:r>
              <a:rPr lang="en-US" b="1" baseline="0" noProof="0" dirty="0" smtClean="0">
                <a:latin typeface="+mn-lt"/>
                <a:cs typeface="Arial" panose="020B0604020202020204" pitchFamily="34" charset="0"/>
              </a:rPr>
              <a:t> Comparison with Primitive</a:t>
            </a:r>
            <a:endParaRPr lang="en-US" b="1" noProof="0" dirty="0" smtClean="0">
              <a:latin typeface="+mn-lt"/>
              <a:cs typeface="Arial" panose="020B0604020202020204" pitchFamily="34" charset="0"/>
            </a:endParaRPr>
          </a:p>
          <a:p>
            <a:pPr marL="0" indent="0">
              <a:buNone/>
            </a:pPr>
            <a:endParaRPr lang="en-US" b="1"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Primitives are representations of circuits available in the FPGA. They are very low level so they do not abstract away any details. In this example this becomes clearly visible at some points:</a:t>
            </a:r>
          </a:p>
          <a:p>
            <a:pPr marL="89626" indent="-89626"/>
            <a:r>
              <a:rPr lang="en-US" b="0" i="0" baseline="0" noProof="0" dirty="0" smtClean="0">
                <a:latin typeface="+mn-lt"/>
                <a:cs typeface="Arial" panose="020B0604020202020204" pitchFamily="34" charset="0"/>
              </a:rPr>
              <a:t>The data signals (DI/DO) are 64-bits wide because that's the maximum supported width of the FIFO. As a result zero padding is required.</a:t>
            </a:r>
          </a:p>
          <a:p>
            <a:pPr marL="89626" indent="-89626"/>
            <a:r>
              <a:rPr lang="en-US" b="0" i="0" baseline="0" noProof="0" dirty="0" smtClean="0">
                <a:latin typeface="+mn-lt"/>
                <a:cs typeface="Arial" panose="020B0604020202020204" pitchFamily="34" charset="0"/>
              </a:rPr>
              <a:t>The primitive optimally supports party bits (DIP/DOP). If these bits are used as normal data bits (e.g. for 18-bit FIFOs), data must be split to DI and DIP.</a:t>
            </a:r>
          </a:p>
          <a:p>
            <a:pPr marL="89626" indent="-89626"/>
            <a:r>
              <a:rPr lang="en-US" b="0" i="0" baseline="0" noProof="0" dirty="0" smtClean="0">
                <a:latin typeface="+mn-lt"/>
                <a:cs typeface="Arial" panose="020B0604020202020204" pitchFamily="34" charset="0"/>
              </a:rPr>
              <a:t>Some parameters are not related to the «functionality» but to the «implementation». For example FIFO_MODE must be set according to the documentation, so the user has to check what mode is required.</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As a result, for readability and compact code, VHDL library elements are usually better.</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Another point is the configurability. Primitives are only configurable in the bounds of what the actual resources on the chip support. In the case of the FIFO, the depth and width of the FIFO is limited by the constraints of one single RAMB36 block. Of course multiple primitives can be chained (usually there are specific ports for that) but it must be done manually and changing the depth or width can become cumbersome in such cases. In the case of VHDL library elements, such physical limitations do not exist (inference does connect multiple RAM blocks together automatically).</a:t>
            </a:r>
          </a:p>
          <a:p>
            <a:pPr marL="0" indent="0">
              <a:buNone/>
            </a:pPr>
            <a:endParaRPr lang="en-US" b="0" i="0"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On the other hand, the primitives of course allow ultimate control. Each and every pin of the actual resource on the chip can be connected, the resource type to use is exactly known and the tools cannot take any wrong decisions. The primitive also does not need any additional LUTs but can use the built-in FIFO logic.</a:t>
            </a:r>
          </a:p>
          <a:p>
            <a:pPr marL="0" indent="0">
              <a:buNone/>
            </a:pPr>
            <a:endParaRPr lang="de-CH" b="0" i="0" baseline="0" noProof="0" dirty="0" smtClean="0">
              <a:latin typeface="+mn-lt"/>
              <a:cs typeface="Arial" panose="020B0604020202020204" pitchFamily="34" charset="0"/>
            </a:endParaRPr>
          </a:p>
          <a:p>
            <a:pPr marL="0" indent="0">
              <a:buNone/>
            </a:pPr>
            <a:r>
              <a:rPr lang="de-CH" b="0" i="1" baseline="0" noProof="0" dirty="0" smtClean="0">
                <a:latin typeface="+mn-lt"/>
                <a:cs typeface="Arial" panose="020B0604020202020204" pitchFamily="34" charset="0"/>
              </a:rPr>
              <a:t>Comment BO82:</a:t>
            </a:r>
            <a:endParaRPr lang="en-US" b="0" i="1" baseline="0" noProof="0" dirty="0" smtClean="0">
              <a:latin typeface="+mn-lt"/>
              <a:cs typeface="Arial" panose="020B0604020202020204" pitchFamily="34" charset="0"/>
            </a:endParaRPr>
          </a:p>
          <a:p>
            <a:pPr marL="0" indent="0">
              <a:buNone/>
            </a:pPr>
            <a:r>
              <a:rPr lang="en-US" b="0" i="0" baseline="0" noProof="0" dirty="0" smtClean="0">
                <a:latin typeface="+mn-lt"/>
                <a:cs typeface="Arial" panose="020B0604020202020204" pitchFamily="34" charset="0"/>
              </a:rPr>
              <a:t>In my personal opinion, the more abstract and easier to use library element is preferable as long as there is no specific reason to go for the primitive. Exactly as in software development, high-level languages are preferred and assembler is only used as last resort for special cases where high-level languages are not sufficient.</a:t>
            </a:r>
          </a:p>
          <a:p>
            <a:pPr marL="0" indent="0">
              <a:buNone/>
            </a:pPr>
            <a:endParaRPr lang="en-US" b="0" i="0" baseline="0" noProof="0" dirty="0" smtClean="0">
              <a:latin typeface="+mn-lt"/>
              <a:cs typeface="Arial" panose="020B0604020202020204" pitchFamily="34" charset="0"/>
            </a:endParaRPr>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defTabSz="905713">
              <a:buClr>
                <a:srgbClr val="000000"/>
              </a:buClr>
              <a:buNone/>
            </a:pPr>
            <a:r>
              <a:rPr lang="en-US" b="1" noProof="0" dirty="0" smtClean="0">
                <a:solidFill>
                  <a:srgbClr val="000000"/>
                </a:solidFill>
              </a:rPr>
              <a:t>Conclusion</a:t>
            </a:r>
          </a:p>
          <a:p>
            <a:pPr marL="0" indent="0" defTabSz="905713">
              <a:buClr>
                <a:srgbClr val="000000"/>
              </a:buClr>
              <a:buNone/>
            </a:pPr>
            <a:endParaRPr lang="en-US" b="1" noProof="0" dirty="0" smtClean="0">
              <a:solidFill>
                <a:srgbClr val="000000"/>
              </a:solidFill>
            </a:endParaRP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In general the libraries will save time for every user. If you decide to contribute, you may invest some time in making your code </a:t>
            </a:r>
            <a:r>
              <a:rPr lang="en-US" b="0" baseline="0" noProof="0" dirty="0" err="1" smtClean="0">
                <a:solidFill>
                  <a:srgbClr val="000000"/>
                </a:solidFill>
              </a:rPr>
              <a:t>parametrizable</a:t>
            </a:r>
            <a:r>
              <a:rPr lang="en-US" b="0" baseline="0" noProof="0" dirty="0" smtClean="0">
                <a:solidFill>
                  <a:srgbClr val="000000"/>
                </a:solidFill>
              </a:rPr>
              <a:t>, document it properly and write clean test-benches for it. However, if everybody decides to spend this time on making code reusable, the code-base will grow quickly and everybody will get more out of the library than he put into it.</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endParaRPr lang="en-US" b="0" baseline="0" noProof="0" dirty="0" smtClean="0">
              <a:solidFill>
                <a:srgbClr val="000000"/>
              </a:solidFill>
            </a:endParaRP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i="1" baseline="0" noProof="0" dirty="0" smtClean="0">
                <a:solidFill>
                  <a:srgbClr val="000000"/>
                </a:solidFill>
              </a:rPr>
              <a:t>Comment BO82:</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I worked with such libraries for 8 years at Enclustra and in my eyes they were a key benefit over competitors. So the concept of sharing code in well maintained libraries is not new but proven in reality.</a:t>
            </a:r>
          </a:p>
          <a:p>
            <a:pPr marL="0" marR="0" indent="0" algn="l" defTabSz="905713" rtl="0" eaLnBrk="0" fontAlgn="base" latinLnBrk="0" hangingPunct="0">
              <a:lnSpc>
                <a:spcPct val="100000"/>
              </a:lnSpc>
              <a:spcBef>
                <a:spcPts val="0"/>
              </a:spcBef>
              <a:spcAft>
                <a:spcPct val="0"/>
              </a:spcAft>
              <a:buClr>
                <a:srgbClr val="000000"/>
              </a:buClr>
              <a:buSzTx/>
              <a:buFont typeface="Arial" panose="020B0604020202020204" pitchFamily="34" charset="0"/>
              <a:buNone/>
              <a:tabLst/>
              <a:defRPr/>
            </a:pPr>
            <a:r>
              <a:rPr lang="en-US" b="0" baseline="0" noProof="0" dirty="0" smtClean="0">
                <a:solidFill>
                  <a:srgbClr val="000000"/>
                </a:solidFill>
              </a:rPr>
              <a:t>Let me know if you want to start working with the library, I will happily give you and introduction and help you integrating the libraries into your project.</a:t>
            </a: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Libraries</a:t>
            </a:r>
            <a:r>
              <a:rPr lang="en-US" b="1" baseline="0" noProof="0" dirty="0" smtClean="0"/>
              <a:t> are like Lego Bricks</a:t>
            </a:r>
          </a:p>
          <a:p>
            <a:pPr marL="0" indent="0">
              <a:buNone/>
            </a:pPr>
            <a:endParaRPr lang="en-US" b="1" baseline="0" noProof="0" dirty="0" smtClean="0"/>
          </a:p>
          <a:p>
            <a:pPr marL="0" indent="0">
              <a:buNone/>
            </a:pPr>
            <a:r>
              <a:rPr lang="en-US" b="0" baseline="0" noProof="0" dirty="0" smtClean="0"/>
              <a:t>Imagine you have to build a little doll-house. You may tend to use LEGO instead of building the doll-house from scratch for several reasons:</a:t>
            </a:r>
          </a:p>
          <a:p>
            <a:pPr marL="89626" indent="-89626">
              <a:spcBef>
                <a:spcPts val="600"/>
              </a:spcBef>
              <a:spcAft>
                <a:spcPts val="0"/>
              </a:spcAft>
            </a:pPr>
            <a:r>
              <a:rPr lang="en-US" b="0" baseline="0" noProof="0" dirty="0" smtClean="0"/>
              <a:t>It is way faster to stick together a bunch of LEGO bricks that create the doll-house from scratch out of wood or something similar.</a:t>
            </a:r>
            <a:br>
              <a:rPr lang="en-US" b="0" baseline="0" noProof="0" dirty="0" smtClean="0"/>
            </a:br>
            <a:r>
              <a:rPr lang="en-US" b="0" i="1" baseline="0" noProof="0" dirty="0" smtClean="0"/>
              <a:t>(reusing existing code saves time)</a:t>
            </a:r>
          </a:p>
          <a:p>
            <a:pPr marL="89626" indent="-89626">
              <a:spcBef>
                <a:spcPts val="600"/>
              </a:spcBef>
              <a:spcAft>
                <a:spcPts val="0"/>
              </a:spcAft>
            </a:pPr>
            <a:r>
              <a:rPr lang="en-US" b="0" baseline="0" noProof="0" dirty="0" smtClean="0"/>
              <a:t>LEGO bricks are well proven over time and all early issues like wear-out are resolved.</a:t>
            </a:r>
            <a:br>
              <a:rPr lang="en-US" b="0" baseline="0" noProof="0" dirty="0" smtClean="0"/>
            </a:br>
            <a:r>
              <a:rPr lang="en-US" b="0" i="1" baseline="0" noProof="0" dirty="0" smtClean="0"/>
              <a:t>(after some time, library elements will be </a:t>
            </a:r>
            <a:r>
              <a:rPr lang="en-US" b="0" i="1" baseline="0" noProof="0" dirty="0" err="1" smtClean="0"/>
              <a:t>bugfree</a:t>
            </a:r>
            <a:r>
              <a:rPr lang="en-US" b="0" i="1" baseline="0" noProof="0" dirty="0" smtClean="0"/>
              <a:t>)</a:t>
            </a:r>
            <a:endParaRPr lang="en-US" b="0" baseline="0" noProof="0" dirty="0" smtClean="0"/>
          </a:p>
          <a:p>
            <a:pPr marL="89626" indent="-89626">
              <a:spcBef>
                <a:spcPts val="600"/>
              </a:spcBef>
              <a:spcAft>
                <a:spcPts val="0"/>
              </a:spcAft>
            </a:pPr>
            <a:r>
              <a:rPr lang="en-US" b="0" baseline="0" noProof="0" dirty="0" smtClean="0"/>
              <a:t>During the time LEGO exists, most commonly used features were implemented as bricks (e.g. wheels, steering wheels, </a:t>
            </a:r>
            <a:r>
              <a:rPr lang="en-US" b="0" baseline="0" noProof="0" dirty="0" err="1" smtClean="0"/>
              <a:t>minifigures</a:t>
            </a:r>
            <a:r>
              <a:rPr lang="en-US" b="0" baseline="0" noProof="0" dirty="0" smtClean="0"/>
              <a:t>). So most of your needs are covered.</a:t>
            </a:r>
            <a:br>
              <a:rPr lang="en-US" b="0" baseline="0" noProof="0" dirty="0" smtClean="0"/>
            </a:br>
            <a:r>
              <a:rPr lang="en-US" b="0" i="1" baseline="0" noProof="0" dirty="0" smtClean="0"/>
              <a:t>(libraries will cover most of your non-application specific needs)</a:t>
            </a:r>
            <a:endParaRPr lang="en-US" b="0" baseline="0" noProof="0" dirty="0" smtClean="0"/>
          </a:p>
          <a:p>
            <a:pPr marL="89626" indent="-89626">
              <a:spcBef>
                <a:spcPts val="600"/>
              </a:spcBef>
              <a:spcAft>
                <a:spcPts val="0"/>
              </a:spcAft>
            </a:pPr>
            <a:r>
              <a:rPr lang="en-US" b="0" baseline="0" noProof="0" dirty="0" smtClean="0"/>
              <a:t>Everybody knows how to use LEGO-bricks. Your child will even be able to add new features to the doll-house because it knows LEGO and the main concepts of using LEGO stay the same, independently of the context.</a:t>
            </a:r>
            <a:br>
              <a:rPr lang="en-US" b="0" baseline="0" noProof="0" dirty="0" smtClean="0"/>
            </a:br>
            <a:r>
              <a:rPr lang="en-US" b="0" i="1" baseline="0" noProof="0" dirty="0" smtClean="0"/>
              <a:t>(code and interfaces from different users will look similar)</a:t>
            </a:r>
            <a:endParaRPr lang="en-US" b="0" baseline="0" noProof="0" dirty="0" smtClean="0"/>
          </a:p>
          <a:p>
            <a:pPr marL="0" indent="0">
              <a:buNone/>
            </a:pPr>
            <a:endParaRPr lang="en-US" b="0" baseline="0" noProof="0" dirty="0" smtClean="0"/>
          </a:p>
          <a:p>
            <a:pPr marL="0" indent="0">
              <a:buNone/>
            </a:pPr>
            <a:r>
              <a:rPr lang="en-US" b="0" baseline="0" noProof="0" dirty="0" smtClean="0"/>
              <a:t>Of course using LEGO bricks also has its drawbacks:</a:t>
            </a:r>
          </a:p>
          <a:p>
            <a:pPr marL="89626" indent="-89626"/>
            <a:r>
              <a:rPr lang="en-US" b="0" baseline="0" noProof="0" dirty="0" smtClean="0"/>
              <a:t>Not each and every special feature may be available, so you are a bit limited by the bricks available.</a:t>
            </a:r>
          </a:p>
          <a:p>
            <a:pPr marL="89626" indent="-89626"/>
            <a:endParaRPr lang="en-US" b="0" baseline="0" noProof="0" dirty="0" smtClean="0"/>
          </a:p>
          <a:p>
            <a:pPr marL="0" indent="0">
              <a:buNone/>
            </a:pPr>
            <a:r>
              <a:rPr lang="en-US" b="0" baseline="0" noProof="0" dirty="0" smtClean="0"/>
              <a:t>Fortunately in the world of firmware and software development</a:t>
            </a:r>
            <a:r>
              <a:rPr lang="en-US" b="0" baseline="0" dirty="0" smtClean="0"/>
              <a:t>, you are free to easily your own «bricks» if something is not available off-the-shelf.</a:t>
            </a:r>
          </a:p>
        </p:txBody>
      </p:sp>
    </p:spTree>
    <p:extLst>
      <p:ext uri="{BB962C8B-B14F-4D97-AF65-F5344CB8AC3E}">
        <p14:creationId xmlns:p14="http://schemas.microsoft.com/office/powerpoint/2010/main" val="75928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Goals of the Libraries</a:t>
            </a:r>
          </a:p>
          <a:p>
            <a:pPr marL="0" indent="0">
              <a:buNone/>
            </a:pPr>
            <a:endParaRPr lang="en-US" b="0" noProof="0" dirty="0" smtClean="0"/>
          </a:p>
          <a:p>
            <a:pPr marL="0" indent="0">
              <a:buNone/>
            </a:pPr>
            <a:r>
              <a:rPr lang="en-US" b="0" noProof="0" dirty="0" smtClean="0"/>
              <a:t>The intention behind the libraries discussed is not to replace handwritten</a:t>
            </a:r>
            <a:r>
              <a:rPr lang="en-US" b="0" baseline="0" noProof="0" dirty="0" smtClean="0"/>
              <a:t> VHDL code in general or to cover each and every detail of FPGA applications. The main goal is to reduce the time spent on developing and debugging the same code again and again in different projects or sections. </a:t>
            </a:r>
          </a:p>
          <a:p>
            <a:pPr marL="0" indent="0">
              <a:buNone/>
            </a:pPr>
            <a:endParaRPr lang="en-US" b="0" baseline="0" noProof="0" dirty="0" smtClean="0"/>
          </a:p>
          <a:p>
            <a:pPr marL="0" indent="0">
              <a:buNone/>
            </a:pPr>
            <a:r>
              <a:rPr lang="en-US" b="0" baseline="0" noProof="0" dirty="0" smtClean="0"/>
              <a:t>The libraries are normal code and not magic, so they may contain bugs but in contrast to project specific code, bugs fixed once are fixed for all projects using the libraries. As a result the Libraries will gradually become bug-free. The same applies to new features: The libraries will not contain all features from the first day on but features will be added when something reusable is required for a project.</a:t>
            </a:r>
          </a:p>
          <a:p>
            <a:pPr marL="0" indent="0">
              <a:buNone/>
            </a:pPr>
            <a:endParaRPr lang="en-US" b="0" baseline="0" noProof="0" dirty="0" smtClean="0"/>
          </a:p>
          <a:p>
            <a:pPr marL="0" indent="0">
              <a:buNone/>
            </a:pPr>
            <a:r>
              <a:rPr lang="en-US" b="0" baseline="0" noProof="0" dirty="0" smtClean="0"/>
              <a:t>In the end the libraries shall allow the developer to save time on simple and repetitive work and spend this time on improving the actual application. Fortunately that is the attractive part of engineering work everybody wants to spend time on </a:t>
            </a:r>
            <a:r>
              <a:rPr lang="en-US" b="0" baseline="0" noProof="0" dirty="0" smtClean="0">
                <a:sym typeface="Wingdings" panose="05000000000000000000" pitchFamily="2" charset="2"/>
              </a:rPr>
              <a:t></a:t>
            </a: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Participation</a:t>
            </a:r>
          </a:p>
          <a:p>
            <a:pPr marL="0" indent="0">
              <a:buNone/>
            </a:pPr>
            <a:endParaRPr lang="en-US" b="1" noProof="0" dirty="0" smtClean="0"/>
          </a:p>
          <a:p>
            <a:pPr marL="0" indent="0">
              <a:buNone/>
            </a:pPr>
            <a:r>
              <a:rPr lang="en-US" b="0" i="0" noProof="0" dirty="0" smtClean="0"/>
              <a:t>Libraries</a:t>
            </a:r>
            <a:r>
              <a:rPr lang="en-US" b="0" i="0" baseline="0" noProof="0" dirty="0" smtClean="0"/>
              <a:t> live from giving and taking. Of course the creators tend to give more than others at the beginning but in the long-run, it is in the interest of every user to give something back so all users can profit from each other.</a:t>
            </a:r>
            <a:endParaRPr lang="en-US" b="0" i="0" noProof="0" dirty="0" smtClean="0"/>
          </a:p>
          <a:p>
            <a:pPr marL="0" indent="0">
              <a:buNone/>
            </a:pPr>
            <a:endParaRPr lang="en-US" b="0" noProof="0" dirty="0" smtClean="0"/>
          </a:p>
          <a:p>
            <a:pPr marL="0" indent="0">
              <a:buNone/>
            </a:pPr>
            <a:r>
              <a:rPr lang="en-US" b="0" noProof="0" dirty="0" smtClean="0"/>
              <a:t>Of course everybody is free to just use the libraries without supplying anything back. That </a:t>
            </a:r>
            <a:r>
              <a:rPr lang="en-US" b="0" i="1" noProof="0" dirty="0" smtClean="0"/>
              <a:t>everybody</a:t>
            </a:r>
            <a:r>
              <a:rPr lang="en-US" b="0" i="0" noProof="0" dirty="0" smtClean="0"/>
              <a:t> in</a:t>
            </a:r>
            <a:r>
              <a:rPr lang="en-US" b="0" i="0" baseline="0" noProof="0" dirty="0" smtClean="0"/>
              <a:t> </a:t>
            </a:r>
            <a:r>
              <a:rPr lang="en-US" b="0" i="0" baseline="0" noProof="0" dirty="0" err="1" smtClean="0"/>
              <a:t>cludes</a:t>
            </a:r>
            <a:r>
              <a:rPr lang="en-US" b="0" i="0" baseline="0" noProof="0" dirty="0" smtClean="0"/>
              <a:t> all FPGA developers in the world with internet access since these libraries  are open-source and available through the </a:t>
            </a:r>
            <a:r>
              <a:rPr lang="en-US" b="0" i="1" baseline="0" noProof="0" dirty="0" err="1" smtClean="0"/>
              <a:t>paulscherrerinstitute</a:t>
            </a:r>
            <a:r>
              <a:rPr lang="en-US" b="0" i="0" baseline="0" noProof="0" dirty="0" smtClean="0"/>
              <a:t> account on GitHub. So you can invite your friends, you are free to share the libraries with collaborators such as other institutes and you can even continue using them if you should once leave PSI.</a:t>
            </a:r>
          </a:p>
          <a:p>
            <a:pPr marL="0" indent="0">
              <a:buNone/>
            </a:pPr>
            <a:endParaRPr lang="en-US" b="0" i="0" baseline="0" noProof="0" dirty="0" smtClean="0"/>
          </a:p>
          <a:p>
            <a:pPr marL="0" indent="0">
              <a:buNone/>
            </a:pPr>
            <a:r>
              <a:rPr lang="en-US" b="0" baseline="0" noProof="0" dirty="0" smtClean="0"/>
              <a:t>However, at some point it would be fair to give something back. The most obvious way of doing so is to add your own code to the libraries. But there are other, less obvious alternatives: Just improving points in the documentation that were not clear to you as user will help others. Reporting bugs is immediately in your interest, since you will get </a:t>
            </a:r>
            <a:r>
              <a:rPr lang="en-US" b="0" baseline="0" noProof="0" dirty="0" err="1" smtClean="0"/>
              <a:t>bugfixes</a:t>
            </a:r>
            <a:r>
              <a:rPr lang="en-US" b="0" baseline="0" noProof="0" dirty="0" smtClean="0"/>
              <a:t> back. But in the long-run bug reports help keeping the libraries bug-free and hence are an important contribution. The same applies to feature requests. If you ask for a feature, you may get it for free (or some agreement is made with the PSI FPGA development group) but additionally it will be available to all users in the future.</a:t>
            </a:r>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28548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Documentation</a:t>
            </a:r>
          </a:p>
          <a:p>
            <a:pPr marL="0" indent="0">
              <a:buNone/>
            </a:pPr>
            <a:endParaRPr lang="en-US" b="1" noProof="0" dirty="0" smtClean="0"/>
          </a:p>
          <a:p>
            <a:pPr marL="0" indent="0">
              <a:buNone/>
            </a:pPr>
            <a:r>
              <a:rPr lang="en-US" b="0" i="0" baseline="0" noProof="0" dirty="0" smtClean="0"/>
              <a:t>Nobody wants to use a library without any documentation. Therefore each GP library element is documented. The documentation is pragmatic: Only the most important points, especially the interfaces and the meaning of all parameters and ports, are described. Usually this leads to one to two pages of documentation for simple library elements. Depending on the library element more information such as the architecture for more complex elements is given.</a:t>
            </a:r>
          </a:p>
          <a:p>
            <a:pPr marL="0" indent="0">
              <a:buNone/>
            </a:pPr>
            <a:endParaRPr lang="en-US" b="0" i="0" baseline="0" noProof="0" dirty="0" smtClean="0"/>
          </a:p>
          <a:p>
            <a:pPr marL="0" indent="0">
              <a:buNone/>
            </a:pPr>
            <a:r>
              <a:rPr lang="en-US" b="0" i="0" baseline="0" noProof="0" dirty="0" smtClean="0"/>
              <a:t>Of course this means you have to write a little documentation if you add something to the library. But always keep in mind that you expect some documentation for library elements provided by others too. The time required for writing this minimal documentation is negligible compared to the time saved when using the library.</a:t>
            </a:r>
          </a:p>
          <a:p>
            <a:pPr marL="0" indent="0">
              <a:buNone/>
            </a:pPr>
            <a:endParaRPr lang="en-US" b="0" baseline="0" noProof="0" dirty="0" smtClean="0"/>
          </a:p>
          <a:p>
            <a:pPr marL="0" indent="0">
              <a:buNone/>
            </a:pPr>
            <a:endParaRPr lang="en-US" b="1" noProof="0" dirty="0"/>
          </a:p>
        </p:txBody>
      </p:sp>
    </p:spTree>
    <p:extLst>
      <p:ext uri="{BB962C8B-B14F-4D97-AF65-F5344CB8AC3E}">
        <p14:creationId xmlns:p14="http://schemas.microsoft.com/office/powerpoint/2010/main" val="4733340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noProof="0" dirty="0" smtClean="0"/>
              <a:t>GIT Setup</a:t>
            </a:r>
          </a:p>
          <a:p>
            <a:pPr marL="0" indent="0">
              <a:buNone/>
            </a:pPr>
            <a:endParaRPr lang="en-US" b="1" noProof="0" dirty="0" smtClean="0"/>
          </a:p>
          <a:p>
            <a:pPr marL="0" indent="0">
              <a:buNone/>
            </a:pPr>
            <a:r>
              <a:rPr lang="en-US" b="0" i="0" baseline="0" noProof="0" dirty="0" smtClean="0"/>
              <a:t>Each library is provided as one separate GIT repository. If libraries depend on each other, links between libraries are made using relative paths (and not using submodules). This allows avoiding the usage of submodules and nested submodules (hard to understand for many users). As a result, the location of libraries, to which a dependency exists, must be known. Therefore the required folder structure is described in each library together with the version requirements. </a:t>
            </a:r>
          </a:p>
          <a:p>
            <a:pPr marL="0" indent="0">
              <a:buNone/>
            </a:pPr>
            <a:endParaRPr lang="de-CH" b="0" i="0" baseline="0" noProof="0" dirty="0" smtClean="0"/>
          </a:p>
          <a:p>
            <a:pPr marL="0" indent="0">
              <a:buNone/>
            </a:pPr>
            <a:r>
              <a:rPr lang="en-US" b="0" i="0" baseline="0" noProof="0" dirty="0" smtClean="0"/>
              <a:t>This approach also ensures that each library is only required once (and not several times in different versions because of dependencies). Since VHDL in general and especially the vendor tools are quite prone to name-clashes, this is an important point.</a:t>
            </a:r>
          </a:p>
          <a:p>
            <a:pPr marL="0" indent="0">
              <a:buNone/>
            </a:pPr>
            <a:endParaRPr lang="en-US" b="0" i="0" baseline="0" noProof="0" dirty="0" smtClean="0"/>
          </a:p>
        </p:txBody>
      </p:sp>
    </p:spTree>
    <p:extLst>
      <p:ext uri="{BB962C8B-B14F-4D97-AF65-F5344CB8AC3E}">
        <p14:creationId xmlns:p14="http://schemas.microsoft.com/office/powerpoint/2010/main" val="4733340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elfolie">
    <p:spTree>
      <p:nvGrpSpPr>
        <p:cNvPr id="1" name=""/>
        <p:cNvGrpSpPr/>
        <p:nvPr/>
      </p:nvGrpSpPr>
      <p:grpSpPr>
        <a:xfrm>
          <a:off x="0" y="0"/>
          <a:ext cx="0" cy="0"/>
          <a:chOff x="0" y="0"/>
          <a:chExt cx="0" cy="0"/>
        </a:xfrm>
      </p:grpSpPr>
      <p:pic>
        <p:nvPicPr>
          <p:cNvPr id="11" name="Picture 2" descr="U:\20160506_PSI_Luftbild_0292.jpg"/>
          <p:cNvPicPr>
            <a:picLocks noChangeArrowheads="1"/>
          </p:cNvPicPr>
          <p:nvPr userDrawn="1"/>
        </p:nvPicPr>
        <p:blipFill rotWithShape="1">
          <a:blip r:embed="rId2">
            <a:extLst>
              <a:ext uri="{28A0092B-C50C-407E-A947-70E740481C1C}">
                <a14:useLocalDpi xmlns:a14="http://schemas.microsoft.com/office/drawing/2010/main" val="0"/>
              </a:ext>
            </a:extLst>
          </a:blip>
          <a:srcRect l="-139" t="13866" r="1" b="14431"/>
          <a:stretch/>
        </p:blipFill>
        <p:spPr bwMode="auto">
          <a:xfrm>
            <a:off x="3260542" y="195488"/>
            <a:ext cx="5055885" cy="2376262"/>
          </a:xfrm>
          <a:prstGeom prst="rect">
            <a:avLst/>
          </a:prstGeom>
          <a:noFill/>
          <a:extLst>
            <a:ext uri="{909E8E84-426E-40DD-AFC4-6F175D3DCCD1}">
              <a14:hiddenFill xmlns:a14="http://schemas.microsoft.com/office/drawing/2010/main">
                <a:solidFill>
                  <a:srgbClr val="FFFFFF"/>
                </a:solidFill>
              </a14:hiddenFill>
            </a:ext>
          </a:extLst>
        </p:spPr>
      </p:pic>
      <p:sp>
        <p:nvSpPr>
          <p:cNvPr id="6" name="Rechteck 5"/>
          <p:cNvSpPr/>
          <p:nvPr/>
        </p:nvSpPr>
        <p:spPr bwMode="auto">
          <a:xfrm>
            <a:off x="-2" y="195487"/>
            <a:ext cx="3152960" cy="2376263"/>
          </a:xfrm>
          <a:prstGeom prst="rect">
            <a:avLst/>
          </a:prstGeom>
          <a:solidFill>
            <a:srgbClr val="E5E5E5"/>
          </a:solidFill>
          <a:ln w="9525" cap="flat" cmpd="sng" algn="ctr">
            <a:noFill/>
            <a:prstDash val="solid"/>
            <a:round/>
            <a:headEnd type="none" w="med" len="med"/>
            <a:tailEnd type="none" w="med" len="med"/>
          </a:ln>
          <a:effectLst/>
        </p:spPr>
        <p:txBody>
          <a:bodyPr/>
          <a:lstStyle/>
          <a:p>
            <a:pPr>
              <a:spcBef>
                <a:spcPct val="0"/>
              </a:spcBef>
              <a:defRPr/>
            </a:pPr>
            <a:endParaRPr lang="de-DE" sz="2400" dirty="0">
              <a:ln>
                <a:solidFill>
                  <a:srgbClr val="FFFFFF"/>
                </a:solidFill>
              </a:ln>
              <a:latin typeface="Times" charset="0"/>
            </a:endParaRPr>
          </a:p>
        </p:txBody>
      </p:sp>
      <p:pic>
        <p:nvPicPr>
          <p:cNvPr id="5" name="Bild 24" descr="PSI-Logo_narrow_30k.eps"/>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bwMode="auto">
          <a:xfrm>
            <a:off x="830263" y="411523"/>
            <a:ext cx="1220400" cy="43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hteck 15"/>
          <p:cNvSpPr>
            <a:spLocks noChangeArrowheads="1"/>
          </p:cNvSpPr>
          <p:nvPr userDrawn="1"/>
        </p:nvSpPr>
        <p:spPr bwMode="auto">
          <a:xfrm>
            <a:off x="828012" y="4531500"/>
            <a:ext cx="612000" cy="612000"/>
          </a:xfrm>
          <a:prstGeom prst="rect">
            <a:avLst/>
          </a:prstGeom>
          <a:solidFill>
            <a:srgbClr val="B9B9B9"/>
          </a:solidFill>
          <a:ln>
            <a:noFill/>
          </a:ln>
          <a:extLst/>
        </p:spPr>
        <p:txBody>
          <a:bodyPr/>
          <a:lstStyle/>
          <a:p>
            <a:pPr>
              <a:spcBef>
                <a:spcPct val="0"/>
              </a:spcBef>
            </a:pPr>
            <a:endParaRPr lang="de-DE" sz="2400">
              <a:latin typeface="Times" charset="0"/>
            </a:endParaRPr>
          </a:p>
        </p:txBody>
      </p:sp>
      <p:sp>
        <p:nvSpPr>
          <p:cNvPr id="1027" name="Rectangle 8"/>
          <p:cNvSpPr>
            <a:spLocks noGrp="1" noChangeArrowheads="1"/>
          </p:cNvSpPr>
          <p:nvPr>
            <p:ph type="title" hasCustomPrompt="1"/>
          </p:nvPr>
        </p:nvSpPr>
        <p:spPr>
          <a:xfrm>
            <a:off x="814399" y="3273828"/>
            <a:ext cx="7969249" cy="810090"/>
          </a:xfrm>
        </p:spPr>
        <p:txBody>
          <a:bodyPr/>
          <a:lstStyle>
            <a:lvl1pPr>
              <a:lnSpc>
                <a:spcPct val="100000"/>
              </a:lnSpc>
              <a:defRPr sz="2500">
                <a:solidFill>
                  <a:srgbClr val="686868"/>
                </a:solidFill>
                <a:latin typeface="Georgia" charset="0"/>
                <a:ea typeface="ヒラギノ角ゴ Pro W3" charset="0"/>
              </a:defRPr>
            </a:lvl1pPr>
          </a:lstStyle>
          <a:p>
            <a:pPr lvl="0"/>
            <a:r>
              <a:rPr lang="en-US" dirty="0" smtClean="0"/>
              <a:t>Insert the title of your </a:t>
            </a:r>
            <a:br>
              <a:rPr lang="en-US" dirty="0" smtClean="0"/>
            </a:br>
            <a:r>
              <a:rPr lang="en-US" dirty="0" smtClean="0"/>
              <a:t>presentation here</a:t>
            </a:r>
            <a:endParaRPr lang="en-US" noProof="0" dirty="0"/>
          </a:p>
        </p:txBody>
      </p:sp>
      <p:sp>
        <p:nvSpPr>
          <p:cNvPr id="69649" name="Rectangle 17"/>
          <p:cNvSpPr>
            <a:spLocks noGrp="1" noChangeArrowheads="1"/>
          </p:cNvSpPr>
          <p:nvPr>
            <p:ph type="subTitle" sz="quarter" idx="1" hasCustomPrompt="1"/>
          </p:nvPr>
        </p:nvSpPr>
        <p:spPr bwMode="auto">
          <a:xfrm>
            <a:off x="828012" y="2946432"/>
            <a:ext cx="7955637" cy="27339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marL="0" indent="0">
              <a:buNone/>
              <a:defRPr sz="1500" b="1">
                <a:solidFill>
                  <a:srgbClr val="969696"/>
                </a:solidFill>
                <a:ea typeface="ヒラギノ角ゴ Pro W3" charset="0"/>
              </a:defRPr>
            </a:lvl1pPr>
          </a:lstStyle>
          <a:p>
            <a:r>
              <a:rPr lang="en-US" dirty="0" smtClean="0"/>
              <a:t>First name and Name Author  ::  Function  ::  Paul </a:t>
            </a:r>
            <a:r>
              <a:rPr lang="en-US" dirty="0" err="1" smtClean="0"/>
              <a:t>Scherrer</a:t>
            </a:r>
            <a:r>
              <a:rPr lang="en-US" dirty="0" smtClean="0"/>
              <a:t> </a:t>
            </a:r>
            <a:r>
              <a:rPr lang="en-US" dirty="0" err="1" smtClean="0"/>
              <a:t>Institut</a:t>
            </a:r>
            <a:endParaRPr lang="en-US" dirty="0" smtClean="0"/>
          </a:p>
        </p:txBody>
      </p:sp>
      <p:sp>
        <p:nvSpPr>
          <p:cNvPr id="10" name="Rechteck 1"/>
          <p:cNvSpPr>
            <a:spLocks noChangeArrowheads="1"/>
          </p:cNvSpPr>
          <p:nvPr userDrawn="1"/>
        </p:nvSpPr>
        <p:spPr bwMode="auto">
          <a:xfrm>
            <a:off x="5796136" y="2397447"/>
            <a:ext cx="2520280" cy="174303"/>
          </a:xfrm>
          <a:prstGeom prst="rect">
            <a:avLst/>
          </a:prstGeom>
          <a:solidFill>
            <a:schemeClr val="bg1">
              <a:alpha val="74117"/>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0"/>
          <a:lstStyle/>
          <a:p>
            <a:pPr algn="ctr">
              <a:spcBef>
                <a:spcPct val="0"/>
              </a:spcBef>
            </a:pPr>
            <a:r>
              <a:rPr lang="de-CH" sz="900" b="1" i="0" kern="0" spc="31" dirty="0" smtClean="0">
                <a:solidFill>
                  <a:srgbClr val="505150"/>
                </a:solidFill>
                <a:latin typeface="+mn-lt"/>
                <a:cs typeface="Arial" charset="0"/>
              </a:rPr>
              <a:t>WIR SCHAFFEN WISSEN – HEUTE FÜR MORGEN</a:t>
            </a:r>
            <a:endParaRPr lang="de-CH" sz="900" b="1" i="0" kern="0" spc="31" dirty="0">
              <a:solidFill>
                <a:srgbClr val="505150"/>
              </a:solidFill>
              <a:latin typeface="+mn-lt"/>
              <a:cs typeface="Arial" charset="0"/>
            </a:endParaRPr>
          </a:p>
        </p:txBody>
      </p:sp>
      <p:sp>
        <p:nvSpPr>
          <p:cNvPr id="9" name="Rechteck 8"/>
          <p:cNvSpPr/>
          <p:nvPr userDrawn="1"/>
        </p:nvSpPr>
        <p:spPr bwMode="auto">
          <a:xfrm>
            <a:off x="8424000" y="195487"/>
            <a:ext cx="720000" cy="2376263"/>
          </a:xfrm>
          <a:prstGeom prst="rect">
            <a:avLst/>
          </a:prstGeom>
          <a:solidFill>
            <a:srgbClr val="E5E5E5"/>
          </a:solidFill>
          <a:ln w="9525" cap="flat" cmpd="sng" algn="ctr">
            <a:noFill/>
            <a:prstDash val="solid"/>
            <a:round/>
            <a:headEnd type="none" w="med" len="med"/>
            <a:tailEnd type="none" w="med" len="med"/>
          </a:ln>
          <a:effectLst/>
        </p:spPr>
        <p:txBody>
          <a:bodyPr/>
          <a:lstStyle/>
          <a:p>
            <a:pPr>
              <a:spcBef>
                <a:spcPct val="0"/>
              </a:spcBef>
              <a:defRPr/>
            </a:pPr>
            <a:endParaRPr lang="de-DE" sz="2400" dirty="0">
              <a:ln>
                <a:solidFill>
                  <a:srgbClr val="FFFFFF"/>
                </a:solidFill>
              </a:ln>
              <a:latin typeface="Times" charset="0"/>
            </a:endParaRPr>
          </a:p>
        </p:txBody>
      </p:sp>
      <p:sp>
        <p:nvSpPr>
          <p:cNvPr id="12" name="Textplatzhalter 11"/>
          <p:cNvSpPr>
            <a:spLocks noGrp="1"/>
          </p:cNvSpPr>
          <p:nvPr>
            <p:ph type="body" sz="quarter" idx="11" hasCustomPrompt="1"/>
          </p:nvPr>
        </p:nvSpPr>
        <p:spPr>
          <a:xfrm>
            <a:off x="828675" y="4150574"/>
            <a:ext cx="7954963" cy="293383"/>
          </a:xfrm>
        </p:spPr>
        <p:txBody>
          <a:bodyPr/>
          <a:lstStyle>
            <a:lvl1pPr marL="0" indent="0">
              <a:buNone/>
              <a:defRPr sz="1500" b="1">
                <a:solidFill>
                  <a:srgbClr val="969696"/>
                </a:solidFill>
              </a:defRPr>
            </a:lvl1pPr>
            <a:lvl2pPr marL="177790" indent="0">
              <a:buNone/>
              <a:defRPr sz="1500" b="1"/>
            </a:lvl2pPr>
            <a:lvl3pPr marL="355582" indent="0">
              <a:buNone/>
              <a:defRPr sz="1500" b="1"/>
            </a:lvl3pPr>
            <a:lvl4pPr marL="539723" indent="0">
              <a:buNone/>
              <a:defRPr sz="1500" b="1"/>
            </a:lvl4pPr>
            <a:lvl5pPr marL="717514" indent="0">
              <a:buNone/>
              <a:defRPr sz="1500" b="1"/>
            </a:lvl5pPr>
          </a:lstStyle>
          <a:p>
            <a:pPr lvl="0"/>
            <a:r>
              <a:rPr lang="en-US" dirty="0" smtClean="0"/>
              <a:t>Insert the occasion and date of your presentation here</a:t>
            </a:r>
          </a:p>
        </p:txBody>
      </p:sp>
    </p:spTree>
    <p:extLst/>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8" name="Inhaltsplatzhalter 7"/>
          <p:cNvSpPr>
            <a:spLocks noGrp="1"/>
          </p:cNvSpPr>
          <p:nvPr>
            <p:ph sz="quarter" idx="13" hasCustomPrompt="1"/>
          </p:nvPr>
        </p:nvSpPr>
        <p:spPr/>
        <p:txBody>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a:latin typeface="+mn-lt"/>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5pPr>
            <a:lvl6pPr marL="1074685" indent="-179380">
              <a:lnSpc>
                <a:spcPct val="110000"/>
              </a:lnSpc>
              <a:buClr>
                <a:schemeClr val="tx1"/>
              </a:buClr>
              <a:buFont typeface="Symbol" panose="05050102010706020507" pitchFamily="18" charset="2"/>
              <a:buChar char="-"/>
              <a:defRPr sz="1500"/>
            </a:lvl6pPr>
            <a:lvl7pPr marL="1257238" indent="-182554">
              <a:lnSpc>
                <a:spcPct val="110000"/>
              </a:lnSpc>
              <a:buFont typeface="Symbol" panose="05050102010706020507" pitchFamily="18" charset="2"/>
              <a:buChar char="-"/>
              <a:defRPr sz="1500"/>
            </a:lvl7pPr>
            <a:lvl8pPr marL="1436616" indent="-179380">
              <a:lnSpc>
                <a:spcPct val="110000"/>
              </a:lnSpc>
              <a:buFont typeface="Symbol" panose="05050102010706020507" pitchFamily="18" charset="2"/>
              <a:buChar char="-"/>
              <a:defRPr sz="1500"/>
            </a:lvl8pPr>
            <a:lvl9pPr marL="1614408" indent="-177792">
              <a:lnSpc>
                <a:spcPct val="110000"/>
              </a:lnSpc>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endParaRPr kumimoji="0" lang="de-CH" sz="1800" b="0" i="0" u="none" strike="noStrike" kern="1200" cap="none" spc="0" normalizeH="0" baseline="0" noProof="0" dirty="0">
              <a:ln>
                <a:noFill/>
              </a:ln>
              <a:solidFill>
                <a:prstClr val="black">
                  <a:lumMod val="65000"/>
                  <a:lumOff val="35000"/>
                </a:prstClr>
              </a:solidFill>
              <a:effectLst/>
              <a:uLnTx/>
              <a:uFillTx/>
              <a:latin typeface="Rockwell"/>
              <a:ea typeface="+mn-ea"/>
              <a:cs typeface="+mn-cs"/>
            </a:endParaRPr>
          </a:p>
        </p:txBody>
      </p:sp>
      <p:sp>
        <p:nvSpPr>
          <p:cNvPr id="10" name="Titel 9"/>
          <p:cNvSpPr>
            <a:spLocks noGrp="1"/>
          </p:cNvSpPr>
          <p:nvPr>
            <p:ph type="title"/>
          </p:nvPr>
        </p:nvSpPr>
        <p:spPr>
          <a:xfrm>
            <a:off x="2077211" y="216000"/>
            <a:ext cx="6708025" cy="381375"/>
          </a:xfrm>
        </p:spPr>
        <p:txBody>
          <a:bodyPr/>
          <a:lstStyle>
            <a:lvl1pPr>
              <a:defRPr sz="2400"/>
            </a:lvl1pPr>
          </a:lstStyle>
          <a:p>
            <a:r>
              <a:rPr lang="en-US" smtClean="0"/>
              <a:t>Click to edit Master title style</a:t>
            </a:r>
            <a:endParaRPr lang="en-GB" dirty="0"/>
          </a:p>
        </p:txBody>
      </p:sp>
      <p:sp>
        <p:nvSpPr>
          <p:cNvPr id="14" name="Foliennummernplatzhalter 13"/>
          <p:cNvSpPr>
            <a:spLocks noGrp="1"/>
          </p:cNvSpPr>
          <p:nvPr>
            <p:ph type="sldNum" sz="quarter" idx="16"/>
          </p:nvPr>
        </p:nvSpPr>
        <p:spPr/>
        <p:txBody>
          <a:bodyPr/>
          <a:lstStyle/>
          <a:p>
            <a:pPr algn="r">
              <a:defRPr/>
            </a:pPr>
            <a:r>
              <a:rPr lang="de-DE" dirty="0" smtClean="0"/>
              <a:t>Page </a:t>
            </a:r>
            <a:fld id="{EBC07571-3134-BB4B-B83F-1A9FE18D34F3}" type="slidenum">
              <a:rPr lang="de-DE" smtClean="0"/>
              <a:pPr algn="r">
                <a:defRPr/>
              </a:pPr>
              <a:t>‹#›</a:t>
            </a:fld>
            <a:endParaRPr lang="de-DE" dirty="0"/>
          </a:p>
        </p:txBody>
      </p:sp>
    </p:spTree>
    <p:extLst>
      <p:ext uri="{BB962C8B-B14F-4D97-AF65-F5344CB8AC3E}">
        <p14:creationId xmlns:p14="http://schemas.microsoft.com/office/powerpoint/2010/main" val="2131681881"/>
      </p:ext>
    </p:extLst>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grau)">
    <p:spTree>
      <p:nvGrpSpPr>
        <p:cNvPr id="1" name=""/>
        <p:cNvGrpSpPr/>
        <p:nvPr/>
      </p:nvGrpSpPr>
      <p:grpSpPr>
        <a:xfrm>
          <a:off x="0" y="0"/>
          <a:ext cx="0" cy="0"/>
          <a:chOff x="0" y="0"/>
          <a:chExt cx="0" cy="0"/>
        </a:xfrm>
      </p:grpSpPr>
      <p:sp>
        <p:nvSpPr>
          <p:cNvPr id="2" name="Rechteck 1"/>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0" name="Titel 9"/>
          <p:cNvSpPr>
            <a:spLocks noGrp="1"/>
          </p:cNvSpPr>
          <p:nvPr>
            <p:ph type="title"/>
          </p:nvPr>
        </p:nvSpPr>
        <p:spPr>
          <a:xfrm>
            <a:off x="2077211" y="216000"/>
            <a:ext cx="6708025" cy="381375"/>
          </a:xfrm>
        </p:spPr>
        <p:txBody>
          <a:bodyPr/>
          <a:lstStyle>
            <a:lvl1pPr>
              <a:defRPr spc="0" baseline="0"/>
            </a:lvl1pPr>
          </a:lstStyle>
          <a:p>
            <a:r>
              <a:rPr lang="en-US" smtClean="0"/>
              <a:t>Click to edit Master title style</a:t>
            </a:r>
            <a:endParaRPr lang="en-GB" dirty="0"/>
          </a:p>
        </p:txBody>
      </p:sp>
      <p:sp>
        <p:nvSpPr>
          <p:cNvPr id="14" name="Foliennummernplatzhalter 13"/>
          <p:cNvSpPr>
            <a:spLocks noGrp="1"/>
          </p:cNvSpPr>
          <p:nvPr>
            <p:ph type="sldNum" sz="quarter" idx="16"/>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9" name="Inhaltsplatzhalter 7"/>
          <p:cNvSpPr>
            <a:spLocks noGrp="1"/>
          </p:cNvSpPr>
          <p:nvPr>
            <p:ph sz="quarter" idx="13" hasCustomPrompt="1"/>
          </p:nvPr>
        </p:nvSpPr>
        <p:spPr>
          <a:xfrm>
            <a:off x="934841" y="1113586"/>
            <a:ext cx="7885633" cy="3456386"/>
          </a:xfrm>
        </p:spPr>
        <p:txBody>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a:latin typeface="+mn-lt"/>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a:latin typeface="+mn-lt"/>
              </a:defRPr>
            </a:lvl5pPr>
            <a:lvl6pPr marL="1074685" indent="-179380">
              <a:lnSpc>
                <a:spcPct val="110000"/>
              </a:lnSpc>
              <a:buClr>
                <a:schemeClr val="tx1"/>
              </a:buClr>
              <a:buFont typeface="Symbol" panose="05050102010706020507" pitchFamily="18" charset="2"/>
              <a:buChar char="-"/>
              <a:defRPr sz="1500"/>
            </a:lvl6pPr>
            <a:lvl7pPr marL="1257238" indent="-182554">
              <a:lnSpc>
                <a:spcPct val="110000"/>
              </a:lnSpc>
              <a:buFont typeface="Symbol" panose="05050102010706020507" pitchFamily="18" charset="2"/>
              <a:buChar char="-"/>
              <a:defRPr sz="1500"/>
            </a:lvl7pPr>
            <a:lvl8pPr marL="1436616" indent="-179380">
              <a:lnSpc>
                <a:spcPct val="110000"/>
              </a:lnSpc>
              <a:buFont typeface="Symbol" panose="05050102010706020507" pitchFamily="18" charset="2"/>
              <a:buChar char="-"/>
              <a:defRPr sz="1500"/>
            </a:lvl8pPr>
            <a:lvl9pPr marL="1614408" indent="-177792">
              <a:lnSpc>
                <a:spcPct val="110000"/>
              </a:lnSpc>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endParaRPr kumimoji="0" lang="de-CH" sz="1800" b="0" i="0" u="none" strike="noStrike" kern="1200" cap="none" spc="0" normalizeH="0" baseline="0" noProof="0" dirty="0">
              <a:ln>
                <a:noFill/>
              </a:ln>
              <a:solidFill>
                <a:prstClr val="black">
                  <a:lumMod val="65000"/>
                  <a:lumOff val="35000"/>
                </a:prstClr>
              </a:solidFill>
              <a:effectLst/>
              <a:uLnTx/>
              <a:uFillTx/>
              <a:latin typeface="Rockwell"/>
              <a:ea typeface="+mn-ea"/>
              <a:cs typeface="+mn-cs"/>
            </a:endParaRPr>
          </a:p>
        </p:txBody>
      </p:sp>
    </p:spTree>
    <p:extLst>
      <p:ext uri="{BB962C8B-B14F-4D97-AF65-F5344CB8AC3E}">
        <p14:creationId xmlns:p14="http://schemas.microsoft.com/office/powerpoint/2010/main" val="2878391058"/>
      </p:ext>
    </p:extLst>
  </p:cSld>
  <p:clrMapOvr>
    <a:masterClrMapping/>
  </p:clrMapOvr>
  <p:transition spd="med"/>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und zwei Inhalte">
    <p:spTree>
      <p:nvGrpSpPr>
        <p:cNvPr id="1" name=""/>
        <p:cNvGrpSpPr/>
        <p:nvPr/>
      </p:nvGrpSpPr>
      <p:grpSpPr>
        <a:xfrm>
          <a:off x="0" y="0"/>
          <a:ext cx="0" cy="0"/>
          <a:chOff x="0" y="0"/>
          <a:chExt cx="0" cy="0"/>
        </a:xfrm>
      </p:grpSpPr>
      <p:sp>
        <p:nvSpPr>
          <p:cNvPr id="11" name="Inhaltsplatzhalter 10"/>
          <p:cNvSpPr>
            <a:spLocks noGrp="1"/>
          </p:cNvSpPr>
          <p:nvPr>
            <p:ph sz="quarter" idx="13" hasCustomPrompt="1"/>
          </p:nvPr>
        </p:nvSpPr>
        <p:spPr>
          <a:xfrm>
            <a:off x="1042993" y="1006081"/>
            <a:ext cx="3781425" cy="3509963"/>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
        <p:nvSpPr>
          <p:cNvPr id="15" name="Foliennummernplatzhalter 14"/>
          <p:cNvSpPr>
            <a:spLocks noGrp="1"/>
          </p:cNvSpPr>
          <p:nvPr>
            <p:ph type="sldNum" sz="quarter" idx="17"/>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6" name="Titel 15"/>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8" name="Inhaltsplatzhalter 10"/>
          <p:cNvSpPr>
            <a:spLocks noGrp="1"/>
          </p:cNvSpPr>
          <p:nvPr>
            <p:ph sz="quarter" idx="18" hasCustomPrompt="1"/>
          </p:nvPr>
        </p:nvSpPr>
        <p:spPr>
          <a:xfrm>
            <a:off x="5003806" y="1003406"/>
            <a:ext cx="3781425" cy="3509963"/>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Tree>
    <p:extLst>
      <p:ext uri="{BB962C8B-B14F-4D97-AF65-F5344CB8AC3E}">
        <p14:creationId xmlns:p14="http://schemas.microsoft.com/office/powerpoint/2010/main" val="653103038"/>
      </p:ext>
    </p:extLst>
  </p:cSld>
  <p:clrMapOvr>
    <a:masterClrMapping/>
  </p:clrMapOvr>
  <p:transition spd="med"/>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und zwei Inhalte (grau)">
    <p:spTree>
      <p:nvGrpSpPr>
        <p:cNvPr id="1" name=""/>
        <p:cNvGrpSpPr/>
        <p:nvPr/>
      </p:nvGrpSpPr>
      <p:grpSpPr>
        <a:xfrm>
          <a:off x="0" y="0"/>
          <a:ext cx="0" cy="0"/>
          <a:chOff x="0" y="0"/>
          <a:chExt cx="0" cy="0"/>
        </a:xfrm>
      </p:grpSpPr>
      <p:sp>
        <p:nvSpPr>
          <p:cNvPr id="10" name="Rechteck 9"/>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
        <p:nvSpPr>
          <p:cNvPr id="15" name="Foliennummernplatzhalter 14"/>
          <p:cNvSpPr>
            <a:spLocks noGrp="1"/>
          </p:cNvSpPr>
          <p:nvPr>
            <p:ph type="sldNum" sz="quarter" idx="17"/>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6" name="Titel 15"/>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17" name="Inhaltsplatzhalter 10"/>
          <p:cNvSpPr>
            <a:spLocks noGrp="1"/>
          </p:cNvSpPr>
          <p:nvPr>
            <p:ph sz="quarter" idx="18" hasCustomPrompt="1"/>
          </p:nvPr>
        </p:nvSpPr>
        <p:spPr>
          <a:xfrm>
            <a:off x="938422" y="1087360"/>
            <a:ext cx="3781425" cy="3428689"/>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
        <p:nvSpPr>
          <p:cNvPr id="18" name="Inhaltsplatzhalter 10"/>
          <p:cNvSpPr>
            <a:spLocks noGrp="1"/>
          </p:cNvSpPr>
          <p:nvPr>
            <p:ph sz="quarter" idx="19" hasCustomPrompt="1"/>
          </p:nvPr>
        </p:nvSpPr>
        <p:spPr>
          <a:xfrm>
            <a:off x="4899235" y="1084678"/>
            <a:ext cx="3781425" cy="3431366"/>
          </a:xfrm>
        </p:spPr>
        <p:txBody>
          <a:bodyPr/>
          <a:lstStyle>
            <a:lvl1pPr marL="177792" indent="-177792">
              <a:buClr>
                <a:schemeClr val="tx1"/>
              </a:buClr>
              <a:buFont typeface="Arial" panose="020B0604020202020204" pitchFamily="34" charset="0"/>
              <a:buChar char="•"/>
              <a:defRPr sz="1700"/>
            </a:lvl1pPr>
            <a:lvl2pPr marL="355582" indent="-177792">
              <a:buSzPct val="100000"/>
              <a:buFont typeface="Symbol" panose="05050102010706020507" pitchFamily="18" charset="2"/>
              <a:buChar char="-"/>
              <a:defRPr sz="1700"/>
            </a:lvl2pPr>
            <a:lvl3pPr marL="539724" indent="-184142">
              <a:buFont typeface="Symbol" panose="05050102010706020507" pitchFamily="18" charset="2"/>
              <a:buChar char="-"/>
              <a:defRPr sz="1700"/>
            </a:lvl3pPr>
            <a:lvl4pPr marL="717515" indent="-177792">
              <a:buFont typeface="Symbol" panose="05050102010706020507" pitchFamily="18" charset="2"/>
              <a:buChar char="-"/>
              <a:defRPr sz="1700"/>
            </a:lvl4pPr>
            <a:lvl5pPr marL="895306" indent="-177792">
              <a:buFont typeface="Symbol" panose="05050102010706020507" pitchFamily="18" charset="2"/>
              <a:buChar char="-"/>
              <a:defRPr sz="1700"/>
            </a:lvl5pPr>
            <a:lvl6pPr marL="1074685" indent="-179380">
              <a:buFont typeface="Symbol" panose="05050102010706020507" pitchFamily="18" charset="2"/>
              <a:buChar char="-"/>
              <a:defRPr sz="1500"/>
            </a:lvl6pPr>
            <a:lvl7pPr marL="1257238" indent="-182554">
              <a:buFont typeface="Symbol" panose="05050102010706020507" pitchFamily="18" charset="2"/>
              <a:buChar char="-"/>
              <a:defRPr sz="1500"/>
            </a:lvl7pPr>
            <a:lvl8pPr marL="1436616" indent="-179380">
              <a:buFont typeface="Symbol" panose="05050102010706020507" pitchFamily="18" charset="2"/>
              <a:buChar char="-"/>
              <a:defRPr sz="1500"/>
            </a:lvl8pPr>
            <a:lvl9pPr marL="1614408" indent="-177792">
              <a:buFont typeface="Symbol" panose="05050102010706020507" pitchFamily="18" charset="2"/>
              <a:buChar char="-"/>
              <a:defRPr sz="1500"/>
            </a:lvl9p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spTree>
    <p:extLst>
      <p:ext uri="{BB962C8B-B14F-4D97-AF65-F5344CB8AC3E}">
        <p14:creationId xmlns:p14="http://schemas.microsoft.com/office/powerpoint/2010/main" val="963531168"/>
      </p:ext>
    </p:extLst>
  </p:cSld>
  <p:clrMapOvr>
    <a:masterClrMapping/>
  </p:clrMapOvr>
  <p:transition spd="med"/>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5" name="Foliennummernplatzhalter 4"/>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Tree>
    <p:extLst>
      <p:ext uri="{BB962C8B-B14F-4D97-AF65-F5344CB8AC3E}">
        <p14:creationId xmlns:p14="http://schemas.microsoft.com/office/powerpoint/2010/main" val="681525059"/>
      </p:ext>
    </p:extLst>
  </p:cSld>
  <p:clrMapOvr>
    <a:masterClrMapping/>
  </p:clrMapOvr>
  <p:transition spd="med"/>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Nur Titel (grau)">
    <p:spTree>
      <p:nvGrpSpPr>
        <p:cNvPr id="1" name=""/>
        <p:cNvGrpSpPr/>
        <p:nvPr/>
      </p:nvGrpSpPr>
      <p:grpSpPr>
        <a:xfrm>
          <a:off x="0" y="0"/>
          <a:ext cx="0" cy="0"/>
          <a:chOff x="0" y="0"/>
          <a:chExt cx="0" cy="0"/>
        </a:xfrm>
      </p:grpSpPr>
      <p:sp>
        <p:nvSpPr>
          <p:cNvPr id="2" name="Titel 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5" name="Foliennummernplatzhalter 4"/>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7" name="Rechteck 6"/>
          <p:cNvSpPr/>
          <p:nvPr userDrawn="1"/>
        </p:nvSpPr>
        <p:spPr bwMode="auto">
          <a:xfrm>
            <a:off x="827100" y="1059664"/>
            <a:ext cx="8066087" cy="3888581"/>
          </a:xfrm>
          <a:prstGeom prst="rect">
            <a:avLst/>
          </a:prstGeom>
          <a:solidFill>
            <a:srgbClr val="E5E5E5"/>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3767438787"/>
      </p:ext>
    </p:extLst>
  </p:cSld>
  <p:clrMapOvr>
    <a:masterClrMapping/>
  </p:clrMapOvr>
  <p:transition spd="med"/>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Inhalt auf Bild (hoch)">
    <p:spTree>
      <p:nvGrpSpPr>
        <p:cNvPr id="1" name=""/>
        <p:cNvGrpSpPr/>
        <p:nvPr/>
      </p:nvGrpSpPr>
      <p:grpSpPr>
        <a:xfrm>
          <a:off x="0" y="0"/>
          <a:ext cx="0" cy="0"/>
          <a:chOff x="0" y="0"/>
          <a:chExt cx="0" cy="0"/>
        </a:xfrm>
      </p:grpSpPr>
      <p:pic>
        <p:nvPicPr>
          <p:cNvPr id="8" name="Picture 2" descr="U:\20160506_PSI_Luftbild_0292.jpg"/>
          <p:cNvPicPr>
            <a:picLocks noChangeArrowheads="1"/>
          </p:cNvPicPr>
          <p:nvPr userDrawn="1"/>
        </p:nvPicPr>
        <p:blipFill rotWithShape="1">
          <a:blip r:embed="rId2">
            <a:extLst>
              <a:ext uri="{28A0092B-C50C-407E-A947-70E740481C1C}">
                <a14:useLocalDpi xmlns:a14="http://schemas.microsoft.com/office/drawing/2010/main" val="0"/>
              </a:ext>
            </a:extLst>
          </a:blip>
          <a:srcRect l="-1" t="13691" r="643" b="11426"/>
          <a:stretch/>
        </p:blipFill>
        <p:spPr bwMode="auto">
          <a:xfrm>
            <a:off x="827095" y="764860"/>
            <a:ext cx="8316905" cy="4183385"/>
          </a:xfrm>
          <a:prstGeom prst="rect">
            <a:avLst/>
          </a:prstGeom>
          <a:noFill/>
          <a:extLst>
            <a:ext uri="{909E8E84-426E-40DD-AFC4-6F175D3DCCD1}">
              <a14:hiddenFill xmlns:a14="http://schemas.microsoft.com/office/drawing/2010/main">
                <a:solidFill>
                  <a:srgbClr val="FFFFFF"/>
                </a:solidFill>
              </a14:hiddenFill>
            </a:ext>
          </a:extLst>
        </p:spPr>
      </p:pic>
      <p:sp>
        <p:nvSpPr>
          <p:cNvPr id="10" name="Foliennummernplatzhalter 9"/>
          <p:cNvSpPr>
            <a:spLocks noGrp="1"/>
          </p:cNvSpPr>
          <p:nvPr>
            <p:ph type="sldNum" sz="quarter" idx="12"/>
          </p:nvPr>
        </p:nvSpPr>
        <p:spPr/>
        <p:txBody>
          <a:bodyPr/>
          <a:lstStyle/>
          <a:p>
            <a:pPr algn="r">
              <a:defRPr/>
            </a:pPr>
            <a:r>
              <a:rPr lang="de-DE" dirty="0" smtClean="0"/>
              <a:t>Page </a:t>
            </a:r>
            <a:fld id="{EBC07571-3134-BB4B-B83F-1A9FE18D34F3}" type="slidenum">
              <a:rPr lang="de-DE" smtClean="0"/>
              <a:pPr algn="r">
                <a:defRPr/>
              </a:pPr>
              <a:t>‹#›</a:t>
            </a:fld>
            <a:endParaRPr lang="de-DE" dirty="0"/>
          </a:p>
        </p:txBody>
      </p:sp>
      <p:sp>
        <p:nvSpPr>
          <p:cNvPr id="12" name="Titel 11"/>
          <p:cNvSpPr>
            <a:spLocks noGrp="1"/>
          </p:cNvSpPr>
          <p:nvPr>
            <p:ph type="title"/>
          </p:nvPr>
        </p:nvSpPr>
        <p:spPr>
          <a:xfrm>
            <a:off x="2077211" y="216000"/>
            <a:ext cx="6708025" cy="381375"/>
          </a:xfrm>
        </p:spPr>
        <p:txBody>
          <a:bodyPr/>
          <a:lstStyle/>
          <a:p>
            <a:r>
              <a:rPr lang="en-US" smtClean="0"/>
              <a:t>Click to edit Master title style</a:t>
            </a:r>
            <a:endParaRPr lang="en-GB" dirty="0"/>
          </a:p>
        </p:txBody>
      </p:sp>
      <p:sp>
        <p:nvSpPr>
          <p:cNvPr id="14" name="Textplatzhalter 13"/>
          <p:cNvSpPr>
            <a:spLocks noGrp="1"/>
          </p:cNvSpPr>
          <p:nvPr>
            <p:ph type="body" sz="quarter" idx="13"/>
          </p:nvPr>
        </p:nvSpPr>
        <p:spPr>
          <a:xfrm>
            <a:off x="827088" y="764867"/>
            <a:ext cx="2289712" cy="4183379"/>
          </a:xfrm>
          <a:solidFill>
            <a:schemeClr val="bg1">
              <a:alpha val="75000"/>
            </a:schemeClr>
          </a:solidFill>
        </p:spPr>
        <p:txBody>
          <a:bodyPr lIns="72000" tIns="432000" rIns="36000" bIns="36000" anchor="t" anchorCtr="0"/>
          <a:lstStyle>
            <a:lvl1pPr marL="177792" indent="-177792">
              <a:lnSpc>
                <a:spcPct val="110000"/>
              </a:lnSpc>
              <a:spcAft>
                <a:spcPts val="0"/>
              </a:spcAft>
              <a:buFont typeface="Arial" panose="020B0604020202020204" pitchFamily="34" charset="0"/>
              <a:buChar char="•"/>
              <a:defRPr sz="1700"/>
            </a:lvl1pPr>
            <a:lvl2pPr>
              <a:lnSpc>
                <a:spcPct val="110000"/>
              </a:lnSpc>
              <a:spcBef>
                <a:spcPts val="0"/>
              </a:spcBef>
              <a:spcAft>
                <a:spcPts val="0"/>
              </a:spcAft>
              <a:defRPr sz="1700"/>
            </a:lvl2pPr>
            <a:lvl3pPr>
              <a:lnSpc>
                <a:spcPct val="110000"/>
              </a:lnSpc>
              <a:spcBef>
                <a:spcPts val="0"/>
              </a:spcBef>
              <a:spcAft>
                <a:spcPts val="0"/>
              </a:spcAft>
              <a:defRPr sz="1700"/>
            </a:lvl3pPr>
            <a:lvl4pPr>
              <a:lnSpc>
                <a:spcPct val="110000"/>
              </a:lnSpc>
              <a:spcBef>
                <a:spcPts val="0"/>
              </a:spcBef>
              <a:spcAft>
                <a:spcPts val="0"/>
              </a:spcAft>
              <a:defRPr sz="1700"/>
            </a:lvl4pPr>
            <a:lvl5pPr>
              <a:lnSpc>
                <a:spcPct val="110000"/>
              </a:lnSpc>
              <a:spcBef>
                <a:spcPts val="0"/>
              </a:spcBef>
              <a:spcAft>
                <a:spcPts val="0"/>
              </a:spcAft>
              <a:defRPr sz="17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9" name="Bild 14" descr="PSI-Logo_narrow_30k.eps"/>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auto">
          <a:xfrm>
            <a:off x="827014" y="214317"/>
            <a:ext cx="1015200" cy="36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hteck 12"/>
          <p:cNvSpPr>
            <a:spLocks noChangeArrowheads="1"/>
          </p:cNvSpPr>
          <p:nvPr userDrawn="1"/>
        </p:nvSpPr>
        <p:spPr bwMode="auto">
          <a:xfrm>
            <a:off x="12" y="764860"/>
            <a:ext cx="648000" cy="648000"/>
          </a:xfrm>
          <a:prstGeom prst="rect">
            <a:avLst/>
          </a:prstGeom>
          <a:solidFill>
            <a:srgbClr val="B9B9B9"/>
          </a:solidFill>
          <a:ln>
            <a:noFill/>
          </a:ln>
          <a:extLst/>
        </p:spPr>
        <p:txBody>
          <a:bodyPr/>
          <a:lstStyle/>
          <a:p>
            <a:pPr>
              <a:spcBef>
                <a:spcPct val="0"/>
              </a:spcBef>
            </a:pPr>
            <a:endParaRPr lang="de-DE" sz="2400">
              <a:latin typeface="Times" charset="0"/>
            </a:endParaRPr>
          </a:p>
        </p:txBody>
      </p:sp>
    </p:spTree>
    <p:extLst>
      <p:ext uri="{BB962C8B-B14F-4D97-AF65-F5344CB8AC3E}">
        <p14:creationId xmlns:p14="http://schemas.microsoft.com/office/powerpoint/2010/main" val="3668468805"/>
      </p:ext>
    </p:extLst>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8"/>
          <p:cNvSpPr>
            <a:spLocks noGrp="1" noChangeArrowheads="1"/>
          </p:cNvSpPr>
          <p:nvPr>
            <p:ph type="title"/>
          </p:nvPr>
        </p:nvSpPr>
        <p:spPr bwMode="auto">
          <a:xfrm>
            <a:off x="2077211" y="216000"/>
            <a:ext cx="6708025" cy="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de-CH" noProof="0" dirty="0" smtClean="0"/>
              <a:t>Folientitel eingeben</a:t>
            </a:r>
            <a:endParaRPr lang="de-CH" noProof="0" dirty="0"/>
          </a:p>
        </p:txBody>
      </p:sp>
      <p:sp>
        <p:nvSpPr>
          <p:cNvPr id="18" name="Foliennummernplatzhalter 5"/>
          <p:cNvSpPr>
            <a:spLocks noGrp="1"/>
          </p:cNvSpPr>
          <p:nvPr>
            <p:ph type="sldNum" sz="quarter" idx="4"/>
          </p:nvPr>
        </p:nvSpPr>
        <p:spPr>
          <a:xfrm>
            <a:off x="8206312" y="4968000"/>
            <a:ext cx="575742" cy="147638"/>
          </a:xfrm>
          <a:prstGeom prst="rect">
            <a:avLst/>
          </a:prstGeom>
        </p:spPr>
        <p:txBody>
          <a:bodyPr vert="horz" wrap="square" lIns="0" tIns="0" rIns="0" bIns="0" numCol="1" anchor="t" anchorCtr="0" compatLnSpc="1">
            <a:prstTxWarp prst="textNoShape">
              <a:avLst/>
            </a:prstTxWarp>
          </a:bodyPr>
          <a:lstStyle>
            <a:lvl1pPr>
              <a:spcBef>
                <a:spcPct val="0"/>
              </a:spcBef>
              <a:defRPr sz="800" smtClean="0">
                <a:latin typeface="+mn-lt"/>
              </a:defRPr>
            </a:lvl1pPr>
          </a:lstStyle>
          <a:p>
            <a:pPr algn="r">
              <a:defRPr/>
            </a:pPr>
            <a:r>
              <a:rPr lang="de-DE" dirty="0" smtClean="0"/>
              <a:t>Page </a:t>
            </a:r>
            <a:fld id="{EBC07571-3134-BB4B-B83F-1A9FE18D34F3}" type="slidenum">
              <a:rPr lang="de-DE" smtClean="0"/>
              <a:pPr algn="r">
                <a:defRPr/>
              </a:pPr>
              <a:t>‹#›</a:t>
            </a:fld>
            <a:endParaRPr lang="de-DE" dirty="0"/>
          </a:p>
        </p:txBody>
      </p:sp>
      <p:sp>
        <p:nvSpPr>
          <p:cNvPr id="6" name="Rechteck 12"/>
          <p:cNvSpPr>
            <a:spLocks noChangeArrowheads="1"/>
          </p:cNvSpPr>
          <p:nvPr/>
        </p:nvSpPr>
        <p:spPr bwMode="auto">
          <a:xfrm>
            <a:off x="12" y="1059659"/>
            <a:ext cx="612000" cy="612000"/>
          </a:xfrm>
          <a:prstGeom prst="rect">
            <a:avLst/>
          </a:prstGeom>
          <a:solidFill>
            <a:srgbClr val="B9B9B9"/>
          </a:solidFill>
          <a:ln>
            <a:noFill/>
          </a:ln>
          <a:extLst/>
        </p:spPr>
        <p:txBody>
          <a:bodyPr/>
          <a:lstStyle/>
          <a:p>
            <a:pPr>
              <a:spcBef>
                <a:spcPct val="0"/>
              </a:spcBef>
            </a:pPr>
            <a:endParaRPr lang="de-DE" sz="2400">
              <a:latin typeface="Times" charset="0"/>
            </a:endParaRPr>
          </a:p>
        </p:txBody>
      </p:sp>
      <p:sp>
        <p:nvSpPr>
          <p:cNvPr id="2" name="Textplatzhalter 1"/>
          <p:cNvSpPr>
            <a:spLocks noGrp="1"/>
          </p:cNvSpPr>
          <p:nvPr>
            <p:ph type="body" idx="1"/>
          </p:nvPr>
        </p:nvSpPr>
        <p:spPr>
          <a:xfrm>
            <a:off x="1043000" y="1006082"/>
            <a:ext cx="7742237" cy="3509963"/>
          </a:xfrm>
          <a:prstGeom prst="rect">
            <a:avLst/>
          </a:prstGeom>
        </p:spPr>
        <p:txBody>
          <a:bodyPr vert="horz" lIns="0" tIns="0" rIns="0" bIns="0" rtlCol="0">
            <a:noAutofit/>
          </a:bodyPr>
          <a:lstStyle/>
          <a:p>
            <a:pPr lvl="0"/>
            <a:r>
              <a:rPr lang="de-CH" dirty="0" smtClean="0"/>
              <a:t>Mastertextformat bearbeiten</a:t>
            </a:r>
          </a:p>
          <a:p>
            <a:pPr lvl="1"/>
            <a:r>
              <a:rPr lang="de-CH" dirty="0" smtClean="0"/>
              <a:t>Zweite Ebene</a:t>
            </a:r>
          </a:p>
          <a:p>
            <a:pPr lvl="2"/>
            <a:r>
              <a:rPr lang="de-CH" dirty="0" smtClean="0"/>
              <a:t>Dritte Ebene</a:t>
            </a:r>
          </a:p>
          <a:p>
            <a:pPr lvl="3"/>
            <a:r>
              <a:rPr lang="de-CH" dirty="0" smtClean="0"/>
              <a:t>Vierte Ebene</a:t>
            </a:r>
          </a:p>
          <a:p>
            <a:pPr lvl="4"/>
            <a:r>
              <a:rPr lang="de-CH" dirty="0" smtClean="0"/>
              <a:t>Fünfte Ebene</a:t>
            </a:r>
          </a:p>
          <a:p>
            <a:pPr lvl="5"/>
            <a:r>
              <a:rPr lang="de-CH" dirty="0" smtClean="0"/>
              <a:t>Sechste Ebene</a:t>
            </a:r>
          </a:p>
          <a:p>
            <a:pPr lvl="6"/>
            <a:r>
              <a:rPr lang="de-CH" dirty="0" smtClean="0"/>
              <a:t>Siebte Ebene</a:t>
            </a:r>
          </a:p>
          <a:p>
            <a:pPr lvl="7"/>
            <a:r>
              <a:rPr lang="de-CH" dirty="0" smtClean="0"/>
              <a:t>Achte Ebene</a:t>
            </a:r>
          </a:p>
          <a:p>
            <a:pPr lvl="8"/>
            <a:r>
              <a:rPr lang="de-CH" dirty="0" smtClean="0"/>
              <a:t>Neunte Ebene</a:t>
            </a:r>
          </a:p>
        </p:txBody>
      </p:sp>
      <p:pic>
        <p:nvPicPr>
          <p:cNvPr id="8" name="Bild 14" descr="PSI-Logo_narrow_30k.eps"/>
          <p:cNvPicPr>
            <a:picLocks noChangeAspect="1"/>
          </p:cNvPicPr>
          <p:nvPr/>
        </p:nvPicPr>
        <p:blipFill>
          <a:blip r:embed="rId10" cstate="print">
            <a:extLst>
              <a:ext uri="{28A0092B-C50C-407E-A947-70E740481C1C}">
                <a14:useLocalDpi xmlns:a14="http://schemas.microsoft.com/office/drawing/2010/main"/>
              </a:ext>
            </a:extLst>
          </a:blip>
          <a:stretch>
            <a:fillRect/>
          </a:stretch>
        </p:blipFill>
        <p:spPr bwMode="auto">
          <a:xfrm>
            <a:off x="828000" y="214317"/>
            <a:ext cx="1015200" cy="361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989" r:id="rId1"/>
    <p:sldLayoutId id="2147483974" r:id="rId2"/>
    <p:sldLayoutId id="2147483976" r:id="rId3"/>
    <p:sldLayoutId id="2147483973" r:id="rId4"/>
    <p:sldLayoutId id="2147483977" r:id="rId5"/>
    <p:sldLayoutId id="2147483979" r:id="rId6"/>
    <p:sldLayoutId id="2147483978" r:id="rId7"/>
    <p:sldLayoutId id="2147483980" r:id="rId8"/>
  </p:sldLayoutIdLst>
  <p:transition spd="med"/>
  <p:timing>
    <p:tnLst>
      <p:par>
        <p:cTn id="1" dur="indefinite" restart="never" nodeType="tmRoot"/>
      </p:par>
    </p:tnLst>
  </p:timing>
  <p:hf hdr="0"/>
  <p:txStyles>
    <p:titleStyle>
      <a:lvl1pPr algn="l" rtl="0" eaLnBrk="1" fontAlgn="base" hangingPunct="1">
        <a:spcBef>
          <a:spcPct val="0"/>
        </a:spcBef>
        <a:spcAft>
          <a:spcPct val="0"/>
        </a:spcAft>
        <a:defRPr sz="2400" kern="1000" spc="0">
          <a:solidFill>
            <a:srgbClr val="686868"/>
          </a:solidFill>
          <a:latin typeface="+mj-lt"/>
          <a:ea typeface="+mj-ea"/>
          <a:cs typeface="+mj-cs"/>
        </a:defRPr>
      </a:lvl1pPr>
      <a:lvl2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2pPr>
      <a:lvl3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3pPr>
      <a:lvl4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4pPr>
      <a:lvl5pPr algn="l" rtl="0" eaLnBrk="1" fontAlgn="base" hangingPunct="1">
        <a:spcBef>
          <a:spcPct val="0"/>
        </a:spcBef>
        <a:spcAft>
          <a:spcPct val="0"/>
        </a:spcAft>
        <a:defRPr sz="2500">
          <a:solidFill>
            <a:srgbClr val="505150"/>
          </a:solidFill>
          <a:latin typeface="Georgia" charset="0"/>
          <a:ea typeface="ヒラギノ角ゴ Pro W3" pitchFamily="-108" charset="-128"/>
          <a:cs typeface="ヒラギノ角ゴ Pro W3" pitchFamily="-108" charset="-128"/>
        </a:defRPr>
      </a:lvl5pPr>
      <a:lvl6pPr marL="457178" algn="l" rtl="0" eaLnBrk="1" fontAlgn="base" hangingPunct="1">
        <a:spcBef>
          <a:spcPct val="0"/>
        </a:spcBef>
        <a:spcAft>
          <a:spcPct val="0"/>
        </a:spcAft>
        <a:defRPr sz="3200" b="1">
          <a:solidFill>
            <a:schemeClr val="tx2"/>
          </a:solidFill>
          <a:latin typeface="Arial Narrow" pitchFamily="34" charset="0"/>
        </a:defRPr>
      </a:lvl6pPr>
      <a:lvl7pPr marL="914354" algn="l" rtl="0" eaLnBrk="1" fontAlgn="base" hangingPunct="1">
        <a:spcBef>
          <a:spcPct val="0"/>
        </a:spcBef>
        <a:spcAft>
          <a:spcPct val="0"/>
        </a:spcAft>
        <a:defRPr sz="3200" b="1">
          <a:solidFill>
            <a:schemeClr val="tx2"/>
          </a:solidFill>
          <a:latin typeface="Arial Narrow" pitchFamily="34" charset="0"/>
        </a:defRPr>
      </a:lvl7pPr>
      <a:lvl8pPr marL="1371532" algn="l" rtl="0" eaLnBrk="1" fontAlgn="base" hangingPunct="1">
        <a:spcBef>
          <a:spcPct val="0"/>
        </a:spcBef>
        <a:spcAft>
          <a:spcPct val="0"/>
        </a:spcAft>
        <a:defRPr sz="3200" b="1">
          <a:solidFill>
            <a:schemeClr val="tx2"/>
          </a:solidFill>
          <a:latin typeface="Arial Narrow" pitchFamily="34" charset="0"/>
        </a:defRPr>
      </a:lvl8pPr>
      <a:lvl9pPr marL="1828709" algn="l" rtl="0" eaLnBrk="1" fontAlgn="base" hangingPunct="1">
        <a:spcBef>
          <a:spcPct val="0"/>
        </a:spcBef>
        <a:spcAft>
          <a:spcPct val="0"/>
        </a:spcAft>
        <a:defRPr sz="3200" b="1">
          <a:solidFill>
            <a:schemeClr val="tx2"/>
          </a:solidFill>
          <a:latin typeface="Arial Narrow" pitchFamily="34" charset="0"/>
        </a:defRPr>
      </a:lvl9pPr>
    </p:titleStyle>
    <p:bodyStyle>
      <a:lvl1pPr marL="177792" indent="-177792" algn="l" rtl="0" eaLnBrk="1" fontAlgn="base" hangingPunct="1">
        <a:lnSpc>
          <a:spcPct val="110000"/>
        </a:lnSpc>
        <a:spcBef>
          <a:spcPct val="0"/>
        </a:spcBef>
        <a:spcAft>
          <a:spcPct val="0"/>
        </a:spcAft>
        <a:buClr>
          <a:schemeClr val="tx1"/>
        </a:buClr>
        <a:buFont typeface="Arial" panose="020B0604020202020204" pitchFamily="34" charset="0"/>
        <a:buChar char="•"/>
        <a:defRPr sz="1700" kern="1200" spc="0" baseline="0">
          <a:solidFill>
            <a:schemeClr val="tx1"/>
          </a:solidFill>
          <a:latin typeface="+mn-lt"/>
          <a:ea typeface="+mn-ea"/>
          <a:cs typeface="+mn-cs"/>
        </a:defRPr>
      </a:lvl1pPr>
      <a:lvl2pPr marL="355582" indent="-177792" algn="l" rtl="0" eaLnBrk="1" fontAlgn="base" hangingPunct="1">
        <a:lnSpc>
          <a:spcPct val="110000"/>
        </a:lnSpc>
        <a:spcBef>
          <a:spcPct val="0"/>
        </a:spcBef>
        <a:spcAft>
          <a:spcPct val="0"/>
        </a:spcAft>
        <a:buClr>
          <a:schemeClr val="tx1"/>
        </a:buClr>
        <a:buSzPct val="100000"/>
        <a:buFont typeface="Symbol" panose="05050102010706020507" pitchFamily="18" charset="2"/>
        <a:buChar char="-"/>
        <a:defRPr sz="1700" kern="1200" spc="0" baseline="0">
          <a:solidFill>
            <a:schemeClr val="tx1"/>
          </a:solidFill>
          <a:latin typeface="+mn-lt"/>
          <a:ea typeface="+mn-ea"/>
          <a:cs typeface="+mn-cs"/>
        </a:defRPr>
      </a:lvl2pPr>
      <a:lvl3pPr marL="355582" indent="184142" algn="l" rtl="0" eaLnBrk="1" fontAlgn="base" hangingPunct="1">
        <a:lnSpc>
          <a:spcPct val="110000"/>
        </a:lnSpc>
        <a:spcBef>
          <a:spcPct val="0"/>
        </a:spcBef>
        <a:spcAft>
          <a:spcPct val="0"/>
        </a:spcAft>
        <a:buFont typeface="Symbol" panose="05050102010706020507" pitchFamily="18" charset="2"/>
        <a:buChar char="-"/>
        <a:defRPr sz="1700" spc="0" baseline="0">
          <a:solidFill>
            <a:schemeClr val="tx1"/>
          </a:solidFill>
          <a:latin typeface="+mn-lt"/>
          <a:ea typeface="ＭＳ Ｐゴシック" charset="-128"/>
          <a:cs typeface="ＭＳ Ｐゴシック" charset="-128"/>
        </a:defRPr>
      </a:lvl3pPr>
      <a:lvl4pPr marL="717515" indent="-177792" algn="l" rtl="0" eaLnBrk="1" fontAlgn="base" hangingPunct="1">
        <a:lnSpc>
          <a:spcPct val="110000"/>
        </a:lnSpc>
        <a:spcBef>
          <a:spcPct val="0"/>
        </a:spcBef>
        <a:spcAft>
          <a:spcPct val="0"/>
        </a:spcAft>
        <a:buFont typeface="Symbol" panose="05050102010706020507" pitchFamily="18" charset="2"/>
        <a:buChar char="-"/>
        <a:defRPr sz="1700" kern="1200" spc="0" baseline="0">
          <a:solidFill>
            <a:schemeClr val="tx1"/>
          </a:solidFill>
          <a:latin typeface="+mn-lt"/>
          <a:ea typeface="ＭＳ Ｐゴシック" charset="0"/>
          <a:cs typeface="ＭＳ Ｐゴシック" charset="0"/>
        </a:defRPr>
      </a:lvl4pPr>
      <a:lvl5pPr marL="895306" indent="-177792" algn="l" rtl="0" eaLnBrk="1" fontAlgn="base" hangingPunct="1">
        <a:lnSpc>
          <a:spcPct val="110000"/>
        </a:lnSpc>
        <a:spcBef>
          <a:spcPct val="0"/>
        </a:spcBef>
        <a:spcAft>
          <a:spcPct val="0"/>
        </a:spcAft>
        <a:buFont typeface="Symbol" panose="05050102010706020507" pitchFamily="18" charset="2"/>
        <a:buChar char="-"/>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700">
          <a:solidFill>
            <a:schemeClr val="tx1"/>
          </a:solidFill>
          <a:latin typeface="+mn-lt"/>
          <a:ea typeface="+mn-ea"/>
        </a:defRPr>
      </a:lvl9pPr>
    </p:bodyStyle>
    <p:otherStyle>
      <a:defPPr>
        <a:defRPr lang="de-DE"/>
      </a:defPPr>
      <a:lvl1pPr marL="0" algn="l" defTabSz="457178" rtl="0" eaLnBrk="1" latinLnBrk="0" hangingPunct="1">
        <a:defRPr sz="1800" kern="1200">
          <a:solidFill>
            <a:schemeClr val="tx1"/>
          </a:solidFill>
          <a:latin typeface="+mn-lt"/>
          <a:ea typeface="+mn-ea"/>
          <a:cs typeface="+mn-cs"/>
        </a:defRPr>
      </a:lvl1pPr>
      <a:lvl2pPr marL="457178" algn="l" defTabSz="457178" rtl="0" eaLnBrk="1" latinLnBrk="0" hangingPunct="1">
        <a:defRPr sz="1800" kern="1200">
          <a:solidFill>
            <a:schemeClr val="tx1"/>
          </a:solidFill>
          <a:latin typeface="+mn-lt"/>
          <a:ea typeface="+mn-ea"/>
          <a:cs typeface="+mn-cs"/>
        </a:defRPr>
      </a:lvl2pPr>
      <a:lvl3pPr marL="914354" algn="l" defTabSz="457178" rtl="0" eaLnBrk="1" latinLnBrk="0" hangingPunct="1">
        <a:defRPr sz="1800" kern="1200">
          <a:solidFill>
            <a:schemeClr val="tx1"/>
          </a:solidFill>
          <a:latin typeface="+mn-lt"/>
          <a:ea typeface="+mn-ea"/>
          <a:cs typeface="+mn-cs"/>
        </a:defRPr>
      </a:lvl3pPr>
      <a:lvl4pPr marL="1371532" algn="l" defTabSz="457178" rtl="0" eaLnBrk="1" latinLnBrk="0" hangingPunct="1">
        <a:defRPr sz="1800" kern="1200">
          <a:solidFill>
            <a:schemeClr val="tx1"/>
          </a:solidFill>
          <a:latin typeface="+mn-lt"/>
          <a:ea typeface="+mn-ea"/>
          <a:cs typeface="+mn-cs"/>
        </a:defRPr>
      </a:lvl4pPr>
      <a:lvl5pPr marL="1828709" algn="l" defTabSz="457178" rtl="0" eaLnBrk="1" latinLnBrk="0" hangingPunct="1">
        <a:defRPr sz="1800" kern="1200">
          <a:solidFill>
            <a:schemeClr val="tx1"/>
          </a:solidFill>
          <a:latin typeface="+mn-lt"/>
          <a:ea typeface="+mn-ea"/>
          <a:cs typeface="+mn-cs"/>
        </a:defRPr>
      </a:lvl5pPr>
      <a:lvl6pPr marL="2285886" algn="l" defTabSz="457178" rtl="0" eaLnBrk="1" latinLnBrk="0" hangingPunct="1">
        <a:defRPr sz="1800" kern="1200">
          <a:solidFill>
            <a:schemeClr val="tx1"/>
          </a:solidFill>
          <a:latin typeface="+mn-lt"/>
          <a:ea typeface="+mn-ea"/>
          <a:cs typeface="+mn-cs"/>
        </a:defRPr>
      </a:lvl6pPr>
      <a:lvl7pPr marL="2743062" algn="l" defTabSz="457178" rtl="0" eaLnBrk="1" latinLnBrk="0" hangingPunct="1">
        <a:defRPr sz="1800" kern="1200">
          <a:solidFill>
            <a:schemeClr val="tx1"/>
          </a:solidFill>
          <a:latin typeface="+mn-lt"/>
          <a:ea typeface="+mn-ea"/>
          <a:cs typeface="+mn-cs"/>
        </a:defRPr>
      </a:lvl7pPr>
      <a:lvl8pPr marL="3200240" algn="l" defTabSz="457178" rtl="0" eaLnBrk="1" latinLnBrk="0" hangingPunct="1">
        <a:defRPr sz="1800" kern="1200">
          <a:solidFill>
            <a:schemeClr val="tx1"/>
          </a:solidFill>
          <a:latin typeface="+mn-lt"/>
          <a:ea typeface="+mn-ea"/>
          <a:cs typeface="+mn-cs"/>
        </a:defRPr>
      </a:lvl8pPr>
      <a:lvl9pPr marL="3657418" algn="l" defTabSz="457178"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aulscherrerinstitut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lstStyle/>
          <a:p>
            <a:r>
              <a:rPr lang="de-DE" dirty="0" err="1"/>
              <a:t>p</a:t>
            </a:r>
            <a:r>
              <a:rPr lang="de-DE" dirty="0" err="1" smtClean="0"/>
              <a:t>si_common</a:t>
            </a:r>
            <a:r>
              <a:rPr lang="de-DE" dirty="0" smtClean="0"/>
              <a:t/>
            </a:r>
            <a:br>
              <a:rPr lang="de-DE" dirty="0" smtClean="0"/>
            </a:br>
            <a:r>
              <a:rPr lang="de-DE" sz="1800" dirty="0" smtClean="0"/>
              <a:t>FPGA Library</a:t>
            </a:r>
            <a:endParaRPr lang="de-DE" sz="1800" dirty="0"/>
          </a:p>
        </p:txBody>
      </p:sp>
      <p:sp>
        <p:nvSpPr>
          <p:cNvPr id="9" name="Untertitel 8"/>
          <p:cNvSpPr>
            <a:spLocks noGrp="1"/>
          </p:cNvSpPr>
          <p:nvPr>
            <p:ph type="subTitle" sz="quarter" idx="1"/>
          </p:nvPr>
        </p:nvSpPr>
        <p:spPr/>
        <p:txBody>
          <a:bodyPr/>
          <a:lstStyle/>
          <a:p>
            <a:r>
              <a:rPr lang="en-US" dirty="0" smtClean="0"/>
              <a:t>Oliver </a:t>
            </a:r>
            <a:r>
              <a:rPr lang="en-US" dirty="0" err="1" smtClean="0"/>
              <a:t>Bründler</a:t>
            </a:r>
            <a:r>
              <a:rPr lang="en-US" dirty="0" smtClean="0"/>
              <a:t>  ::  FPGA Engineer  </a:t>
            </a:r>
            <a:r>
              <a:rPr lang="en-US" dirty="0"/>
              <a:t>::  Paul </a:t>
            </a:r>
            <a:r>
              <a:rPr lang="en-US" dirty="0" err="1"/>
              <a:t>Scherrer</a:t>
            </a:r>
            <a:r>
              <a:rPr lang="en-US" dirty="0"/>
              <a:t> </a:t>
            </a:r>
            <a:r>
              <a:rPr lang="en-US" dirty="0" err="1"/>
              <a:t>Institut</a:t>
            </a:r>
            <a:endParaRPr lang="en-US" dirty="0"/>
          </a:p>
        </p:txBody>
      </p:sp>
      <p:sp>
        <p:nvSpPr>
          <p:cNvPr id="10" name="Textplatzhalter 9"/>
          <p:cNvSpPr>
            <a:spLocks noGrp="1"/>
          </p:cNvSpPr>
          <p:nvPr>
            <p:ph type="body" sz="quarter" idx="11"/>
          </p:nvPr>
        </p:nvSpPr>
        <p:spPr/>
        <p:txBody>
          <a:bodyPr/>
          <a:lstStyle/>
          <a:p>
            <a:r>
              <a:rPr lang="de-DE" dirty="0" smtClean="0"/>
              <a:t>30.11.2018</a:t>
            </a:r>
            <a:endParaRPr lang="de-DE" dirty="0"/>
          </a:p>
        </p:txBody>
      </p:sp>
    </p:spTree>
    <p:extLst>
      <p:ext uri="{BB962C8B-B14F-4D97-AF65-F5344CB8AC3E}">
        <p14:creationId xmlns:p14="http://schemas.microsoft.com/office/powerpoint/2010/main" val="1859313940"/>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Keep Clean</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Self-checking test-benches for each entity</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rPr>
              <a:t>(mandatory)</a:t>
            </a:r>
          </a:p>
          <a:p>
            <a:pPr defTabSz="914400">
              <a:buClr>
                <a:srgbClr val="000000"/>
              </a:buClr>
            </a:pPr>
            <a:r>
              <a:rPr lang="en-US" sz="1400" dirty="0" smtClean="0">
                <a:solidFill>
                  <a:srgbClr val="000000"/>
                </a:solidFill>
                <a:sym typeface="Wingdings" panose="05000000000000000000" pitchFamily="2" charset="2"/>
              </a:rPr>
              <a:t>Regression test scripts </a:t>
            </a:r>
          </a:p>
          <a:p>
            <a:pPr lvl="1" defTabSz="914400">
              <a:buClr>
                <a:srgbClr val="000000"/>
              </a:buClr>
            </a:pPr>
            <a:r>
              <a:rPr lang="de-CH" sz="1400" dirty="0" err="1" smtClean="0">
                <a:solidFill>
                  <a:srgbClr val="000000"/>
                </a:solidFill>
                <a:sym typeface="Wingdings" panose="05000000000000000000" pitchFamily="2" charset="2"/>
              </a:rPr>
              <a:t>Modelsim</a:t>
            </a:r>
            <a:r>
              <a:rPr lang="de-CH" sz="1400" dirty="0" smtClean="0">
                <a:solidFill>
                  <a:srgbClr val="000000"/>
                </a:solidFill>
                <a:sym typeface="Wingdings" panose="05000000000000000000" pitchFamily="2" charset="2"/>
              </a:rPr>
              <a:t> &amp; GHDL</a:t>
            </a: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Automated build server</a:t>
            </a:r>
          </a:p>
          <a:p>
            <a:pPr lvl="1" defTabSz="914400">
              <a:buClr>
                <a:srgbClr val="000000"/>
              </a:buClr>
            </a:pPr>
            <a:r>
              <a:rPr lang="de-CH" sz="1400" dirty="0" smtClean="0">
                <a:solidFill>
                  <a:srgbClr val="000000"/>
                </a:solidFill>
                <a:sym typeface="Wingdings" panose="05000000000000000000" pitchFamily="2" charset="2"/>
              </a:rPr>
              <a:t>Jenkins</a:t>
            </a:r>
            <a:endParaRPr lang="en-US" sz="1400" dirty="0" smtClean="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Regression tests on pushes to master</a:t>
            </a:r>
          </a:p>
          <a:p>
            <a:pPr lvl="1" defTabSz="914400">
              <a:buClr>
                <a:srgbClr val="000000"/>
              </a:buClr>
            </a:pPr>
            <a:r>
              <a:rPr lang="en-US" sz="1400" dirty="0" smtClean="0">
                <a:solidFill>
                  <a:srgbClr val="000000"/>
                </a:solidFill>
                <a:sym typeface="Wingdings" panose="05000000000000000000" pitchFamily="2" charset="2"/>
              </a:rPr>
              <a:t>E-Mail notifications on errors</a:t>
            </a: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10</a:t>
            </a:fld>
            <a:endParaRPr lang="en-US" dirty="0"/>
          </a:p>
        </p:txBody>
      </p:sp>
      <p:pic>
        <p:nvPicPr>
          <p:cNvPr id="4098" name="Picture 2" descr="Putzen, Lappen, Putzlappen, Haushalt, Reinig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0094" y="1347614"/>
            <a:ext cx="3846362"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0976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AXI-S Interfaces</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AXI-S handshaking is used wherever streaming data exchange is required</a:t>
            </a:r>
          </a:p>
          <a:p>
            <a:pPr defTabSz="914400">
              <a:buClr>
                <a:srgbClr val="000000"/>
              </a:buClr>
            </a:pPr>
            <a:r>
              <a:rPr lang="en-US" sz="1400" dirty="0" smtClean="0">
                <a:solidFill>
                  <a:srgbClr val="000000"/>
                </a:solidFill>
                <a:sym typeface="Wingdings" panose="05000000000000000000" pitchFamily="2" charset="2"/>
              </a:rPr>
              <a:t>Connection of library elements without glue-logic</a:t>
            </a: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11</a:t>
            </a:fld>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641" y="2427734"/>
            <a:ext cx="7349920" cy="165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409671"/>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Portability &amp; Reusability</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Libraries are </a:t>
            </a:r>
            <a:r>
              <a:rPr lang="en-US" sz="1400" b="1" i="1" dirty="0" smtClean="0">
                <a:solidFill>
                  <a:srgbClr val="000000"/>
                </a:solidFill>
                <a:sym typeface="Wingdings" panose="05000000000000000000" pitchFamily="2" charset="2"/>
              </a:rPr>
              <a:t>NOT </a:t>
            </a:r>
            <a:r>
              <a:rPr lang="en-US" sz="1400" dirty="0" smtClean="0">
                <a:solidFill>
                  <a:srgbClr val="000000"/>
                </a:solidFill>
                <a:sym typeface="Wingdings" panose="05000000000000000000" pitchFamily="2" charset="2"/>
              </a:rPr>
              <a:t> targeted to a single technology</a:t>
            </a:r>
          </a:p>
          <a:p>
            <a:pPr defTabSz="914400">
              <a:buClr>
                <a:srgbClr val="000000"/>
              </a:buClr>
            </a:pPr>
            <a:r>
              <a:rPr lang="en-US" sz="1400" dirty="0" smtClean="0">
                <a:solidFill>
                  <a:srgbClr val="000000"/>
                </a:solidFill>
                <a:sym typeface="Wingdings" panose="05000000000000000000" pitchFamily="2" charset="2"/>
              </a:rPr>
              <a:t>Avoid technology specific statements</a:t>
            </a:r>
          </a:p>
          <a:p>
            <a:pPr lvl="1" defTabSz="914400">
              <a:buClr>
                <a:srgbClr val="000000"/>
              </a:buClr>
            </a:pPr>
            <a:r>
              <a:rPr lang="en-US" sz="1400" dirty="0" smtClean="0">
                <a:solidFill>
                  <a:srgbClr val="000000"/>
                </a:solidFill>
                <a:sym typeface="Wingdings" panose="05000000000000000000" pitchFamily="2" charset="2"/>
              </a:rPr>
              <a:t>Do not instantiate primitives (use inference)</a:t>
            </a:r>
          </a:p>
          <a:p>
            <a:pPr lvl="1" defTabSz="914400">
              <a:buClr>
                <a:srgbClr val="000000"/>
              </a:buClr>
            </a:pPr>
            <a:r>
              <a:rPr lang="en-US" sz="1400" dirty="0" smtClean="0">
                <a:solidFill>
                  <a:srgbClr val="000000"/>
                </a:solidFill>
                <a:sym typeface="Wingdings" panose="05000000000000000000" pitchFamily="2" charset="2"/>
              </a:rPr>
              <a:t>Do not use tool-generated IP (e.g. FIFO generator)</a:t>
            </a:r>
          </a:p>
          <a:p>
            <a:pPr defTabSz="914400">
              <a:buClr>
                <a:srgbClr val="000000"/>
              </a:buClr>
            </a:pPr>
            <a:r>
              <a:rPr lang="en-US" sz="1400" dirty="0" smtClean="0">
                <a:solidFill>
                  <a:srgbClr val="000000"/>
                </a:solidFill>
                <a:sym typeface="Wingdings" panose="05000000000000000000" pitchFamily="2" charset="2"/>
              </a:rPr>
              <a:t>Make library elements generic </a:t>
            </a:r>
          </a:p>
          <a:p>
            <a:pPr lvl="1" defTabSz="914400">
              <a:buClr>
                <a:srgbClr val="000000"/>
              </a:buClr>
            </a:pPr>
            <a:r>
              <a:rPr lang="de-CH" sz="1400" dirty="0" smtClean="0">
                <a:solidFill>
                  <a:srgbClr val="000000"/>
                </a:solidFill>
                <a:sym typeface="Wingdings" panose="05000000000000000000" pitchFamily="2" charset="2"/>
              </a:rPr>
              <a:t>VHDL </a:t>
            </a:r>
            <a:r>
              <a:rPr lang="de-CH" sz="1400" dirty="0" err="1" smtClean="0">
                <a:solidFill>
                  <a:srgbClr val="000000"/>
                </a:solidFill>
                <a:sym typeface="Wingdings" panose="05000000000000000000" pitchFamily="2" charset="2"/>
              </a:rPr>
              <a:t>Generics</a:t>
            </a:r>
            <a:endParaRPr lang="en-US" sz="1400" dirty="0" smtClean="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Functionally (e.g. FIFO depth)</a:t>
            </a:r>
          </a:p>
          <a:p>
            <a:pPr lvl="1" defTabSz="914400">
              <a:buClr>
                <a:srgbClr val="000000"/>
              </a:buClr>
            </a:pPr>
            <a:r>
              <a:rPr lang="en-US" sz="1400" dirty="0" smtClean="0">
                <a:solidFill>
                  <a:srgbClr val="000000"/>
                </a:solidFill>
                <a:sym typeface="Wingdings" panose="05000000000000000000" pitchFamily="2" charset="2"/>
              </a:rPr>
              <a:t>Technology wise (RBW vs. WBR)</a:t>
            </a:r>
          </a:p>
          <a:p>
            <a:pPr lvl="1"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Inference also has nice side effects</a:t>
            </a:r>
          </a:p>
          <a:p>
            <a:pPr lvl="1" defTabSz="914400">
              <a:buClr>
                <a:srgbClr val="000000"/>
              </a:buClr>
            </a:pPr>
            <a:r>
              <a:rPr lang="en-US" sz="1400" dirty="0" smtClean="0">
                <a:solidFill>
                  <a:srgbClr val="000000"/>
                </a:solidFill>
                <a:sym typeface="Wingdings" panose="05000000000000000000" pitchFamily="2" charset="2"/>
              </a:rPr>
              <a:t>Faster simulation</a:t>
            </a:r>
          </a:p>
          <a:p>
            <a:pPr lvl="1" defTabSz="914400">
              <a:buClr>
                <a:srgbClr val="000000"/>
              </a:buClr>
            </a:pPr>
            <a:r>
              <a:rPr lang="en-US" sz="1400" dirty="0" smtClean="0">
                <a:solidFill>
                  <a:srgbClr val="000000"/>
                </a:solidFill>
                <a:sym typeface="Wingdings" panose="05000000000000000000" pitchFamily="2" charset="2"/>
              </a:rPr>
              <a:t>Easier for version control</a:t>
            </a:r>
          </a:p>
          <a:p>
            <a:pPr lvl="1" defTabSz="914400">
              <a:buClr>
                <a:srgbClr val="000000"/>
              </a:buClr>
            </a:pPr>
            <a:r>
              <a:rPr lang="en-US" sz="1400" dirty="0" smtClean="0">
                <a:solidFill>
                  <a:srgbClr val="000000"/>
                </a:solidFill>
                <a:sym typeface="Wingdings" panose="05000000000000000000" pitchFamily="2" charset="2"/>
              </a:rPr>
              <a:t>No dependencies to vendor libraries (e.g. </a:t>
            </a:r>
            <a:r>
              <a:rPr lang="en-US" sz="1400" dirty="0" err="1" smtClean="0">
                <a:solidFill>
                  <a:srgbClr val="000000"/>
                </a:solidFill>
                <a:sym typeface="Wingdings" panose="05000000000000000000" pitchFamily="2" charset="2"/>
              </a:rPr>
              <a:t>unisims</a:t>
            </a:r>
            <a:r>
              <a:rPr lang="en-US" sz="1400" dirty="0" smtClean="0">
                <a:solidFill>
                  <a:srgbClr val="000000"/>
                </a:solidFill>
                <a:sym typeface="Wingdings" panose="05000000000000000000" pitchFamily="2" charset="2"/>
              </a:rPr>
              <a:t>)</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b="1" i="1"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12</a:t>
            </a:fld>
            <a:endParaRPr lang="en-US" dirty="0"/>
          </a:p>
        </p:txBody>
      </p:sp>
      <p:pic>
        <p:nvPicPr>
          <p:cNvPr id="5122" name="Picture 2" descr="Bildergebnis fÃ¼r alte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1347614"/>
            <a:ext cx="3196139" cy="115212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ildergebnis fÃ¼r xilinx"/>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005" y="3075806"/>
            <a:ext cx="3024336" cy="913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029693"/>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in PSI Libraries</a:t>
            </a:r>
            <a:endParaRPr lang="en-US" sz="1400" dirty="0">
              <a:solidFill>
                <a:srgbClr val="000000"/>
              </a:solidFill>
            </a:endParaRPr>
          </a:p>
          <a:p>
            <a:pPr defTabSz="914400">
              <a:buClr>
                <a:srgbClr val="000000"/>
              </a:buClr>
            </a:pPr>
            <a:r>
              <a:rPr lang="en-US" sz="1400" b="1" dirty="0" err="1" smtClean="0">
                <a:solidFill>
                  <a:srgbClr val="0070C0"/>
                </a:solidFill>
              </a:rPr>
              <a:t>psi_common</a:t>
            </a:r>
            <a:r>
              <a:rPr lang="en-US" sz="1400" b="1" dirty="0" smtClean="0">
                <a:solidFill>
                  <a:srgbClr val="0070C0"/>
                </a:solidFill>
              </a:rPr>
              <a:t> Overview</a:t>
            </a: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13</a:t>
            </a:fld>
            <a:endParaRPr lang="en-US" dirty="0"/>
          </a:p>
        </p:txBody>
      </p:sp>
    </p:spTree>
    <p:extLst>
      <p:ext uri="{BB962C8B-B14F-4D97-AF65-F5344CB8AC3E}">
        <p14:creationId xmlns:p14="http://schemas.microsoft.com/office/powerpoint/2010/main" val="739516910"/>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Overview</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Basic logic elements</a:t>
            </a:r>
          </a:p>
          <a:p>
            <a:pPr defTabSz="914400">
              <a:buClr>
                <a:srgbClr val="000000"/>
              </a:buClr>
            </a:pPr>
            <a:r>
              <a:rPr lang="en-US" sz="1400" dirty="0" smtClean="0">
                <a:solidFill>
                  <a:srgbClr val="000000"/>
                </a:solidFill>
                <a:sym typeface="Wingdings" panose="05000000000000000000" pitchFamily="2" charset="2"/>
              </a:rPr>
              <a:t>Commonly used functionality</a:t>
            </a:r>
          </a:p>
          <a:p>
            <a:pPr defTabSz="914400">
              <a:buClr>
                <a:srgbClr val="000000"/>
              </a:buClr>
            </a:pPr>
            <a:r>
              <a:rPr lang="en-US" sz="1400" dirty="0" smtClean="0">
                <a:solidFill>
                  <a:srgbClr val="000000"/>
                </a:solidFill>
                <a:sym typeface="Wingdings" panose="05000000000000000000" pitchFamily="2" charset="2"/>
              </a:rPr>
              <a:t>No domain specific things (e.g. DSP things like filters)</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err="1" smtClean="0"/>
              <a:t>psi_common</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14</a:t>
            </a:fld>
            <a:endParaRPr lang="en-US" dirty="0"/>
          </a:p>
        </p:txBody>
      </p:sp>
      <p:pic>
        <p:nvPicPr>
          <p:cNvPr id="6146" name="Picture 2" descr="BauklÃ¶tze, Bauen, Wohnen, Spielen"/>
          <p:cNvPicPr>
            <a:picLocks noChangeAspect="1" noChangeArrowheads="1"/>
          </p:cNvPicPr>
          <p:nvPr/>
        </p:nvPicPr>
        <p:blipFill rotWithShape="1">
          <a:blip r:embed="rId3">
            <a:extLst>
              <a:ext uri="{28A0092B-C50C-407E-A947-70E740481C1C}">
                <a14:useLocalDpi xmlns:a14="http://schemas.microsoft.com/office/drawing/2010/main" val="0"/>
              </a:ext>
            </a:extLst>
          </a:blip>
          <a:srcRect l="29731" r="123"/>
          <a:stretch/>
        </p:blipFill>
        <p:spPr bwMode="auto">
          <a:xfrm>
            <a:off x="5400000" y="483518"/>
            <a:ext cx="3384000" cy="3611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06529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Content</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Packages (array definitions, logic functions, mathematical functions)</a:t>
            </a:r>
          </a:p>
          <a:p>
            <a:pPr defTabSz="914400">
              <a:buClr>
                <a:srgbClr val="000000"/>
              </a:buClr>
            </a:pPr>
            <a:r>
              <a:rPr lang="en-US" sz="1400" dirty="0" smtClean="0">
                <a:solidFill>
                  <a:srgbClr val="000000"/>
                </a:solidFill>
                <a:sym typeface="Wingdings" panose="05000000000000000000" pitchFamily="2" charset="2"/>
              </a:rPr>
              <a:t>RAMs (true dual port, simple dual port, single port)</a:t>
            </a:r>
          </a:p>
          <a:p>
            <a:pPr defTabSz="914400">
              <a:buClr>
                <a:srgbClr val="000000"/>
              </a:buClr>
            </a:pPr>
            <a:r>
              <a:rPr lang="en-US" sz="1400" dirty="0" smtClean="0">
                <a:solidFill>
                  <a:srgbClr val="000000"/>
                </a:solidFill>
                <a:sym typeface="Wingdings" panose="05000000000000000000" pitchFamily="2" charset="2"/>
              </a:rPr>
              <a:t>FIFOs (synchronous, asynchronous)</a:t>
            </a:r>
          </a:p>
          <a:p>
            <a:pPr defTabSz="914400">
              <a:buClr>
                <a:srgbClr val="000000"/>
              </a:buClr>
            </a:pPr>
            <a:r>
              <a:rPr lang="en-US" sz="1400" dirty="0" smtClean="0">
                <a:solidFill>
                  <a:srgbClr val="000000"/>
                </a:solidFill>
                <a:sym typeface="Wingdings" panose="05000000000000000000" pitchFamily="2" charset="2"/>
              </a:rPr>
              <a:t>Clock crossings </a:t>
            </a:r>
          </a:p>
          <a:p>
            <a:pPr defTabSz="914400">
              <a:buClr>
                <a:srgbClr val="000000"/>
              </a:buClr>
            </a:pPr>
            <a:r>
              <a:rPr lang="en-US" sz="1400" dirty="0" smtClean="0">
                <a:solidFill>
                  <a:srgbClr val="000000"/>
                </a:solidFill>
                <a:sym typeface="Wingdings" panose="05000000000000000000" pitchFamily="2" charset="2"/>
              </a:rPr>
              <a:t>Arbiters (round-robin, priority)</a:t>
            </a:r>
          </a:p>
          <a:p>
            <a:pPr defTabSz="914400">
              <a:buClr>
                <a:srgbClr val="000000"/>
              </a:buClr>
            </a:pPr>
            <a:r>
              <a:rPr lang="en-US" sz="1400" dirty="0" smtClean="0">
                <a:solidFill>
                  <a:srgbClr val="000000"/>
                </a:solidFill>
                <a:sym typeface="Wingdings" panose="05000000000000000000" pitchFamily="2" charset="2"/>
              </a:rPr>
              <a:t>Pipeline stages with back-pressure handling</a:t>
            </a:r>
          </a:p>
          <a:p>
            <a:pPr defTabSz="914400">
              <a:buClr>
                <a:srgbClr val="000000"/>
              </a:buClr>
            </a:pPr>
            <a:r>
              <a:rPr lang="en-US" sz="1400" dirty="0" smtClean="0">
                <a:solidFill>
                  <a:srgbClr val="000000"/>
                </a:solidFill>
                <a:sym typeface="Wingdings" panose="05000000000000000000" pitchFamily="2" charset="2"/>
              </a:rPr>
              <a:t>Efficient delay implementation (using SRLs or BRAMs)</a:t>
            </a:r>
          </a:p>
          <a:p>
            <a:pPr defTabSz="914400">
              <a:buClr>
                <a:srgbClr val="000000"/>
              </a:buClr>
            </a:pPr>
            <a:r>
              <a:rPr lang="en-US" sz="1400" dirty="0" smtClean="0">
                <a:solidFill>
                  <a:srgbClr val="000000"/>
                </a:solidFill>
                <a:sym typeface="Wingdings" panose="05000000000000000000" pitchFamily="2" charset="2"/>
              </a:rPr>
              <a:t>Others</a:t>
            </a:r>
          </a:p>
          <a:p>
            <a:pPr lvl="1" defTabSz="914400">
              <a:buClr>
                <a:srgbClr val="000000"/>
              </a:buClr>
            </a:pPr>
            <a:r>
              <a:rPr lang="en-US" sz="1400" dirty="0" smtClean="0">
                <a:solidFill>
                  <a:srgbClr val="000000"/>
                </a:solidFill>
                <a:sym typeface="Wingdings" panose="05000000000000000000" pitchFamily="2" charset="2"/>
              </a:rPr>
              <a:t>SPI master</a:t>
            </a:r>
          </a:p>
          <a:p>
            <a:pPr lvl="1" defTabSz="914400">
              <a:buClr>
                <a:srgbClr val="000000"/>
              </a:buClr>
            </a:pPr>
            <a:r>
              <a:rPr lang="en-US" sz="1400" dirty="0" smtClean="0">
                <a:solidFill>
                  <a:srgbClr val="000000"/>
                </a:solidFill>
                <a:sym typeface="Wingdings" panose="05000000000000000000" pitchFamily="2" charset="2"/>
              </a:rPr>
              <a:t>Clock frequency measurement</a:t>
            </a:r>
          </a:p>
          <a:p>
            <a:pPr lvl="1" defTabSz="914400">
              <a:buClr>
                <a:srgbClr val="000000"/>
              </a:buClr>
            </a:pPr>
            <a:r>
              <a:rPr lang="en-US" sz="1400" dirty="0" smtClean="0">
                <a:solidFill>
                  <a:srgbClr val="000000"/>
                </a:solidFill>
                <a:sym typeface="Wingdings" panose="05000000000000000000" pitchFamily="2" charset="2"/>
              </a:rPr>
              <a:t>Pulse shaper</a:t>
            </a:r>
          </a:p>
          <a:p>
            <a:pPr lvl="1" defTabSz="914400">
              <a:buClr>
                <a:srgbClr val="000000"/>
              </a:buClr>
            </a:pPr>
            <a:r>
              <a:rPr lang="en-US" sz="1400" dirty="0" smtClean="0">
                <a:solidFill>
                  <a:srgbClr val="000000"/>
                </a:solidFill>
                <a:sym typeface="Wingdings" panose="05000000000000000000" pitchFamily="2" charset="2"/>
              </a:rPr>
              <a:t>Strobe generator</a:t>
            </a:r>
          </a:p>
          <a:p>
            <a:pPr lvl="1" defTabSz="914400">
              <a:buClr>
                <a:srgbClr val="000000"/>
              </a:buClr>
            </a:pPr>
            <a:r>
              <a:rPr lang="en-US" sz="1400" dirty="0" smtClean="0">
                <a:solidFill>
                  <a:srgbClr val="000000"/>
                </a:solidFill>
                <a:sym typeface="Wingdings" panose="05000000000000000000" pitchFamily="2" charset="2"/>
              </a:rPr>
              <a:t>…</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err="1" smtClean="0"/>
              <a:t>psi_common</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15</a:t>
            </a:fld>
            <a:endParaRPr lang="en-US" dirty="0"/>
          </a:p>
        </p:txBody>
      </p:sp>
      <p:pic>
        <p:nvPicPr>
          <p:cNvPr id="13313"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337" y="1563638"/>
            <a:ext cx="1930036" cy="2738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545913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Example «Sync FIFO»: Comparison with Primitive</a:t>
            </a:r>
          </a:p>
          <a:p>
            <a:pPr marL="0"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err="1" smtClean="0"/>
              <a:t>psi_common</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16</a:t>
            </a:fld>
            <a:endParaRPr lang="en-US" dirty="0"/>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4885" y="1883318"/>
            <a:ext cx="4432349" cy="30268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7031" y="1900458"/>
            <a:ext cx="2699385" cy="15849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040909" y="1563638"/>
            <a:ext cx="1856134" cy="319680"/>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dirty="0" smtClean="0">
                <a:solidFill>
                  <a:srgbClr val="000000"/>
                </a:solidFill>
                <a:latin typeface="Calibri"/>
              </a:rPr>
              <a:t>Primitive</a:t>
            </a:r>
          </a:p>
        </p:txBody>
      </p:sp>
      <p:sp>
        <p:nvSpPr>
          <p:cNvPr id="9" name="TextBox 8"/>
          <p:cNvSpPr txBox="1"/>
          <p:nvPr/>
        </p:nvSpPr>
        <p:spPr>
          <a:xfrm>
            <a:off x="5721429" y="1563638"/>
            <a:ext cx="1856134" cy="319680"/>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dirty="0" err="1" smtClean="0">
                <a:solidFill>
                  <a:srgbClr val="000000"/>
                </a:solidFill>
                <a:latin typeface="Calibri"/>
              </a:rPr>
              <a:t>psi_common</a:t>
            </a:r>
            <a:endParaRPr lang="en-US" sz="1800" dirty="0" smtClean="0">
              <a:solidFill>
                <a:srgbClr val="000000"/>
              </a:solidFill>
              <a:latin typeface="Calibri"/>
            </a:endParaRPr>
          </a:p>
        </p:txBody>
      </p:sp>
      <p:sp>
        <p:nvSpPr>
          <p:cNvPr id="6" name="Rectangle 5"/>
          <p:cNvSpPr/>
          <p:nvPr/>
        </p:nvSpPr>
        <p:spPr bwMode="auto">
          <a:xfrm>
            <a:off x="824885" y="1883318"/>
            <a:ext cx="4323179" cy="162000"/>
          </a:xfrm>
          <a:prstGeom prst="rect">
            <a:avLst/>
          </a:prstGeom>
          <a:solidFill>
            <a:srgbClr val="FFFF00">
              <a:alpha val="3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1" name="Rectangle 10"/>
          <p:cNvSpPr/>
          <p:nvPr/>
        </p:nvSpPr>
        <p:spPr bwMode="auto">
          <a:xfrm>
            <a:off x="931799" y="3795886"/>
            <a:ext cx="2488074" cy="216024"/>
          </a:xfrm>
          <a:prstGeom prst="rect">
            <a:avLst/>
          </a:prstGeom>
          <a:solidFill>
            <a:srgbClr val="FFFF00">
              <a:alpha val="3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2" name="Rectangle 11"/>
          <p:cNvSpPr/>
          <p:nvPr/>
        </p:nvSpPr>
        <p:spPr bwMode="auto">
          <a:xfrm>
            <a:off x="931799" y="2512893"/>
            <a:ext cx="2161589" cy="100800"/>
          </a:xfrm>
          <a:prstGeom prst="rect">
            <a:avLst/>
          </a:prstGeom>
          <a:solidFill>
            <a:srgbClr val="FFFF00">
              <a:alpha val="3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3" name="Rectangle 12"/>
          <p:cNvSpPr/>
          <p:nvPr/>
        </p:nvSpPr>
        <p:spPr bwMode="auto">
          <a:xfrm>
            <a:off x="5940153" y="2116718"/>
            <a:ext cx="1368152" cy="239008"/>
          </a:xfrm>
          <a:prstGeom prst="rect">
            <a:avLst/>
          </a:prstGeom>
          <a:solidFill>
            <a:srgbClr val="FFFF00">
              <a:alpha val="30196"/>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Tree>
    <p:extLst>
      <p:ext uri="{BB962C8B-B14F-4D97-AF65-F5344CB8AC3E}">
        <p14:creationId xmlns:p14="http://schemas.microsoft.com/office/powerpoint/2010/main" val="214882611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1"/>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P spid="13" grpId="0" animBg="1"/>
      <p:bldP spid="13"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in PSI Libraries</a:t>
            </a:r>
            <a:endParaRPr lang="en-US" sz="1400" dirty="0">
              <a:solidFill>
                <a:srgbClr val="000000"/>
              </a:solidFill>
            </a:endParaRPr>
          </a:p>
          <a:p>
            <a:pPr defTabSz="914400">
              <a:buClr>
                <a:srgbClr val="000000"/>
              </a:buClr>
            </a:pPr>
            <a:r>
              <a:rPr lang="en-US" sz="1400" dirty="0" err="1" smtClean="0">
                <a:solidFill>
                  <a:srgbClr val="000000"/>
                </a:solidFill>
              </a:rPr>
              <a:t>psi_common</a:t>
            </a:r>
            <a:r>
              <a:rPr lang="en-US" sz="1400" dirty="0" smtClean="0">
                <a:solidFill>
                  <a:srgbClr val="000000"/>
                </a:solidFill>
              </a:rPr>
              <a:t> Overview</a:t>
            </a:r>
          </a:p>
          <a:p>
            <a:pPr defTabSz="914400">
              <a:buClr>
                <a:srgbClr val="000000"/>
              </a:buClr>
            </a:pPr>
            <a:r>
              <a:rPr lang="de-CH" sz="1400" b="1" dirty="0" err="1" smtClean="0">
                <a:solidFill>
                  <a:srgbClr val="0070C0"/>
                </a:solidFill>
              </a:rPr>
              <a:t>Conclusion</a:t>
            </a:r>
            <a:endParaRPr lang="en-US" sz="1400" b="1" dirty="0" smtClean="0">
              <a:solidFill>
                <a:srgbClr val="0070C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17</a:t>
            </a:fld>
            <a:endParaRPr lang="en-US" dirty="0"/>
          </a:p>
        </p:txBody>
      </p:sp>
    </p:spTree>
    <p:extLst>
      <p:ext uri="{BB962C8B-B14F-4D97-AF65-F5344CB8AC3E}">
        <p14:creationId xmlns:p14="http://schemas.microsoft.com/office/powerpoint/2010/main" val="739516910"/>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https://pbs.twimg.com/media/CGLk8Y4U4AA7bvt.jpg: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1491630"/>
            <a:ext cx="5184576" cy="3456383"/>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Let’s share code and work on Libraries together!</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sym typeface="Wingdings" panose="05000000000000000000" pitchFamily="2" charset="2"/>
              </a:rPr>
              <a:t>Don’t be too busy to start doing so …</a:t>
            </a:r>
          </a:p>
          <a:p>
            <a:pPr defTabSz="914400">
              <a:buClr>
                <a:srgbClr val="000000"/>
              </a:buClr>
            </a:pPr>
            <a:r>
              <a:rPr lang="en-US" sz="1400" dirty="0" smtClean="0">
                <a:solidFill>
                  <a:srgbClr val="000000"/>
                </a:solidFill>
                <a:sym typeface="Wingdings" panose="05000000000000000000" pitchFamily="2" charset="2"/>
              </a:rPr>
              <a:t>Be curious!</a:t>
            </a:r>
          </a:p>
          <a:p>
            <a:pPr defTabSz="914400">
              <a:buClr>
                <a:srgbClr val="000000"/>
              </a:buClr>
            </a:pPr>
            <a:r>
              <a:rPr lang="en-US" sz="1400" dirty="0" smtClean="0">
                <a:solidFill>
                  <a:srgbClr val="000000"/>
                </a:solidFill>
                <a:sym typeface="Wingdings" panose="05000000000000000000" pitchFamily="2" charset="2"/>
              </a:rPr>
              <a:t>Support is available</a:t>
            </a:r>
          </a:p>
          <a:p>
            <a:pPr marL="0" indent="0" defTabSz="914400">
              <a:buClr>
                <a:srgbClr val="000000"/>
              </a:buClr>
              <a:buNone/>
            </a:pPr>
            <a:endParaRPr lang="de-CH"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endParaRPr lang="en-US" sz="1400" dirty="0" smtClean="0">
              <a:solidFill>
                <a:srgbClr val="000000"/>
              </a:solidFill>
              <a:sym typeface="Wingdings" panose="05000000000000000000" pitchFamily="2" charset="2"/>
            </a:endParaRPr>
          </a:p>
          <a:p>
            <a:pPr marL="177790" lvl="1" indent="0" defTabSz="914400">
              <a:buClr>
                <a:srgbClr val="000000"/>
              </a:buClr>
              <a:buNone/>
            </a:pPr>
            <a:endParaRPr lang="en-US" sz="1400" dirty="0" smtClean="0">
              <a:solidFill>
                <a:srgbClr val="000000"/>
              </a:solidFill>
              <a:sym typeface="Wingdings" panose="05000000000000000000" pitchFamily="2" charset="2"/>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Conclusion</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18</a:t>
            </a:fld>
            <a:endParaRPr lang="en-US" dirty="0"/>
          </a:p>
        </p:txBody>
      </p:sp>
    </p:spTree>
    <p:extLst>
      <p:ext uri="{BB962C8B-B14F-4D97-AF65-F5344CB8AC3E}">
        <p14:creationId xmlns:p14="http://schemas.microsoft.com/office/powerpoint/2010/main" val="2431380532"/>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dirty="0" smtClean="0">
                <a:solidFill>
                  <a:srgbClr val="000000"/>
                </a:solidFill>
              </a:rPr>
              <a:t>Concepts in PSI Libraries</a:t>
            </a:r>
            <a:endParaRPr lang="en-US" sz="1400" dirty="0">
              <a:solidFill>
                <a:srgbClr val="000000"/>
              </a:solidFill>
            </a:endParaRPr>
          </a:p>
          <a:p>
            <a:pPr defTabSz="914400">
              <a:buClr>
                <a:srgbClr val="000000"/>
              </a:buClr>
            </a:pPr>
            <a:r>
              <a:rPr lang="en-US" sz="1400" dirty="0" err="1" smtClean="0">
                <a:solidFill>
                  <a:srgbClr val="000000"/>
                </a:solidFill>
              </a:rPr>
              <a:t>psi_common</a:t>
            </a:r>
            <a:r>
              <a:rPr lang="en-US" sz="1400" dirty="0" smtClean="0">
                <a:solidFill>
                  <a:srgbClr val="000000"/>
                </a:solidFill>
              </a:rPr>
              <a:t> Overview</a:t>
            </a: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2</a:t>
            </a:fld>
            <a:endParaRPr lang="en-US" dirty="0"/>
          </a:p>
        </p:txBody>
      </p:sp>
    </p:spTree>
    <p:extLst>
      <p:ext uri="{BB962C8B-B14F-4D97-AF65-F5344CB8AC3E}">
        <p14:creationId xmlns:p14="http://schemas.microsoft.com/office/powerpoint/2010/main" val="40730842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b="1" dirty="0" smtClean="0">
                <a:solidFill>
                  <a:srgbClr val="0070C0"/>
                </a:solidFill>
              </a:rPr>
              <a:t>Why using Libraries?</a:t>
            </a:r>
          </a:p>
          <a:p>
            <a:pPr defTabSz="914400">
              <a:buClr>
                <a:srgbClr val="000000"/>
              </a:buClr>
            </a:pPr>
            <a:r>
              <a:rPr lang="en-US" sz="1400" dirty="0" smtClean="0">
                <a:solidFill>
                  <a:srgbClr val="000000"/>
                </a:solidFill>
              </a:rPr>
              <a:t>Concepts in PSI Libraries</a:t>
            </a:r>
            <a:endParaRPr lang="en-US" sz="1400" dirty="0">
              <a:solidFill>
                <a:srgbClr val="000000"/>
              </a:solidFill>
            </a:endParaRPr>
          </a:p>
          <a:p>
            <a:pPr defTabSz="914400">
              <a:buClr>
                <a:srgbClr val="000000"/>
              </a:buClr>
            </a:pPr>
            <a:r>
              <a:rPr lang="en-US" sz="1400" dirty="0" err="1" smtClean="0">
                <a:solidFill>
                  <a:srgbClr val="000000"/>
                </a:solidFill>
              </a:rPr>
              <a:t>psi_common</a:t>
            </a:r>
            <a:r>
              <a:rPr lang="en-US" sz="1400" dirty="0" smtClean="0">
                <a:solidFill>
                  <a:srgbClr val="000000"/>
                </a:solidFill>
              </a:rPr>
              <a:t> Overview</a:t>
            </a: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3</a:t>
            </a:fld>
            <a:endParaRPr lang="en-US" dirty="0"/>
          </a:p>
        </p:txBody>
      </p:sp>
    </p:spTree>
    <p:extLst>
      <p:ext uri="{BB962C8B-B14F-4D97-AF65-F5344CB8AC3E}">
        <p14:creationId xmlns:p14="http://schemas.microsoft.com/office/powerpoint/2010/main" val="73951691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Why using Libraries?</a:t>
            </a:r>
            <a:br>
              <a:rPr lang="en-US" dirty="0" smtClean="0"/>
            </a:br>
            <a:r>
              <a:rPr lang="en-US" dirty="0" smtClean="0"/>
              <a:t/>
            </a:r>
            <a:br>
              <a:rPr lang="en-US" dirty="0" smtClean="0"/>
            </a:br>
            <a:r>
              <a:rPr lang="en-US" dirty="0" smtClean="0"/>
              <a:t/>
            </a:r>
            <a:br>
              <a:rPr lang="en-US" dirty="0" smtClean="0"/>
            </a:b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4</a:t>
            </a:fld>
            <a:endParaRPr lang="en-US" dirty="0"/>
          </a:p>
        </p:txBody>
      </p:sp>
      <p:sp>
        <p:nvSpPr>
          <p:cNvPr id="7" name="Inhaltsplatzhalter 1"/>
          <p:cNvSpPr txBox="1">
            <a:spLocks/>
          </p:cNvSpPr>
          <p:nvPr/>
        </p:nvSpPr>
        <p:spPr>
          <a:xfrm>
            <a:off x="1043608" y="2662267"/>
            <a:ext cx="4537111" cy="1421651"/>
          </a:xfrm>
          <a:prstGeom prst="rect">
            <a:avLst/>
          </a:prstGeom>
        </p:spPr>
        <p:txBody>
          <a:bodyPr vert="horz" lIns="0" tIns="0" rIns="0" bIns="0" rtlCol="0">
            <a:noAutofit/>
          </a:bodyPr>
          <a:lstStyle>
            <a:lvl1pPr marL="177792" marR="0" indent="-177792" algn="l" defTabSz="914354" rtl="0" eaLnBrk="1" fontAlgn="auto" latinLnBrk="0" hangingPunct="1">
              <a:lnSpc>
                <a:spcPct val="110000"/>
              </a:lnSpc>
              <a:spcBef>
                <a:spcPts val="0"/>
              </a:spcBef>
              <a:spcAft>
                <a:spcPts val="0"/>
              </a:spcAft>
              <a:buClr>
                <a:schemeClr val="tx1"/>
              </a:buClr>
              <a:buSzPct val="100000"/>
              <a:buFont typeface="Arial" panose="020B0604020202020204" pitchFamily="34" charset="0"/>
              <a:buChar char="•"/>
              <a:tabLst/>
              <a:defRPr sz="1700" kern="1200" spc="0" baseline="0">
                <a:solidFill>
                  <a:schemeClr val="tx1"/>
                </a:solidFill>
                <a:latin typeface="+mn-lt"/>
                <a:ea typeface="+mn-ea"/>
                <a:cs typeface="+mn-cs"/>
              </a:defRPr>
            </a:lvl1pPr>
            <a:lvl2pPr marL="355582"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mn-cs"/>
              </a:defRPr>
            </a:lvl2pPr>
            <a:lvl3pPr marL="539724" marR="0" indent="-18414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spc="0" baseline="0">
                <a:solidFill>
                  <a:schemeClr val="tx1"/>
                </a:solidFill>
                <a:latin typeface="+mn-lt"/>
                <a:ea typeface="ＭＳ Ｐゴシック" charset="-128"/>
                <a:cs typeface="ＭＳ Ｐゴシック" charset="-128"/>
              </a:defRPr>
            </a:lvl3pPr>
            <a:lvl4pPr marL="717515"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ＭＳ Ｐゴシック" charset="0"/>
                <a:cs typeface="ＭＳ Ｐゴシック" charset="0"/>
              </a:defRPr>
            </a:lvl4pPr>
            <a:lvl5pPr marL="895306" marR="0" indent="-177792" algn="l" defTabSz="914354" rtl="0" eaLnBrk="1" fontAlgn="auto" latinLnBrk="0" hangingPunct="1">
              <a:lnSpc>
                <a:spcPct val="110000"/>
              </a:lnSpc>
              <a:spcBef>
                <a:spcPts val="0"/>
              </a:spcBef>
              <a:spcAft>
                <a:spcPts val="0"/>
              </a:spcAft>
              <a:buClr>
                <a:schemeClr val="tx1"/>
              </a:buClr>
              <a:buSzPct val="100000"/>
              <a:buFont typeface="Symbol" panose="05050102010706020507" pitchFamily="18" charset="2"/>
              <a:buChar char="-"/>
              <a:tabLst/>
              <a:defRPr sz="1700" kern="1200" spc="0" baseline="0">
                <a:solidFill>
                  <a:schemeClr val="tx1"/>
                </a:solidFill>
                <a:latin typeface="+mn-lt"/>
                <a:ea typeface="+mn-ea"/>
                <a:cs typeface="ＭＳ Ｐゴシック" charset="0"/>
              </a:defRPr>
            </a:lvl5pPr>
            <a:lvl6pPr marL="1074685" indent="-179380" algn="l" rtl="0" eaLnBrk="1" fontAlgn="base" hangingPunct="1">
              <a:lnSpc>
                <a:spcPct val="110000"/>
              </a:lnSpc>
              <a:spcBef>
                <a:spcPct val="0"/>
              </a:spcBef>
              <a:spcAft>
                <a:spcPct val="0"/>
              </a:spcAft>
              <a:buClr>
                <a:schemeClr val="tx1"/>
              </a:buClr>
              <a:buFont typeface="Symbol" panose="05050102010706020507" pitchFamily="18" charset="2"/>
              <a:buChar char="-"/>
              <a:defRPr sz="1500">
                <a:solidFill>
                  <a:schemeClr val="tx1"/>
                </a:solidFill>
                <a:latin typeface="+mn-lt"/>
                <a:ea typeface="+mn-ea"/>
              </a:defRPr>
            </a:lvl6pPr>
            <a:lvl7pPr marL="1257238" indent="-182554"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7pPr>
            <a:lvl8pPr marL="1436616" indent="-179380"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8pPr>
            <a:lvl9pPr marL="1614408" indent="-177792" algn="l" rtl="0" eaLnBrk="1" fontAlgn="base" hangingPunct="1">
              <a:lnSpc>
                <a:spcPct val="110000"/>
              </a:lnSpc>
              <a:spcBef>
                <a:spcPct val="0"/>
              </a:spcBef>
              <a:spcAft>
                <a:spcPct val="0"/>
              </a:spcAft>
              <a:buFont typeface="Symbol" panose="05050102010706020507" pitchFamily="18" charset="2"/>
              <a:buChar char="-"/>
              <a:defRPr sz="1500">
                <a:solidFill>
                  <a:schemeClr val="tx1"/>
                </a:solidFill>
                <a:latin typeface="+mn-lt"/>
                <a:ea typeface="+mn-ea"/>
              </a:defRPr>
            </a:lvl9pPr>
          </a:lstStyle>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177790" lvl="1" indent="0" defTabSz="914400">
              <a:buClr>
                <a:srgbClr val="000000"/>
              </a:buClr>
              <a:buNone/>
            </a:pPr>
            <a:endParaRPr lang="en-US" sz="1400" baseline="30000" dirty="0" smtClean="0">
              <a:solidFill>
                <a:srgbClr val="000000"/>
              </a:solidFill>
              <a:sym typeface="Wingdings" panose="05000000000000000000" pitchFamily="2" charset="2"/>
            </a:endParaRPr>
          </a:p>
          <a:p>
            <a:pPr marL="0" indent="0" defTabSz="914400">
              <a:buClr>
                <a:srgbClr val="000000"/>
              </a:buClr>
              <a:buFont typeface="Arial" panose="020B0604020202020204" pitchFamily="34" charset="0"/>
              <a:buNone/>
            </a:pPr>
            <a:endParaRPr lang="en-US" sz="1800" dirty="0" smtClean="0">
              <a:solidFill>
                <a:srgbClr val="000000"/>
              </a:solidFill>
            </a:endParaRPr>
          </a:p>
          <a:p>
            <a:pPr marL="0" indent="0">
              <a:buFont typeface="Arial" panose="020B0604020202020204" pitchFamily="34" charset="0"/>
              <a:buNone/>
            </a:pPr>
            <a:endParaRPr lang="en-US" dirty="0"/>
          </a:p>
        </p:txBody>
      </p:sp>
      <p:sp>
        <p:nvSpPr>
          <p:cNvPr id="2" name="TextBox 1"/>
          <p:cNvSpPr txBox="1"/>
          <p:nvPr/>
        </p:nvSpPr>
        <p:spPr>
          <a:xfrm>
            <a:off x="1001880" y="1092721"/>
            <a:ext cx="12961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Faster</a:t>
            </a:r>
          </a:p>
        </p:txBody>
      </p:sp>
      <p:sp>
        <p:nvSpPr>
          <p:cNvPr id="9" name="TextBox 8"/>
          <p:cNvSpPr txBox="1"/>
          <p:nvPr/>
        </p:nvSpPr>
        <p:spPr>
          <a:xfrm>
            <a:off x="683568" y="1779662"/>
            <a:ext cx="12961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Proven</a:t>
            </a:r>
          </a:p>
        </p:txBody>
      </p:sp>
      <p:sp>
        <p:nvSpPr>
          <p:cNvPr id="10" name="TextBox 9"/>
          <p:cNvSpPr txBox="1"/>
          <p:nvPr/>
        </p:nvSpPr>
        <p:spPr>
          <a:xfrm>
            <a:off x="683568" y="2515526"/>
            <a:ext cx="1512168"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Well Known</a:t>
            </a:r>
          </a:p>
        </p:txBody>
      </p:sp>
      <p:sp>
        <p:nvSpPr>
          <p:cNvPr id="11" name="TextBox 10"/>
          <p:cNvSpPr txBox="1"/>
          <p:nvPr/>
        </p:nvSpPr>
        <p:spPr>
          <a:xfrm>
            <a:off x="323527" y="4115486"/>
            <a:ext cx="3312369"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Benefit from Improvements</a:t>
            </a:r>
          </a:p>
        </p:txBody>
      </p:sp>
      <p:sp>
        <p:nvSpPr>
          <p:cNvPr id="12" name="TextBox 11"/>
          <p:cNvSpPr txBox="1"/>
          <p:nvPr/>
        </p:nvSpPr>
        <p:spPr>
          <a:xfrm>
            <a:off x="5796136" y="1189361"/>
            <a:ext cx="3096344" cy="288032"/>
          </a:xfrm>
          <a:prstGeom prst="rect">
            <a:avLst/>
          </a:prstGeom>
          <a:noFill/>
        </p:spPr>
        <p:txBody>
          <a:bodyPr wrap="square" lIns="0" tIns="0" rIns="0" bIns="0" rtlCol="0">
            <a:noAutofit/>
          </a:bodyPr>
          <a:lstStyle/>
          <a:p>
            <a:pPr eaLnBrk="1" hangingPunct="1">
              <a:lnSpc>
                <a:spcPct val="110000"/>
              </a:lnSpc>
              <a:spcBef>
                <a:spcPct val="0"/>
              </a:spcBef>
              <a:buClr>
                <a:srgbClr val="000000"/>
              </a:buClr>
            </a:pPr>
            <a:r>
              <a:rPr lang="en-US" sz="1800" b="1" dirty="0" smtClean="0">
                <a:solidFill>
                  <a:srgbClr val="000000"/>
                </a:solidFill>
                <a:latin typeface="Calibri"/>
              </a:rPr>
              <a:t>- Not everything covered</a:t>
            </a:r>
          </a:p>
        </p:txBody>
      </p:sp>
      <p:pic>
        <p:nvPicPr>
          <p:cNvPr id="1026" name="Picture 2" descr="Duplo, Lego, Bauen, Spielzeug, Kinder, Kind, Spiel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309634"/>
            <a:ext cx="3182641" cy="2386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631715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Goals behind the Libraries</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Not covering </a:t>
            </a:r>
            <a:r>
              <a:rPr lang="en-US" sz="1400" b="1" i="1" dirty="0" smtClean="0">
                <a:solidFill>
                  <a:srgbClr val="000000"/>
                </a:solidFill>
              </a:rPr>
              <a:t>everything</a:t>
            </a:r>
            <a:r>
              <a:rPr lang="en-US" sz="1400" i="1" dirty="0" smtClean="0">
                <a:solidFill>
                  <a:srgbClr val="000000"/>
                </a:solidFill>
              </a:rPr>
              <a:t> </a:t>
            </a:r>
            <a:r>
              <a:rPr lang="en-US" sz="1400" dirty="0" smtClean="0">
                <a:solidFill>
                  <a:srgbClr val="000000"/>
                </a:solidFill>
              </a:rPr>
              <a:t>in libraries …</a:t>
            </a:r>
          </a:p>
          <a:p>
            <a:pPr lvl="1" defTabSz="914400">
              <a:buClr>
                <a:srgbClr val="000000"/>
              </a:buClr>
            </a:pPr>
            <a:r>
              <a:rPr lang="en-US" sz="1400" dirty="0" smtClean="0">
                <a:solidFill>
                  <a:srgbClr val="000000"/>
                </a:solidFill>
              </a:rPr>
              <a:t>… but covering </a:t>
            </a:r>
            <a:r>
              <a:rPr lang="en-US" sz="1400" b="1" i="1" dirty="0" smtClean="0">
                <a:solidFill>
                  <a:srgbClr val="000000"/>
                </a:solidFill>
              </a:rPr>
              <a:t>commonly used code</a:t>
            </a:r>
            <a:endParaRPr lang="en-US" sz="1400" dirty="0" smtClean="0">
              <a:solidFill>
                <a:srgbClr val="000000"/>
              </a:solidFill>
            </a:endParaRPr>
          </a:p>
          <a:p>
            <a:pPr defTabSz="914400">
              <a:buClr>
                <a:srgbClr val="000000"/>
              </a:buClr>
            </a:pPr>
            <a:r>
              <a:rPr lang="en-US" sz="1400" dirty="0" smtClean="0">
                <a:solidFill>
                  <a:srgbClr val="000000"/>
                </a:solidFill>
              </a:rPr>
              <a:t>Not being bug-free </a:t>
            </a:r>
            <a:r>
              <a:rPr lang="en-US" sz="1400" b="1" i="1" dirty="0" smtClean="0">
                <a:solidFill>
                  <a:srgbClr val="000000"/>
                </a:solidFill>
              </a:rPr>
              <a:t>initially</a:t>
            </a:r>
            <a:r>
              <a:rPr lang="en-US" sz="1400" dirty="0" smtClean="0">
                <a:solidFill>
                  <a:srgbClr val="000000"/>
                </a:solidFill>
              </a:rPr>
              <a:t>…</a:t>
            </a:r>
          </a:p>
          <a:p>
            <a:pPr lvl="1" defTabSz="914400">
              <a:buClr>
                <a:srgbClr val="000000"/>
              </a:buClr>
            </a:pPr>
            <a:r>
              <a:rPr lang="en-US" sz="1400" dirty="0" smtClean="0">
                <a:solidFill>
                  <a:srgbClr val="000000"/>
                </a:solidFill>
              </a:rPr>
              <a:t>… but fixing reported bugs </a:t>
            </a:r>
            <a:r>
              <a:rPr lang="en-US" sz="1400" b="1" i="1" dirty="0" smtClean="0">
                <a:solidFill>
                  <a:srgbClr val="000000"/>
                </a:solidFill>
              </a:rPr>
              <a:t>gradually </a:t>
            </a:r>
            <a:r>
              <a:rPr lang="en-US" sz="1400" dirty="0" smtClean="0">
                <a:solidFill>
                  <a:srgbClr val="000000"/>
                </a:solidFill>
              </a:rPr>
              <a:t>and </a:t>
            </a:r>
            <a:r>
              <a:rPr lang="en-US" sz="1400" b="1" i="1" dirty="0" smtClean="0">
                <a:solidFill>
                  <a:srgbClr val="000000"/>
                </a:solidFill>
              </a:rPr>
              <a:t>only once</a:t>
            </a:r>
          </a:p>
          <a:p>
            <a:pPr lvl="1" defTabSz="914400">
              <a:buClr>
                <a:srgbClr val="000000"/>
              </a:buClr>
            </a:pPr>
            <a:r>
              <a:rPr lang="en-US" sz="1400" dirty="0" smtClean="0">
                <a:solidFill>
                  <a:srgbClr val="000000"/>
                </a:solidFill>
              </a:rPr>
              <a:t>This requires thorough verification environment</a:t>
            </a:r>
          </a:p>
          <a:p>
            <a:pPr defTabSz="914400">
              <a:buClr>
                <a:srgbClr val="000000"/>
              </a:buClr>
            </a:pPr>
            <a:r>
              <a:rPr lang="en-US" sz="1400" dirty="0" smtClean="0">
                <a:solidFill>
                  <a:srgbClr val="000000"/>
                </a:solidFill>
              </a:rPr>
              <a:t>Not </a:t>
            </a:r>
            <a:r>
              <a:rPr lang="en-US" sz="1400" b="1" i="1" dirty="0" smtClean="0">
                <a:solidFill>
                  <a:srgbClr val="000000"/>
                </a:solidFill>
              </a:rPr>
              <a:t>being </a:t>
            </a:r>
            <a:r>
              <a:rPr lang="en-US" sz="1400" dirty="0" smtClean="0">
                <a:solidFill>
                  <a:srgbClr val="000000"/>
                </a:solidFill>
              </a:rPr>
              <a:t>complete …</a:t>
            </a:r>
          </a:p>
          <a:p>
            <a:pPr lvl="1" defTabSz="914400">
              <a:buClr>
                <a:srgbClr val="000000"/>
              </a:buClr>
            </a:pPr>
            <a:r>
              <a:rPr lang="en-US" sz="1400" dirty="0" smtClean="0">
                <a:solidFill>
                  <a:srgbClr val="000000"/>
                </a:solidFill>
              </a:rPr>
              <a:t>… but </a:t>
            </a:r>
            <a:r>
              <a:rPr lang="en-US" sz="1400" b="1" i="1" dirty="0" smtClean="0">
                <a:solidFill>
                  <a:srgbClr val="000000"/>
                </a:solidFill>
              </a:rPr>
              <a:t>becoming </a:t>
            </a:r>
            <a:r>
              <a:rPr lang="en-US" sz="1400" dirty="0" smtClean="0">
                <a:solidFill>
                  <a:srgbClr val="000000"/>
                </a:solidFill>
              </a:rPr>
              <a:t>complete</a:t>
            </a:r>
          </a:p>
          <a:p>
            <a:pPr lvl="1" defTabSz="914400">
              <a:buClr>
                <a:srgbClr val="000000"/>
              </a:buClr>
            </a:pPr>
            <a:r>
              <a:rPr lang="en-US" sz="1400" dirty="0" smtClean="0">
                <a:solidFill>
                  <a:srgbClr val="000000"/>
                </a:solidFill>
              </a:rPr>
              <a:t>Adding elements to libraries when implemented for projects</a:t>
            </a:r>
          </a:p>
          <a:p>
            <a:pPr defTabSz="914400">
              <a:buClr>
                <a:srgbClr val="000000"/>
              </a:buClr>
            </a:pPr>
            <a:r>
              <a:rPr lang="en-US" sz="1400" dirty="0" smtClean="0">
                <a:solidFill>
                  <a:srgbClr val="000000"/>
                </a:solidFill>
              </a:rPr>
              <a:t>Not </a:t>
            </a:r>
            <a:r>
              <a:rPr lang="en-US" sz="1400" b="1" i="1" dirty="0" smtClean="0">
                <a:solidFill>
                  <a:srgbClr val="000000"/>
                </a:solidFill>
              </a:rPr>
              <a:t>replacing </a:t>
            </a:r>
            <a:r>
              <a:rPr lang="en-US" sz="1400" dirty="0" smtClean="0">
                <a:solidFill>
                  <a:srgbClr val="000000"/>
                </a:solidFill>
              </a:rPr>
              <a:t>the developer …</a:t>
            </a:r>
          </a:p>
          <a:p>
            <a:pPr lvl="1" defTabSz="914400">
              <a:buClr>
                <a:srgbClr val="000000"/>
              </a:buClr>
            </a:pPr>
            <a:r>
              <a:rPr lang="en-US" sz="1400" dirty="0" smtClean="0">
                <a:solidFill>
                  <a:srgbClr val="000000"/>
                </a:solidFill>
              </a:rPr>
              <a:t>… but allowing the developer to </a:t>
            </a:r>
            <a:r>
              <a:rPr lang="en-US" sz="1400" b="1" i="1" dirty="0" smtClean="0">
                <a:solidFill>
                  <a:srgbClr val="000000"/>
                </a:solidFill>
              </a:rPr>
              <a:t>focus on the application</a:t>
            </a:r>
            <a:endParaRPr lang="en-US" sz="1400" i="1"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Why using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5</a:t>
            </a:fld>
            <a:endParaRPr lang="en-US" dirty="0"/>
          </a:p>
        </p:txBody>
      </p:sp>
      <p:pic>
        <p:nvPicPr>
          <p:cNvPr id="5" name="Picture 2" descr="Dart, Spiel, Bull'S Eye, Ziel, Dartscheibe, Treffe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203598"/>
            <a:ext cx="2646754" cy="2931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32356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uzzle, Zusammenarbeit, Gemeinsam, Miteina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984" y="267494"/>
            <a:ext cx="4536504" cy="4536504"/>
          </a:xfrm>
          <a:prstGeom prst="rect">
            <a:avLst/>
          </a:prstGeom>
          <a:noFill/>
          <a:extLst>
            <a:ext uri="{909E8E84-426E-40DD-AFC4-6F175D3DCCD1}">
              <a14:hiddenFill xmlns:a14="http://schemas.microsoft.com/office/drawing/2010/main">
                <a:solidFill>
                  <a:srgbClr val="FFFFFF"/>
                </a:solidFill>
              </a14:hiddenFill>
            </a:ext>
          </a:extLst>
        </p:spPr>
      </p:pic>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Participation</a:t>
            </a:r>
          </a:p>
          <a:p>
            <a:pPr marL="0" indent="0" defTabSz="914400">
              <a:buClr>
                <a:srgbClr val="000000"/>
              </a:buClr>
              <a:buNone/>
            </a:pPr>
            <a:endParaRPr lang="en-US" sz="1400" dirty="0" smtClean="0">
              <a:solidFill>
                <a:srgbClr val="000000"/>
              </a:solidFill>
            </a:endParaRPr>
          </a:p>
          <a:p>
            <a:pPr marL="0" indent="0" defTabSz="914400">
              <a:buClr>
                <a:srgbClr val="000000"/>
              </a:buClr>
              <a:buNone/>
            </a:pPr>
            <a:r>
              <a:rPr lang="en-US" sz="1400" dirty="0" smtClean="0">
                <a:solidFill>
                  <a:srgbClr val="000000"/>
                </a:solidFill>
              </a:rPr>
              <a:t>It’s all about giving and taking…</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Using code from the libraries </a:t>
            </a:r>
          </a:p>
          <a:p>
            <a:pPr defTabSz="914400">
              <a:buClr>
                <a:srgbClr val="000000"/>
              </a:buClr>
            </a:pPr>
            <a:r>
              <a:rPr lang="en-US" sz="1400" dirty="0" smtClean="0">
                <a:solidFill>
                  <a:srgbClr val="000000"/>
                </a:solidFill>
              </a:rPr>
              <a:t>Add reusable code to the libraries </a:t>
            </a:r>
          </a:p>
          <a:p>
            <a:pPr defTabSz="914400">
              <a:buClr>
                <a:srgbClr val="000000"/>
              </a:buClr>
            </a:pPr>
            <a:r>
              <a:rPr lang="en-US" sz="1400" dirty="0" smtClean="0">
                <a:solidFill>
                  <a:srgbClr val="000000"/>
                </a:solidFill>
              </a:rPr>
              <a:t>Improve documentation </a:t>
            </a:r>
          </a:p>
          <a:p>
            <a:pPr defTabSz="914400">
              <a:buClr>
                <a:srgbClr val="000000"/>
              </a:buClr>
            </a:pPr>
            <a:r>
              <a:rPr lang="en-US" sz="1400" dirty="0" smtClean="0">
                <a:solidFill>
                  <a:srgbClr val="000000"/>
                </a:solidFill>
              </a:rPr>
              <a:t>Report bugs</a:t>
            </a:r>
          </a:p>
          <a:p>
            <a:pPr defTabSz="914400">
              <a:buClr>
                <a:srgbClr val="000000"/>
              </a:buClr>
            </a:pPr>
            <a:r>
              <a:rPr lang="en-US" sz="1400" dirty="0" smtClean="0">
                <a:solidFill>
                  <a:srgbClr val="000000"/>
                </a:solidFill>
              </a:rPr>
              <a:t>Request features</a:t>
            </a:r>
          </a:p>
          <a:p>
            <a:pPr defTabSz="914400">
              <a:buClr>
                <a:srgbClr val="000000"/>
              </a:buClr>
            </a:pPr>
            <a:endParaRPr lang="en-US" sz="1400" dirty="0" smtClean="0">
              <a:solidFill>
                <a:srgbClr val="000000"/>
              </a:solidFill>
            </a:endParaRPr>
          </a:p>
          <a:p>
            <a:pPr marL="0" indent="0" defTabSz="914400">
              <a:buClr>
                <a:srgbClr val="000000"/>
              </a:buClr>
              <a:buNone/>
            </a:pPr>
            <a:r>
              <a:rPr lang="en-US" sz="1400" dirty="0" smtClean="0">
                <a:solidFill>
                  <a:srgbClr val="000000"/>
                </a:solidFill>
              </a:rPr>
              <a:t>The libraries discussed are </a:t>
            </a:r>
            <a:r>
              <a:rPr lang="en-US" sz="1400" b="1" i="1" dirty="0" smtClean="0">
                <a:solidFill>
                  <a:srgbClr val="000000"/>
                </a:solidFill>
              </a:rPr>
              <a:t>open source</a:t>
            </a:r>
            <a:endParaRPr lang="en-US" sz="1400" dirty="0" smtClean="0">
              <a:solidFill>
                <a:srgbClr val="000000"/>
              </a:solidFill>
            </a:endParaRPr>
          </a:p>
          <a:p>
            <a:pPr defTabSz="914400">
              <a:buClr>
                <a:srgbClr val="000000"/>
              </a:buClr>
              <a:buFont typeface="Wingdings"/>
              <a:buChar char="à"/>
            </a:pPr>
            <a:r>
              <a:rPr lang="en-US" sz="1400" dirty="0" smtClean="0">
                <a:solidFill>
                  <a:srgbClr val="000000"/>
                </a:solidFill>
                <a:sym typeface="Wingdings" panose="05000000000000000000" pitchFamily="2" charset="2"/>
              </a:rPr>
              <a:t>Invite your friends</a:t>
            </a:r>
          </a:p>
          <a:p>
            <a:pPr defTabSz="914400">
              <a:buClr>
                <a:srgbClr val="000000"/>
              </a:buClr>
              <a:buFont typeface="Wingdings"/>
              <a:buChar char="à"/>
            </a:pPr>
            <a:r>
              <a:rPr lang="en-US" sz="1400" dirty="0" smtClean="0">
                <a:solidFill>
                  <a:srgbClr val="000000"/>
                </a:solidFill>
                <a:sym typeface="Wingdings" panose="05000000000000000000" pitchFamily="2" charset="2"/>
              </a:rPr>
              <a:t>More users = more benefits</a:t>
            </a: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Why using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6</a:t>
            </a:fld>
            <a:endParaRPr lang="en-US" dirty="0"/>
          </a:p>
        </p:txBody>
      </p:sp>
      <p:pic>
        <p:nvPicPr>
          <p:cNvPr id="3076" name="Picture 4" descr="Bildergebnis fÃ¼r githu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3723878"/>
            <a:ext cx="1234573" cy="648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5969321"/>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defTabSz="914400">
              <a:buClr>
                <a:srgbClr val="000000"/>
              </a:buClr>
            </a:pPr>
            <a:r>
              <a:rPr lang="en-US" sz="1400" dirty="0" smtClean="0"/>
              <a:t>Why using Libraries?</a:t>
            </a:r>
          </a:p>
          <a:p>
            <a:pPr defTabSz="914400">
              <a:buClr>
                <a:srgbClr val="000000"/>
              </a:buClr>
            </a:pPr>
            <a:r>
              <a:rPr lang="en-US" sz="1400" b="1" dirty="0" smtClean="0">
                <a:solidFill>
                  <a:srgbClr val="0070C0"/>
                </a:solidFill>
              </a:rPr>
              <a:t>Concepts in PSI Libraries</a:t>
            </a:r>
            <a:endParaRPr lang="en-US" sz="1400" b="1" dirty="0">
              <a:solidFill>
                <a:srgbClr val="0070C0"/>
              </a:solidFill>
            </a:endParaRPr>
          </a:p>
          <a:p>
            <a:pPr defTabSz="914400">
              <a:buClr>
                <a:srgbClr val="000000"/>
              </a:buClr>
            </a:pPr>
            <a:r>
              <a:rPr lang="en-US" sz="1400" dirty="0" err="1" smtClean="0">
                <a:solidFill>
                  <a:srgbClr val="000000"/>
                </a:solidFill>
              </a:rPr>
              <a:t>psi_common</a:t>
            </a:r>
            <a:r>
              <a:rPr lang="en-US" sz="1400" dirty="0" smtClean="0">
                <a:solidFill>
                  <a:srgbClr val="000000"/>
                </a:solidFill>
              </a:rPr>
              <a:t> Overview</a:t>
            </a:r>
          </a:p>
          <a:p>
            <a:pPr defTabSz="914400">
              <a:buClr>
                <a:srgbClr val="000000"/>
              </a:buClr>
            </a:pPr>
            <a:r>
              <a:rPr lang="de-CH" sz="1400" dirty="0" err="1" smtClean="0">
                <a:solidFill>
                  <a:srgbClr val="000000"/>
                </a:solidFill>
              </a:rPr>
              <a:t>Conclusion</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Agenda</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7</a:t>
            </a:fld>
            <a:endParaRPr lang="en-US" dirty="0"/>
          </a:p>
        </p:txBody>
      </p:sp>
    </p:spTree>
    <p:extLst>
      <p:ext uri="{BB962C8B-B14F-4D97-AF65-F5344CB8AC3E}">
        <p14:creationId xmlns:p14="http://schemas.microsoft.com/office/powerpoint/2010/main" val="739516910"/>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Documentation</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Documentation for each entity</a:t>
            </a:r>
          </a:p>
          <a:p>
            <a:pPr defTabSz="914400">
              <a:buClr>
                <a:srgbClr val="000000"/>
              </a:buClr>
            </a:pPr>
            <a:r>
              <a:rPr lang="en-US" sz="1400" dirty="0" smtClean="0">
                <a:solidFill>
                  <a:srgbClr val="000000"/>
                </a:solidFill>
              </a:rPr>
              <a:t>As little as possible but as much as required</a:t>
            </a:r>
          </a:p>
          <a:p>
            <a:pPr defTabSz="914400">
              <a:buClr>
                <a:srgbClr val="000000"/>
              </a:buClr>
            </a:pPr>
            <a:r>
              <a:rPr lang="en-US" sz="1400" dirty="0" smtClean="0">
                <a:solidFill>
                  <a:srgbClr val="000000"/>
                </a:solidFill>
              </a:rPr>
              <a:t>Usually 1-2 pages for simple elements</a:t>
            </a:r>
          </a:p>
          <a:p>
            <a:pPr defTabSz="914400">
              <a:buClr>
                <a:srgbClr val="000000"/>
              </a:buClr>
            </a:pPr>
            <a:endParaRPr lang="en-US" sz="1400" dirty="0" smtClean="0">
              <a:solidFill>
                <a:srgbClr val="000000"/>
              </a:solidFill>
            </a:endParaRPr>
          </a:p>
          <a:p>
            <a:pPr defTabSz="914400">
              <a:buClr>
                <a:srgbClr val="000000"/>
              </a:buClr>
            </a:pPr>
            <a:endParaRPr lang="en-US" sz="1400" dirty="0" smtClean="0">
              <a:solidFill>
                <a:srgbClr val="000000"/>
              </a:solidFill>
            </a:endParaRPr>
          </a:p>
          <a:p>
            <a:pPr defTabSz="914400">
              <a:buClr>
                <a:srgbClr val="000000"/>
              </a:buClr>
            </a:pPr>
            <a:r>
              <a:rPr lang="en-US" sz="1400" dirty="0" smtClean="0">
                <a:solidFill>
                  <a:srgbClr val="000000"/>
                </a:solidFill>
              </a:rPr>
              <a:t>Yes, it means «effort» …</a:t>
            </a:r>
          </a:p>
          <a:p>
            <a:pPr defTabSz="914400">
              <a:buClr>
                <a:srgbClr val="000000"/>
              </a:buClr>
            </a:pPr>
            <a:r>
              <a:rPr lang="en-US" sz="1400" dirty="0" smtClean="0">
                <a:solidFill>
                  <a:srgbClr val="000000"/>
                </a:solidFill>
              </a:rPr>
              <a:t>… but do you want to use a library without documentation?</a:t>
            </a:r>
          </a:p>
          <a:p>
            <a:pPr defTabSz="914400">
              <a:buClr>
                <a:srgbClr val="000000"/>
              </a:buClr>
            </a:pPr>
            <a:endParaRPr lang="de-CH" sz="1400" dirty="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smtClean="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8</a:t>
            </a:fld>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120" y="185796"/>
            <a:ext cx="3312368" cy="48331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245708"/>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sz="quarter" idx="13"/>
          </p:nvPr>
        </p:nvSpPr>
        <p:spPr/>
        <p:txBody>
          <a:bodyPr/>
          <a:lstStyle/>
          <a:p>
            <a:pPr marL="0" indent="0" defTabSz="914400">
              <a:buClr>
                <a:srgbClr val="000000"/>
              </a:buClr>
              <a:buNone/>
            </a:pPr>
            <a:r>
              <a:rPr lang="en-US" sz="1800" b="1" dirty="0" smtClean="0">
                <a:solidFill>
                  <a:srgbClr val="000000"/>
                </a:solidFill>
              </a:rPr>
              <a:t>GIT Setup</a:t>
            </a:r>
          </a:p>
          <a:p>
            <a:pPr marL="0" indent="0" defTabSz="914400">
              <a:buClr>
                <a:srgbClr val="000000"/>
              </a:buClr>
              <a:buNone/>
            </a:pPr>
            <a:endParaRPr lang="en-US" sz="1400" dirty="0" smtClean="0">
              <a:solidFill>
                <a:srgbClr val="000000"/>
              </a:solidFill>
            </a:endParaRPr>
          </a:p>
          <a:p>
            <a:pPr defTabSz="914400">
              <a:buClr>
                <a:srgbClr val="000000"/>
              </a:buClr>
            </a:pPr>
            <a:r>
              <a:rPr lang="en-US" sz="1400" dirty="0" smtClean="0">
                <a:solidFill>
                  <a:srgbClr val="000000"/>
                </a:solidFill>
              </a:rPr>
              <a:t>One Library &lt;-&gt; one GIT repo</a:t>
            </a:r>
          </a:p>
          <a:p>
            <a:pPr defTabSz="914400">
              <a:buClr>
                <a:srgbClr val="000000"/>
              </a:buClr>
            </a:pPr>
            <a:r>
              <a:rPr lang="en-US" sz="1400" dirty="0" smtClean="0">
                <a:solidFill>
                  <a:srgbClr val="000000"/>
                </a:solidFill>
              </a:rPr>
              <a:t>No submodules in libraries</a:t>
            </a:r>
          </a:p>
          <a:p>
            <a:pPr lvl="1" defTabSz="914400">
              <a:buClr>
                <a:srgbClr val="000000"/>
              </a:buClr>
            </a:pPr>
            <a:r>
              <a:rPr lang="en-US" sz="1400" dirty="0" smtClean="0">
                <a:solidFill>
                  <a:srgbClr val="000000"/>
                </a:solidFill>
              </a:rPr>
              <a:t>To avoid nested submodules</a:t>
            </a:r>
          </a:p>
          <a:p>
            <a:pPr lvl="1" defTabSz="914400">
              <a:buClr>
                <a:srgbClr val="000000"/>
              </a:buClr>
            </a:pPr>
            <a:r>
              <a:rPr lang="en-US" sz="1400" dirty="0" smtClean="0">
                <a:solidFill>
                  <a:srgbClr val="000000"/>
                </a:solidFill>
              </a:rPr>
              <a:t>Relative links used for dependencies</a:t>
            </a:r>
            <a:br>
              <a:rPr lang="en-US" sz="1400" dirty="0" smtClean="0">
                <a:solidFill>
                  <a:srgbClr val="000000"/>
                </a:solidFill>
              </a:rPr>
            </a:br>
            <a:r>
              <a:rPr lang="en-US" sz="1400" dirty="0" smtClean="0">
                <a:solidFill>
                  <a:srgbClr val="000000"/>
                </a:solidFill>
                <a:sym typeface="Wingdings" panose="05000000000000000000" pitchFamily="2" charset="2"/>
              </a:rPr>
              <a:t> Directory structure must match </a:t>
            </a:r>
            <a:endParaRPr lang="en-US" sz="1400" dirty="0">
              <a:solidFill>
                <a:srgbClr val="000000"/>
              </a:solidFill>
              <a:sym typeface="Wingdings" panose="05000000000000000000" pitchFamily="2" charset="2"/>
            </a:endParaRPr>
          </a:p>
          <a:p>
            <a:pPr lvl="1" defTabSz="914400">
              <a:buClr>
                <a:srgbClr val="000000"/>
              </a:buClr>
            </a:pPr>
            <a:r>
              <a:rPr lang="en-US" sz="1400" dirty="0" smtClean="0">
                <a:solidFill>
                  <a:srgbClr val="000000"/>
                </a:solidFill>
                <a:sym typeface="Wingdings" panose="05000000000000000000" pitchFamily="2" charset="2"/>
              </a:rPr>
              <a:t>Dependencies clearly documented</a:t>
            </a:r>
          </a:p>
          <a:p>
            <a:pPr defTabSz="914400">
              <a:buClr>
                <a:srgbClr val="000000"/>
              </a:buClr>
            </a:pPr>
            <a:endParaRPr lang="en-US" sz="1400" dirty="0" smtClean="0">
              <a:solidFill>
                <a:srgbClr val="000000"/>
              </a:solidFill>
              <a:sym typeface="Wingdings" panose="05000000000000000000" pitchFamily="2" charset="2"/>
            </a:endParaRPr>
          </a:p>
          <a:p>
            <a:pPr defTabSz="914400">
              <a:buClr>
                <a:srgbClr val="000000"/>
              </a:buClr>
            </a:pPr>
            <a:r>
              <a:rPr lang="en-US" sz="1400" dirty="0" smtClean="0">
                <a:solidFill>
                  <a:srgbClr val="000000"/>
                </a:solidFill>
                <a:sym typeface="Wingdings" panose="05000000000000000000" pitchFamily="2" charset="2"/>
              </a:rPr>
              <a:t>Link:</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hlinkClick r:id="rId3"/>
              </a:rPr>
              <a:t>https://github.com/paulscherrerinstitute</a:t>
            </a:r>
            <a:r>
              <a:rPr lang="en-US" sz="1400" dirty="0" smtClean="0">
                <a:solidFill>
                  <a:srgbClr val="000000"/>
                </a:solidFill>
                <a:sym typeface="Wingdings" panose="05000000000000000000" pitchFamily="2" charset="2"/>
              </a:rPr>
              <a:t/>
            </a:r>
            <a:br>
              <a:rPr lang="en-US" sz="1400" dirty="0" smtClean="0">
                <a:solidFill>
                  <a:srgbClr val="000000"/>
                </a:solidFill>
                <a:sym typeface="Wingdings" panose="05000000000000000000" pitchFamily="2" charset="2"/>
              </a:rPr>
            </a:br>
            <a:r>
              <a:rPr lang="en-US" sz="1400" dirty="0" smtClean="0">
                <a:solidFill>
                  <a:srgbClr val="000000"/>
                </a:solidFill>
                <a:sym typeface="Wingdings" panose="05000000000000000000" pitchFamily="2" charset="2"/>
              </a:rPr>
              <a:t>search for the tag «</a:t>
            </a:r>
            <a:r>
              <a:rPr lang="en-US" sz="1400" i="1" dirty="0" err="1" smtClean="0">
                <a:solidFill>
                  <a:srgbClr val="000000"/>
                </a:solidFill>
                <a:sym typeface="Wingdings" panose="05000000000000000000" pitchFamily="2" charset="2"/>
              </a:rPr>
              <a:t>fpga</a:t>
            </a:r>
            <a:r>
              <a:rPr lang="en-US" sz="1400" i="1" dirty="0" smtClean="0">
                <a:solidFill>
                  <a:srgbClr val="000000"/>
                </a:solidFill>
                <a:sym typeface="Wingdings" panose="05000000000000000000" pitchFamily="2" charset="2"/>
              </a:rPr>
              <a:t>»</a:t>
            </a:r>
            <a:endParaRPr lang="en-US" sz="1400" dirty="0" smtClean="0">
              <a:solidFill>
                <a:srgbClr val="000000"/>
              </a:solidFill>
            </a:endParaRPr>
          </a:p>
          <a:p>
            <a:pPr marL="0" indent="0" defTabSz="914400">
              <a:buClr>
                <a:srgbClr val="000000"/>
              </a:buClr>
              <a:buNone/>
            </a:pPr>
            <a:endParaRPr lang="en-US" sz="1400" dirty="0" smtClean="0">
              <a:solidFill>
                <a:srgbClr val="000000"/>
              </a:solidFill>
            </a:endParaRPr>
          </a:p>
          <a:p>
            <a:pPr defTabSz="914400">
              <a:buClr>
                <a:srgbClr val="000000"/>
              </a:buClr>
            </a:pPr>
            <a:endParaRPr lang="en-US" sz="1400" dirty="0" smtClean="0">
              <a:solidFill>
                <a:srgbClr val="000000"/>
              </a:solidFill>
            </a:endParaRPr>
          </a:p>
          <a:p>
            <a:pPr marL="0" lvl="0" indent="0" defTabSz="914400">
              <a:buClr>
                <a:srgbClr val="000000"/>
              </a:buClr>
              <a:buNone/>
            </a:pPr>
            <a:endParaRPr lang="en-US" sz="1800" dirty="0" smtClean="0">
              <a:solidFill>
                <a:srgbClr val="000000"/>
              </a:solidFill>
            </a:endParaRPr>
          </a:p>
          <a:p>
            <a:pPr marL="0" indent="0">
              <a:buNone/>
            </a:pPr>
            <a:endParaRPr lang="en-US" dirty="0"/>
          </a:p>
        </p:txBody>
      </p:sp>
      <p:sp>
        <p:nvSpPr>
          <p:cNvPr id="3" name="Titel 2"/>
          <p:cNvSpPr>
            <a:spLocks noGrp="1"/>
          </p:cNvSpPr>
          <p:nvPr>
            <p:ph type="title"/>
          </p:nvPr>
        </p:nvSpPr>
        <p:spPr/>
        <p:txBody>
          <a:bodyPr/>
          <a:lstStyle/>
          <a:p>
            <a:r>
              <a:rPr lang="en-US" dirty="0"/>
              <a:t>Concepts in </a:t>
            </a:r>
            <a:r>
              <a:rPr lang="en-US" dirty="0" smtClean="0"/>
              <a:t>PSI Libraries</a:t>
            </a:r>
            <a:endParaRPr lang="en-US" dirty="0"/>
          </a:p>
        </p:txBody>
      </p:sp>
      <p:sp>
        <p:nvSpPr>
          <p:cNvPr id="4" name="Foliennummernplatzhalter 3"/>
          <p:cNvSpPr>
            <a:spLocks noGrp="1"/>
          </p:cNvSpPr>
          <p:nvPr>
            <p:ph type="sldNum" sz="quarter" idx="16"/>
          </p:nvPr>
        </p:nvSpPr>
        <p:spPr/>
        <p:txBody>
          <a:bodyPr/>
          <a:lstStyle/>
          <a:p>
            <a:pPr algn="r">
              <a:defRPr/>
            </a:pPr>
            <a:r>
              <a:rPr lang="en-US" dirty="0" smtClean="0"/>
              <a:t>Page </a:t>
            </a:r>
            <a:fld id="{EBC07571-3134-BB4B-B83F-1A9FE18D34F3}" type="slidenum">
              <a:rPr lang="en-US" smtClean="0"/>
              <a:pPr algn="r">
                <a:defRPr/>
              </a:pPr>
              <a:t>9</a:t>
            </a:fld>
            <a:endParaRPr lang="en-US" dirty="0"/>
          </a:p>
        </p:txBody>
      </p:sp>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960" y="1012184"/>
            <a:ext cx="2625979" cy="2880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7964" y="2730533"/>
            <a:ext cx="1352550" cy="116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ight Arrow 4"/>
          <p:cNvSpPr/>
          <p:nvPr/>
        </p:nvSpPr>
        <p:spPr bwMode="auto">
          <a:xfrm>
            <a:off x="6657918" y="3156116"/>
            <a:ext cx="722393" cy="423745"/>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ndParaRPr>
          </a:p>
        </p:txBody>
      </p:sp>
    </p:spTree>
    <p:extLst>
      <p:ext uri="{BB962C8B-B14F-4D97-AF65-F5344CB8AC3E}">
        <p14:creationId xmlns:p14="http://schemas.microsoft.com/office/powerpoint/2010/main" val="2337287312"/>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SI PowerPoint Master english 16_9">
  <a:themeElements>
    <a:clrScheme name="Farbwelt des PSI">
      <a:dk1>
        <a:srgbClr val="000000"/>
      </a:dk1>
      <a:lt1>
        <a:srgbClr val="FFFFFF"/>
      </a:lt1>
      <a:dk2>
        <a:srgbClr val="000000"/>
      </a:dk2>
      <a:lt2>
        <a:srgbClr val="686868"/>
      </a:lt2>
      <a:accent1>
        <a:srgbClr val="FDCA00"/>
      </a:accent1>
      <a:accent2>
        <a:srgbClr val="EB5B00"/>
      </a:accent2>
      <a:accent3>
        <a:srgbClr val="C50006"/>
      </a:accent3>
      <a:accent4>
        <a:srgbClr val="7C204E"/>
      </a:accent4>
      <a:accent5>
        <a:srgbClr val="003B6E"/>
      </a:accent5>
      <a:accent6>
        <a:srgbClr val="197418"/>
      </a:accent6>
      <a:hlink>
        <a:srgbClr val="000000"/>
      </a:hlink>
      <a:folHlink>
        <a:srgbClr val="686868"/>
      </a:folHlink>
    </a:clrScheme>
    <a:fontScheme name="Georgia/Calibri">
      <a:majorFont>
        <a:latin typeface="Georgia"/>
        <a:ea typeface="ヒラギノ角ゴ Pro W3"/>
        <a:cs typeface="ヒラギノ角ゴ Pro W3"/>
      </a:majorFont>
      <a:minorFont>
        <a:latin typeface="Calibri"/>
        <a:ea typeface="ヒラギノ角ゴ Pro W3"/>
        <a:cs typeface="ヒラギノ角ゴ Pro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cap="flat" cmpd="sng" algn="ctr">
          <a:noFill/>
          <a:prstDash val="solid"/>
          <a:round/>
          <a:headEnd type="none" w="med" len="med"/>
          <a:tailEnd type="none" w="med" len="med"/>
        </a:ln>
        <a:effec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CH" sz="2400" b="0" i="0" u="none" strike="noStrike" cap="none" normalizeH="0" baseline="0">
            <a:ln>
              <a:noFill/>
            </a:ln>
            <a:solidFill>
              <a:schemeClr val="tx1"/>
            </a:solidFill>
            <a:effectLst/>
            <a:latin typeface="Times" charset="0"/>
          </a:defRPr>
        </a:defPPr>
      </a:lstStyle>
    </a:lnDef>
    <a:txDef>
      <a:spPr>
        <a:noFill/>
      </a:spPr>
      <a:bodyPr wrap="square" lIns="0" tIns="0" rIns="0" bIns="0" rtlCol="0">
        <a:noAutofit/>
      </a:bodyPr>
      <a:lstStyle>
        <a:defPPr eaLnBrk="1" hangingPunct="1">
          <a:lnSpc>
            <a:spcPct val="110000"/>
          </a:lnSpc>
          <a:spcBef>
            <a:spcPct val="0"/>
          </a:spcBef>
          <a:buClr>
            <a:srgbClr val="000000"/>
          </a:buClr>
          <a:defRPr sz="1800" dirty="0" err="1" smtClean="0">
            <a:solidFill>
              <a:srgbClr val="000000"/>
            </a:solidFill>
            <a:latin typeface="Calibri"/>
          </a:defRPr>
        </a:defPPr>
      </a:lstStyle>
    </a:txDef>
  </a:objectDefaults>
  <a:extraClrSchemeLst>
    <a:extraClrScheme>
      <a:clrScheme name="Farbwelt des PSI">
        <a:dk1>
          <a:srgbClr val="000000"/>
        </a:dk1>
        <a:lt1>
          <a:srgbClr val="FFFFFF"/>
        </a:lt1>
        <a:dk2>
          <a:srgbClr val="000000"/>
        </a:dk2>
        <a:lt2>
          <a:srgbClr val="686868"/>
        </a:lt2>
        <a:accent1>
          <a:srgbClr val="FDCA00"/>
        </a:accent1>
        <a:accent2>
          <a:srgbClr val="EB5B00"/>
        </a:accent2>
        <a:accent3>
          <a:srgbClr val="C50006"/>
        </a:accent3>
        <a:accent4>
          <a:srgbClr val="7C204E"/>
        </a:accent4>
        <a:accent5>
          <a:srgbClr val="003B6E"/>
        </a:accent5>
        <a:accent6>
          <a:srgbClr val="197418"/>
        </a:accent6>
        <a:hlink>
          <a:srgbClr val="000000"/>
        </a:hlink>
        <a:folHlink>
          <a:srgbClr val="686868"/>
        </a:folHlink>
      </a:clrScheme>
      <a:clrMap bg1="lt1" tx1="dk1" bg2="lt2" tx2="dk2" accent1="accent1" accent2="accent2" accent3="accent3" accent4="accent4" accent5="accent5" accent6="accent6" hlink="hlink" folHlink="folHlink"/>
    </a:extraClrScheme>
  </a:extraClrSchemeLst>
  <a:custClrLst>
    <a:custClr name="Grau 100%">
      <a:srgbClr val="505050"/>
    </a:custClr>
    <a:custClr name="Gelb 100%">
      <a:srgbClr val="FDCA00"/>
    </a:custClr>
    <a:custClr name="Orange 100%">
      <a:srgbClr val="EB5B00"/>
    </a:custClr>
    <a:custClr name="Rot 100%">
      <a:srgbClr val="C50006"/>
    </a:custClr>
    <a:custClr name="Braun 100%">
      <a:srgbClr val="85543A"/>
    </a:custClr>
    <a:custClr name="Olivgrün 100%">
      <a:srgbClr val="8F7111"/>
    </a:custClr>
    <a:custClr name="Hellgrün 100%">
      <a:srgbClr val="82911A"/>
    </a:custClr>
    <a:custClr name="Grün 100%">
      <a:srgbClr val="197418"/>
    </a:custClr>
    <a:custClr name="Violet 100%">
      <a:srgbClr val="7C204E"/>
    </a:custClr>
    <a:custClr name="Blau 100%">
      <a:srgbClr val="003B6E"/>
    </a:custClr>
    <a:custClr name="Grau 80%">
      <a:srgbClr val="686868"/>
    </a:custClr>
    <a:custClr name="Gelb 80%">
      <a:srgbClr val="FED43E"/>
    </a:custClr>
    <a:custClr name="Orange 80%">
      <a:srgbClr val="EE7B34"/>
    </a:custClr>
    <a:custClr name="Rot 80%">
      <a:srgbClr val="D04729"/>
    </a:custClr>
    <a:custClr name="Braun 80%">
      <a:srgbClr val="9A7059"/>
    </a:custClr>
    <a:custClr name="Olivgrün 80%">
      <a:srgbClr val="A48841"/>
    </a:custClr>
    <a:custClr name="Hellgrün 80%">
      <a:srgbClr val="9BA34C"/>
    </a:custClr>
    <a:custClr name="Grün 80%">
      <a:srgbClr val="518A42"/>
    </a:custClr>
    <a:custClr name="Violet 80%">
      <a:srgbClr val="914967"/>
    </a:custClr>
    <a:custClr name="Blau 80%">
      <a:srgbClr val="405583"/>
    </a:custClr>
    <a:custClr name="Grau 60%">
      <a:srgbClr val="969696"/>
    </a:custClr>
    <a:custClr name="Gelb 60%">
      <a:srgbClr val="FEDE74"/>
    </a:custClr>
    <a:custClr name="Orange 60%">
      <a:srgbClr val="F29E62"/>
    </a:custClr>
    <a:custClr name="Rot 60%">
      <a:srgbClr val="DA7252"/>
    </a:custClr>
    <a:custClr name="Braun 60%">
      <a:srgbClr val="B2917D"/>
    </a:custClr>
    <a:custClr name="Olivgrün 60%">
      <a:srgbClr val="BAA46A"/>
    </a:custClr>
    <a:custClr name="Hellgrün 60%">
      <a:srgbClr val="B5B874"/>
    </a:custClr>
    <a:custClr name="Grün 60%">
      <a:srgbClr val="7DA569"/>
    </a:custClr>
    <a:custClr name="Violet 60%">
      <a:srgbClr val="AA7084"/>
    </a:custClr>
    <a:custClr name="Blau 60%">
      <a:srgbClr val="69769E"/>
    </a:custClr>
    <a:custClr name="Grau 40%">
      <a:srgbClr val="B9B9B9"/>
    </a:custClr>
    <a:custClr name="Gelb 40%">
      <a:srgbClr val="FFEAA8"/>
    </a:custClr>
    <a:custClr name="Orange 40%">
      <a:srgbClr val="F6C096"/>
    </a:custClr>
    <a:custClr name="Rot 40%">
      <a:srgbClr val="E7A287"/>
    </a:custClr>
    <a:custClr name="Braun 40%">
      <a:srgbClr val="CAB5A6"/>
    </a:custClr>
    <a:custClr name="Olivgrün 40%">
      <a:srgbClr val="D0C19B"/>
    </a:custClr>
    <a:custClr name="Hellgrün 40%">
      <a:srgbClr val="CED0A4"/>
    </a:custClr>
    <a:custClr name="Grün 40%">
      <a:srgbClr val="A8C39A"/>
    </a:custClr>
    <a:custClr name="Violet 40%">
      <a:srgbClr val="C49FAA"/>
    </a:custClr>
    <a:custClr name="Blau 40%">
      <a:srgbClr val="989FBD"/>
    </a:custClr>
    <a:custClr name="Grau 20%">
      <a:srgbClr val="E5E5E5"/>
    </a:custClr>
    <a:custClr name="Gelb 20%">
      <a:srgbClr val="FFF5D6"/>
    </a:custClr>
    <a:custClr name="Orange 20%">
      <a:srgbClr val="FBE1CC"/>
    </a:custClr>
    <a:custClr name="Rot 20%">
      <a:srgbClr val="F3D2C2"/>
    </a:custClr>
    <a:custClr name="Braun 20%">
      <a:srgbClr val="E4D9D2"/>
    </a:custClr>
    <a:custClr name="Olivgrün 20%">
      <a:srgbClr val="E8E1CE"/>
    </a:custClr>
    <a:custClr name="Hellgrün 20%">
      <a:srgbClr val="E7E8D3"/>
    </a:custClr>
    <a:custClr name="Grün 20%">
      <a:srgbClr val="D4E2CE"/>
    </a:custClr>
    <a:custClr name="Violet 20%">
      <a:srgbClr val="E1D0D5"/>
    </a:custClr>
    <a:custClr name="Blau 20%">
      <a:srgbClr val="CBCFDF"/>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PSI PowerPoint Master english 16_9</Template>
  <TotalTime>0</TotalTime>
  <Words>2855</Words>
  <Application>Microsoft Office PowerPoint</Application>
  <PresentationFormat>On-screen Show (16:9)</PresentationFormat>
  <Paragraphs>325</Paragraphs>
  <Slides>18</Slides>
  <Notes>18</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PSI PowerPoint Master english 16_9</vt:lpstr>
      <vt:lpstr>psi_common FPGA Library</vt:lpstr>
      <vt:lpstr>Agenda</vt:lpstr>
      <vt:lpstr>Agenda</vt:lpstr>
      <vt:lpstr>Why using Libraries?   </vt:lpstr>
      <vt:lpstr>Why using Libraries?</vt:lpstr>
      <vt:lpstr>Why using Libraries?</vt:lpstr>
      <vt:lpstr>Agenda</vt:lpstr>
      <vt:lpstr>Concepts in PSI Libraries</vt:lpstr>
      <vt:lpstr>Concepts in PSI Libraries</vt:lpstr>
      <vt:lpstr>Concepts in PSI Libraries</vt:lpstr>
      <vt:lpstr>Concepts in PSI Libraries</vt:lpstr>
      <vt:lpstr>Concepts in PSI Libraries</vt:lpstr>
      <vt:lpstr>Agenda</vt:lpstr>
      <vt:lpstr>psi_common</vt:lpstr>
      <vt:lpstr>psi_common</vt:lpstr>
      <vt:lpstr>psi_common</vt:lpstr>
      <vt:lpstr>Agenda</vt:lpstr>
      <vt:lpstr>Conclusion</vt:lpstr>
    </vt:vector>
  </TitlesOfParts>
  <Company>PSI - Paul Scherrer Institut</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Bründler Oliver</dc:creator>
  <cp:lastModifiedBy>Bründler Oliver</cp:lastModifiedBy>
  <cp:revision>200</cp:revision>
  <cp:lastPrinted>2018-11-15T15:30:00Z</cp:lastPrinted>
  <dcterms:created xsi:type="dcterms:W3CDTF">2018-04-09T06:55:50Z</dcterms:created>
  <dcterms:modified xsi:type="dcterms:W3CDTF">2018-11-30T08:17:35Z</dcterms:modified>
</cp:coreProperties>
</file>