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8001"/>
    <a:srgbClr val="FF2549"/>
    <a:srgbClr val="007033"/>
    <a:srgbClr val="9EFF29"/>
    <a:srgbClr val="C33A1F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5230" autoAdjust="0"/>
  </p:normalViewPr>
  <p:slideViewPr>
    <p:cSldViewPr snapToGrid="0">
      <p:cViewPr varScale="1">
        <p:scale>
          <a:sx n="68" d="100"/>
          <a:sy n="68" d="100"/>
        </p:scale>
        <p:origin x="44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1/6</a:t>
            </a:r>
          </a:p>
          <a:p>
            <a:r>
              <a:rPr lang="en-US" dirty="0"/>
              <a:t>This is final slide less styling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1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words per slide!!</a:t>
            </a:r>
          </a:p>
          <a:p>
            <a:endParaRPr lang="en-US" dirty="0"/>
          </a:p>
          <a:p>
            <a:r>
              <a:rPr lang="en-US" dirty="0"/>
              <a:t>Home View... What can be said, and what are the most important 10 words of that whole thing?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Styling -&gt; @ng-material/ng-material for sidenav, toolbar, button styling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Material Design inspired dark-mode color theme and component design</a:t>
            </a:r>
          </a:p>
          <a:p>
            <a:pPr marL="171450" lvl="0" indent="-171450">
              <a:buFontTx/>
              <a:buChar char="-"/>
            </a:pPr>
            <a:r>
              <a:rPr lang="en-US" i="1" dirty="0"/>
              <a:t>onClickScroll() {}</a:t>
            </a:r>
            <a:endParaRPr lang="en-US" i="0" dirty="0"/>
          </a:p>
          <a:p>
            <a:pPr marL="628650" lvl="1" indent="-171450">
              <a:buFontTx/>
              <a:buChar char="-"/>
            </a:pPr>
            <a:r>
              <a:rPr lang="en-US" i="0" dirty="0"/>
              <a:t>Event raised by the arrow down button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Uses Angular ViewportScroller as dependency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Scrolls to anchor id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Problems: not smooth scroll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Solution: implement smooth scrolling</a:t>
            </a:r>
          </a:p>
          <a:p>
            <a:pPr marL="0" lvl="0" indent="0">
              <a:buFontTx/>
              <a:buNone/>
            </a:pPr>
            <a:endParaRPr lang="en-US" i="0" dirty="0"/>
          </a:p>
          <a:p>
            <a:pPr marL="0" lvl="0" indent="0">
              <a:buFontTx/>
              <a:buNone/>
            </a:pPr>
            <a:r>
              <a:rPr lang="en-US" i="0" dirty="0"/>
              <a:t>That is all MeteoriteContainerComponent.</a:t>
            </a:r>
          </a:p>
          <a:p>
            <a:pPr marL="0" lvl="0" indent="0">
              <a:buFontTx/>
              <a:buNone/>
            </a:pPr>
            <a:endParaRPr lang="en-US" i="0" dirty="0"/>
          </a:p>
          <a:p>
            <a:pPr marL="171450" lvl="0" indent="-171450">
              <a:buFontTx/>
              <a:buChar char="-"/>
            </a:pPr>
            <a:r>
              <a:rPr lang="en-US" i="0" dirty="0"/>
              <a:t>Meteorites follow interface Imeteorite or Imeteorite[] </a:t>
            </a:r>
          </a:p>
          <a:p>
            <a:pPr marL="171450" lvl="0" indent="-171450">
              <a:buFontTx/>
              <a:buChar char="-"/>
            </a:pPr>
            <a:r>
              <a:rPr lang="en-US" i="0" dirty="0"/>
              <a:t>Filter toggle and sorting toggle -&gt; dispatch services to handle filter/sort functions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These services were added to open the door for additional sorting/filtering functionality here, or anywhere else in the application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Weaknesses: Filtering service is tightly coupled to the Imeteorite interface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Solution: Use generics to open up the acceptable types, accept Array&lt;string | number&gt; rather than just Array&lt;object | Imeteorite&gt;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Imeteorite specific sorting should come from a class outside of the filtering service, that service should only handle filtering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I don’t mind the passing in of the filtering object, again, the specifics for filtering a meteorite interface could come in the form of an optional argument added to the filtering object interface </a:t>
            </a:r>
            <a:r>
              <a:rPr lang="en-US" b="1" i="1" dirty="0"/>
              <a:t>do this if there is time</a:t>
            </a:r>
            <a:endParaRPr lang="en-US" b="0" i="1" dirty="0"/>
          </a:p>
          <a:p>
            <a:pPr marL="171450" lvl="0" indent="-171450">
              <a:buFontTx/>
              <a:buChar char="-"/>
            </a:pPr>
            <a:r>
              <a:rPr lang="en-US" b="1" i="1" dirty="0"/>
              <a:t>Point of Interest</a:t>
            </a:r>
            <a:r>
              <a:rPr lang="en-US" b="0" i="0" dirty="0"/>
              <a:t>: Sorting Service utilized here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This uses function type definition to ensure that the arguments passed in are an object[] and it’s key.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Advanced TypeScript functionality that can be extended to other parts of the app to assist in creating looser coupling between functional classes and application features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The returned Observable stream from the get request is “immutable” -&gt; copied to </a:t>
            </a:r>
            <a:r>
              <a:rPr lang="en-US" b="0" i="0" dirty="0" err="1"/>
              <a:t>visiblemeteorites</a:t>
            </a:r>
            <a:r>
              <a:rPr lang="en-US" b="0" i="0" dirty="0"/>
              <a:t> which is mutated in order to alter the views on the screen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Tooltips added to provide some explanation for how to use the application without adding additional DOM elements to take up space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Went for simple design</a:t>
            </a:r>
          </a:p>
          <a:p>
            <a:pPr marL="171450" lvl="0" indent="-171450">
              <a:buFontTx/>
              <a:buChar char="-"/>
            </a:pPr>
            <a:r>
              <a:rPr lang="en-US" b="0" i="0" dirty="0" err="1"/>
              <a:t>ngClass</a:t>
            </a:r>
            <a:r>
              <a:rPr lang="en-US" b="0" i="0" dirty="0"/>
              <a:t> used to alter styling of the show/hide button based on </a:t>
            </a:r>
            <a:r>
              <a:rPr lang="en-US" b="1" i="0" dirty="0"/>
              <a:t>component-level state</a:t>
            </a:r>
            <a:endParaRPr lang="en-US" b="0" i="0" dirty="0"/>
          </a:p>
          <a:p>
            <a:pPr marL="171450" lvl="0" indent="-171450">
              <a:buFontTx/>
              <a:buChar char="-"/>
            </a:pPr>
            <a:endParaRPr lang="en-US" b="0" i="0" dirty="0"/>
          </a:p>
          <a:p>
            <a:pPr marL="0" lvl="0" indent="0">
              <a:buFontTx/>
              <a:buNone/>
            </a:pPr>
            <a:r>
              <a:rPr lang="en-US" b="0" i="0" dirty="0"/>
              <a:t>NOTE this is not a high-level overview. Here, I should talk about the website, not the actual components, so I’ll come back to all this technical stuff.</a:t>
            </a:r>
          </a:p>
          <a:p>
            <a:pPr marL="0" lvl="0" indent="0">
              <a:buFontTx/>
              <a:buNone/>
            </a:pPr>
            <a:r>
              <a:rPr lang="en-US" b="0" i="0" dirty="0"/>
              <a:t>What can you </a:t>
            </a:r>
            <a:r>
              <a:rPr lang="en-US" b="0" i="1" dirty="0"/>
              <a:t>see </a:t>
            </a:r>
            <a:r>
              <a:rPr lang="en-US" b="0" i="0" dirty="0"/>
              <a:t>on the screen?</a:t>
            </a:r>
          </a:p>
          <a:p>
            <a:pPr marL="0" lvl="0" indent="0">
              <a:buFontTx/>
              <a:buNone/>
            </a:pPr>
            <a:endParaRPr lang="en-US" b="0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Color scheme -&gt; the design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The user experience, what </a:t>
            </a:r>
            <a:r>
              <a:rPr lang="en-US" b="0" i="1" dirty="0"/>
              <a:t>the user does</a:t>
            </a:r>
            <a:r>
              <a:rPr lang="en-US" b="0" i="0" dirty="0"/>
              <a:t>  with the website  </a:t>
            </a:r>
          </a:p>
          <a:p>
            <a:pPr marL="171450" lvl="0" indent="-171450">
              <a:buFontTx/>
              <a:buChar char="-"/>
            </a:pPr>
            <a:endParaRPr lang="en-US" b="0" i="0" dirty="0"/>
          </a:p>
          <a:p>
            <a:pPr marL="0" lvl="0" indent="0">
              <a:buFontTx/>
              <a:buNone/>
            </a:pPr>
            <a:r>
              <a:rPr lang="en-US" b="0" i="0" dirty="0"/>
              <a:t>You click the down button to reach the first feature.</a:t>
            </a:r>
          </a:p>
          <a:p>
            <a:pPr marL="0" lvl="0" indent="0">
              <a:buFontTx/>
              <a:buNone/>
            </a:pPr>
            <a:r>
              <a:rPr lang="en-US" b="0" i="0" dirty="0"/>
              <a:t>You can toggle the meteorite list with the show/hide button, which changes style based on component state.</a:t>
            </a:r>
          </a:p>
          <a:p>
            <a:pPr marL="0" lvl="0" indent="0">
              <a:buFontTx/>
              <a:buNone/>
            </a:pPr>
            <a:r>
              <a:rPr lang="en-US" b="0" i="0" dirty="0"/>
              <a:t>There is a filtering and sorting functionality, and it’s general function is revealed through the tooltips, where hovering over the meteorites provides similar information that is already on the screen, but in a more human-readable way.</a:t>
            </a:r>
          </a:p>
          <a:p>
            <a:pPr marL="0" lvl="0" indent="0">
              <a:buFontTx/>
              <a:buNone/>
            </a:pPr>
            <a:endParaRPr lang="en-US" b="0" i="0" dirty="0"/>
          </a:p>
          <a:p>
            <a:pPr marL="0" lvl="0" indent="0">
              <a:buFontTx/>
              <a:buNone/>
            </a:pPr>
            <a:r>
              <a:rPr lang="en-US" b="0" i="0" dirty="0"/>
              <a:t>This is the first interaction with the sidenav, which is a component used from Angular Material. The buttons, toolbar, tooltips also come from there, and I followed Material Design’s guidelines for creating a dark mode theme.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0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Responsive grid -&gt; custom directive and service interaction</a:t>
            </a:r>
          </a:p>
          <a:p>
            <a:pPr marL="0" indent="0">
              <a:buFontTx/>
              <a:buNone/>
            </a:pPr>
            <a:r>
              <a:rPr lang="en-US" b="1" dirty="0"/>
              <a:t>NOTE: </a:t>
            </a:r>
            <a:r>
              <a:rPr lang="en-US" b="0" dirty="0"/>
              <a:t>change the breakpoints object from service to component-provided or </a:t>
            </a:r>
            <a:r>
              <a:rPr lang="en-US" b="0" dirty="0" err="1"/>
              <a:t>util</a:t>
            </a:r>
            <a:r>
              <a:rPr lang="en-US" b="0" dirty="0"/>
              <a:t> if time allows</a:t>
            </a:r>
          </a:p>
          <a:p>
            <a:pPr marL="0" indent="0">
              <a:buFontTx/>
              <a:buNone/>
            </a:pPr>
            <a:r>
              <a:rPr lang="en-US" b="0" dirty="0"/>
              <a:t>with that, issue: shouldn’t accept the breakpoints through DI, should be through another class, and as a library this will need to be provided from the developer, and will have default values.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Retrieves 12 images from the server on a 12-day look back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Click to see detail view -&gt; full-page image, description, title, back button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Detail View</a:t>
            </a: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Will be part of this slide (only get 6, this is 3)</a:t>
            </a:r>
          </a:p>
          <a:p>
            <a:pPr marL="0" indent="0">
              <a:buFontTx/>
              <a:buNone/>
            </a:pPr>
            <a:r>
              <a:rPr lang="en-US" b="0" dirty="0"/>
              <a:t>Self-explanatory, has a route, goes back to astronomy images</a:t>
            </a:r>
          </a:p>
          <a:p>
            <a:pPr marL="0" indent="0">
              <a:buFontTx/>
              <a:buNone/>
            </a:pPr>
            <a:r>
              <a:rPr lang="en-US" b="1" dirty="0"/>
              <a:t>interesting about this view</a:t>
            </a:r>
            <a:r>
              <a:rPr lang="en-US" b="0" dirty="0"/>
              <a:t>: The date is used as the ID for routing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Generate random image from the NASA API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Click to see detail view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different route from the astronomy images detail view, same component code being loaded -&gt; conditional routing button which looks at a snapshot of the </a:t>
            </a:r>
            <a:r>
              <a:rPr lang="en-US" b="0" dirty="0" err="1"/>
              <a:t>url</a:t>
            </a:r>
            <a:r>
              <a:rPr lang="en-US" b="0" dirty="0"/>
              <a:t> to differentiate whether it’s loaded a random-image detail view or a daily images detail view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Issues/Improvements</a:t>
            </a:r>
            <a:r>
              <a:rPr lang="en-US" b="0" dirty="0"/>
              <a:t>: Better handling of non-jpg responses from the </a:t>
            </a:r>
            <a:r>
              <a:rPr lang="en-US" b="0" dirty="0" err="1"/>
              <a:t>api</a:t>
            </a:r>
            <a:r>
              <a:rPr lang="en-US" b="0" dirty="0"/>
              <a:t>, better html elements and styling to deal with that.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IF THERE IS TIME: </a:t>
            </a:r>
            <a:r>
              <a:rPr lang="en-US" b="0" dirty="0"/>
              <a:t>Add the loader for when the images are not fully rendered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Interesting Point</a:t>
            </a:r>
            <a:r>
              <a:rPr lang="en-US" b="0" dirty="0"/>
              <a:t> – Custom “skip” header assigned so that this request is not cached, which allows for a new image to be returned on each click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Talk about Pluralsight Specific stuff</a:t>
            </a:r>
          </a:p>
          <a:p>
            <a:pPr marL="0" indent="0">
              <a:buFontTx/>
              <a:buNone/>
            </a:pPr>
            <a:r>
              <a:rPr lang="en-US" b="1" i="1" dirty="0"/>
              <a:t>Note this should go to the front</a:t>
            </a:r>
            <a:endParaRPr lang="en-US" b="1" i="0" dirty="0"/>
          </a:p>
          <a:p>
            <a:pPr marL="0" indent="0">
              <a:buFontTx/>
              <a:buNone/>
            </a:pPr>
            <a:endParaRPr lang="en-US" b="0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Angular Getting Started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Originally followed the architecture of one module per feature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Learned importance of the order of operations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Eventually condensed to one module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Potential Improvements</a:t>
            </a:r>
            <a:r>
              <a:rPr lang="en-US" b="0" i="0" dirty="0"/>
              <a:t>: Improve potential ease of scaling by segregating features into modules </a:t>
            </a:r>
            <a:r>
              <a:rPr lang="en-US" b="0" i="1" dirty="0"/>
              <a:t>properly</a:t>
            </a:r>
            <a:endParaRPr lang="en-US" b="0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CLI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Use this for nearly every new Angular item generated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Routing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Lazy loading -&gt; I implemented this early on, ended up removing this to simplify the app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Potential Improvement</a:t>
            </a:r>
            <a:r>
              <a:rPr lang="en-US" b="0" i="0" dirty="0"/>
              <a:t> would be to use lazy loading for the two feature views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Services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Dependency Injection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Observables</a:t>
            </a:r>
            <a:endParaRPr lang="en-US" b="1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Styling Angular Applications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BEM class names -&gt; </a:t>
            </a:r>
            <a:r>
              <a:rPr lang="en-US" b="1" i="0" dirty="0"/>
              <a:t>Block Element Modifiers</a:t>
            </a:r>
            <a:endParaRPr lang="en-US" b="0" i="0" dirty="0"/>
          </a:p>
          <a:p>
            <a:pPr marL="628650" lvl="1" indent="-171450">
              <a:buFontTx/>
              <a:buChar char="-"/>
            </a:pPr>
            <a:r>
              <a:rPr lang="en-US" b="0" i="0" dirty="0"/>
              <a:t>SCSS Architecture and methods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Styling Applications with Angular Material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Sidenav, toolbar, buttons, theme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Unit Testing in Angular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All unit tests from here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Improvement</a:t>
            </a:r>
            <a:r>
              <a:rPr lang="en-US" b="0" i="0" dirty="0"/>
              <a:t>: Study Jasmine/Karma -&gt; need to improve integration testing, unit testing directives, using </a:t>
            </a:r>
            <a:r>
              <a:rPr lang="en-US" b="1" i="0" dirty="0"/>
              <a:t>spy()</a:t>
            </a:r>
            <a:r>
              <a:rPr lang="en-US" b="0" i="0" dirty="0"/>
              <a:t>, testing Components with their template, directives, testing classes with dependencies more</a:t>
            </a:r>
            <a:endParaRPr lang="en-US" b="1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Fundamentals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Meteorites-list originated from this course as the first iteration of the project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First attempt was just the list, and getting this to work with parent-child components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Route Resolvers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HTTP Communication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Structuring API Requests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Caching Interceptor / Simple caching strategy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Unit testing HTTP requests</a:t>
            </a:r>
          </a:p>
          <a:p>
            <a:pPr marL="171450" lvl="0" indent="-171450">
              <a:buFontTx/>
              <a:buChar char="-"/>
            </a:pPr>
            <a:r>
              <a:rPr lang="en-US" b="0" i="0" dirty="0" err="1"/>
              <a:t>RxJS</a:t>
            </a:r>
            <a:r>
              <a:rPr lang="en-US" b="0" i="0" dirty="0"/>
              <a:t> in Angular: Reactive Development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Subscriptions</a:t>
            </a:r>
          </a:p>
          <a:p>
            <a:pPr marL="628650" lvl="1" indent="-171450">
              <a:buFontTx/>
              <a:buChar char="-"/>
            </a:pPr>
            <a:r>
              <a:rPr lang="en-US" b="0" i="0" dirty="0" err="1"/>
              <a:t>rxjs</a:t>
            </a:r>
            <a:r>
              <a:rPr lang="en-US" b="0" i="0" dirty="0"/>
              <a:t> operators -&gt; pipe, take, map</a:t>
            </a:r>
          </a:p>
          <a:p>
            <a:pPr marL="628650" lvl="1" indent="-171450">
              <a:buFontTx/>
              <a:buChar char="-"/>
            </a:pPr>
            <a:r>
              <a:rPr lang="en-US" b="0" i="1" dirty="0"/>
              <a:t>Got from shadowing, shout out Anthony Travisano </a:t>
            </a:r>
            <a:r>
              <a:rPr lang="en-US" b="0" i="0" dirty="0"/>
              <a:t>-&gt; take(1)</a:t>
            </a:r>
          </a:p>
          <a:p>
            <a:pPr marL="628650" lvl="1" indent="-171450">
              <a:buFontTx/>
              <a:buChar char="-"/>
            </a:pPr>
            <a:r>
              <a:rPr lang="en-US" b="0" i="0" dirty="0" err="1"/>
              <a:t>distinctUntilChanged</a:t>
            </a:r>
            <a:r>
              <a:rPr lang="en-US" b="0" i="0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Places of Improvement</a:t>
            </a:r>
            <a:r>
              <a:rPr lang="en-US" b="0" i="0" dirty="0"/>
              <a:t>: </a:t>
            </a:r>
            <a:r>
              <a:rPr lang="en-US" b="0" i="1" dirty="0"/>
              <a:t>Combining Data Streams,</a:t>
            </a:r>
            <a:r>
              <a:rPr lang="en-US" b="0" i="0" dirty="0"/>
              <a:t> generally more practice with this, manipulating incoming data in the subscription or request</a:t>
            </a:r>
            <a:endParaRPr lang="en-US" b="1" i="1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Architecture and Best Practices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Container-Presentation Pattern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Container component manages all state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Change Detection Strategy</a:t>
            </a:r>
          </a:p>
          <a:p>
            <a:pPr marL="1085850" lvl="2" indent="-171450">
              <a:buFontTx/>
              <a:buChar char="-"/>
            </a:pPr>
            <a:r>
              <a:rPr lang="en-US" b="1" i="0" dirty="0"/>
              <a:t>Future Improvement</a:t>
            </a:r>
            <a:r>
              <a:rPr lang="en-US" b="0" i="0" dirty="0"/>
              <a:t>: Add </a:t>
            </a:r>
            <a:r>
              <a:rPr lang="en-US" b="0" i="0" dirty="0" err="1"/>
              <a:t>OnPush</a:t>
            </a:r>
            <a:r>
              <a:rPr lang="en-US" b="0" i="0" dirty="0"/>
              <a:t> to children</a:t>
            </a:r>
          </a:p>
          <a:p>
            <a:pPr marL="628650" lvl="1" indent="-171450">
              <a:buFontTx/>
              <a:buChar char="-"/>
            </a:pPr>
            <a:r>
              <a:rPr lang="en-US" b="0" i="0" dirty="0" err="1"/>
              <a:t>rxjs</a:t>
            </a:r>
            <a:r>
              <a:rPr lang="en-US" b="0" i="0" dirty="0"/>
              <a:t> Subjects, </a:t>
            </a:r>
            <a:r>
              <a:rPr lang="en-US" b="0" i="0" dirty="0" err="1"/>
              <a:t>ReplaySubjects</a:t>
            </a:r>
            <a:endParaRPr lang="en-US" b="1" i="0" dirty="0"/>
          </a:p>
          <a:p>
            <a:pPr marL="628650" lvl="1" indent="-171450">
              <a:buFontTx/>
              <a:buChar char="-"/>
            </a:pPr>
            <a:r>
              <a:rPr lang="en-US" b="0" i="0" dirty="0"/>
              <a:t>Custom Library -&gt; in progress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Immutability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Inspiration from the </a:t>
            </a:r>
            <a:r>
              <a:rPr lang="en-US" b="0" i="0" dirty="0" err="1"/>
              <a:t>EventBus</a:t>
            </a:r>
            <a:r>
              <a:rPr lang="en-US" b="0" i="0" dirty="0"/>
              <a:t> service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Inspiration for managing state (Loader Service)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SOLID Principle of Object Oriented Design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Single Use Principle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Open/Closed Principle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Attempt at refactoring sorting/filtering to open up more use cases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Don’t Repeat Yourself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Refactored individual request service methods to  a singular </a:t>
            </a:r>
            <a:r>
              <a:rPr lang="en-US" b="0" i="0" dirty="0" err="1"/>
              <a:t>DataService</a:t>
            </a:r>
            <a:endParaRPr lang="en-US" b="0" i="0" dirty="0"/>
          </a:p>
          <a:p>
            <a:pPr marL="628650" lvl="1" indent="-171450">
              <a:buFontTx/>
              <a:buChar char="-"/>
            </a:pPr>
            <a:r>
              <a:rPr lang="en-US" b="0" i="0" dirty="0"/>
              <a:t>Dependency Inversion Principle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Creating “honest” code that “tells you its dependencies” in the constructor </a:t>
            </a:r>
            <a:r>
              <a:rPr lang="en-US" b="0" i="1" dirty="0"/>
              <a:t>might not be the right principle, but definitely from this course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6" y="2905432"/>
            <a:ext cx="7079227" cy="1533836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4" y="2168018"/>
            <a:ext cx="6939116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53405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86347"/>
            <a:ext cx="8246070" cy="339212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4" y="443407"/>
            <a:ext cx="707017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3" y="1177436"/>
            <a:ext cx="709397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52974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505" y="177350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05" y="224590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4626" y="177350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4626" y="224590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0" y="2374489"/>
            <a:ext cx="6975986" cy="1526457"/>
          </a:xfrm>
        </p:spPr>
        <p:txBody>
          <a:bodyPr>
            <a:normAutofit/>
          </a:bodyPr>
          <a:lstStyle/>
          <a:p>
            <a:r>
              <a:rPr lang="en-US" dirty="0"/>
              <a:t>NEO</a:t>
            </a:r>
            <a:br>
              <a:rPr lang="en-US" dirty="0"/>
            </a:br>
            <a:r>
              <a:rPr lang="en-US" sz="1200" dirty="0"/>
              <a:t>(Near Earth Objects)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FCE80C-7DA6-4E33-A8F4-3CD6C420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690" y="3630706"/>
            <a:ext cx="6939116" cy="685950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 Angular Demonstration</a:t>
            </a:r>
            <a:endParaRPr lang="en-US" sz="1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Design components and color</a:t>
            </a:r>
          </a:p>
          <a:p>
            <a:r>
              <a:rPr lang="en-US" dirty="0"/>
              <a:t>Sorting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Astronomy Images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grid</a:t>
            </a:r>
          </a:p>
          <a:p>
            <a:r>
              <a:rPr lang="en-US" dirty="0"/>
              <a:t>Detail view</a:t>
            </a:r>
          </a:p>
          <a:p>
            <a:r>
              <a:rPr lang="en-US" dirty="0"/>
              <a:t>Date-based API request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Image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Routing to originating view</a:t>
            </a:r>
          </a:p>
          <a:p>
            <a:r>
              <a:rPr lang="en-US" dirty="0"/>
              <a:t>Custom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7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Pluralsight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  <a:p>
            <a:r>
              <a:rPr lang="en-US" dirty="0"/>
              <a:t>Architecture &amp; Design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HTTP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Office PowerPoint</Application>
  <PresentationFormat>On-screen Show (16:9)</PresentationFormat>
  <Paragraphs>140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NEO (Near Earth Objects)</vt:lpstr>
      <vt:lpstr>Home View</vt:lpstr>
      <vt:lpstr>Astronomy Images</vt:lpstr>
      <vt:lpstr>Random Image</vt:lpstr>
      <vt:lpstr>Pluralsight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2021-01-20T14:58:15Z</dcterms:modified>
</cp:coreProperties>
</file>