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9" r:id="rId4"/>
    <p:sldId id="274" r:id="rId5"/>
    <p:sldId id="257" r:id="rId6"/>
    <p:sldId id="258" r:id="rId7"/>
    <p:sldId id="276" r:id="rId8"/>
    <p:sldId id="262" r:id="rId9"/>
    <p:sldId id="263" r:id="rId10"/>
    <p:sldId id="264" r:id="rId11"/>
    <p:sldId id="265" r:id="rId12"/>
    <p:sldId id="270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7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8D32-57E6-498E-929E-ACC626B71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68C0A-EA5A-4A57-8CF9-DCC190785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5F236-C776-4661-91BC-90741572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1962-8D6D-4F53-BAE3-C7C04545D407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52B14-8AC7-4B14-8C5A-1E1231BDE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8328A-5536-42DC-8CE2-5EF15621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D2FA-4BAA-49E8-933B-3B20B4AAE7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238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C56BA-4996-477C-A4A9-DF3B8815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43849-A57C-4057-9F63-FC9ABBA8C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F89F1-FD77-4BDA-892B-C60E5CD9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1962-8D6D-4F53-BAE3-C7C04545D407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9FC64-FAB2-45D1-9BD6-C370F23A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1152D-0289-4EFE-B5B9-C150B808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D2FA-4BAA-49E8-933B-3B20B4AAE7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55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210CD0-A29E-42B4-A811-F41BF1611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CB7AD-F8F5-44D9-B432-B674BEB49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E0C91-C756-4BC0-935A-EA73308A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1962-8D6D-4F53-BAE3-C7C04545D407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35327-0D60-4789-983D-886CDABC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253E0-7AD1-4937-BDE8-91286E96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D2FA-4BAA-49E8-933B-3B20B4AAE7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65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AE6E-D185-4620-A402-212434E1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D8323-876C-42FB-BC04-38C1BBEF5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34402-0F92-49AD-BC7F-03E4D3D2F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1962-8D6D-4F53-BAE3-C7C04545D407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80A9B-4B91-4786-B023-617C50D1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A2871-8965-4EA2-8678-6F910516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D2FA-4BAA-49E8-933B-3B20B4AAE7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79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14750-A0C7-4DBC-80FA-6BA22BAA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BB543-0380-49E6-AEF8-D9B71DA3C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4233E-E8D1-4DD1-9DB9-0088F6B6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1962-8D6D-4F53-BAE3-C7C04545D407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FE9FA-1CA7-4382-AB71-1AACEC30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0D8B5-9891-4D23-8104-A347F9F4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D2FA-4BAA-49E8-933B-3B20B4AAE7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75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EFEE-2DF0-4832-AEE9-8D2B9412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F3686-3F84-4989-91C9-988920A5E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8A969-1BE0-4AA6-BA3B-50DA1AA68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828C8-5384-474D-9BB8-26D0303A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1962-8D6D-4F53-BAE3-C7C04545D407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ACA44-9954-4B6F-8D23-D5DD124B1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74C5F-931B-4538-9560-8EB5987C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D2FA-4BAA-49E8-933B-3B20B4AAE7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13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5FD5-1AE5-40E1-927F-1354FC049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01365-3A3C-4A7C-9402-0A83AE4F3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EBB67-9859-4FC4-9326-EE991B0CC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0AB3B-4907-41E1-B106-EB402F8C7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667E8B-14D9-4C78-88A1-982FA0E1A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7B5D54-BC30-4963-A6C8-474F598E2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1962-8D6D-4F53-BAE3-C7C04545D407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F894AA-6964-465D-9B31-2FB7301A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CA1025-6C02-4F37-82EE-FDD71733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D2FA-4BAA-49E8-933B-3B20B4AAE7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26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2129-3CFC-41FA-AC17-278787DD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7A2C34-B783-4AE7-A6FD-6FBD2EA70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1962-8D6D-4F53-BAE3-C7C04545D407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9F3AE-F3F4-4B6E-AD43-497713D2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113B2-31CF-498C-AB84-F602EAE0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D2FA-4BAA-49E8-933B-3B20B4AAE7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38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25F9DE-A6D1-44D6-98DC-079DB6AA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1962-8D6D-4F53-BAE3-C7C04545D407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44429-47FD-4BCF-BB05-61793C79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455BD-69C3-4DE3-944A-DB2606E6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D2FA-4BAA-49E8-933B-3B20B4AAE7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01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D606-CA00-4E27-9AA9-866BF0AD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E4A4D-E3A2-4F5A-A3C6-88A5FAED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C260B-294B-4F92-826C-B3166EC55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48169-558E-4C23-B177-E08F4F85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1962-8D6D-4F53-BAE3-C7C04545D407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930F9-0560-4D64-ADD9-A9B45667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5D6E-5084-424C-87CF-43ECD127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D2FA-4BAA-49E8-933B-3B20B4AAE7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48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29E09-4A57-492B-B9DD-CA56CA36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15E9DA-6BD9-4596-B10E-501FB8149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A591B-7F83-482E-91D7-9DF1ECE93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CCCC8-A7DC-497B-9FD3-3DD4B691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1962-8D6D-4F53-BAE3-C7C04545D407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B82BD-ED2B-4BE6-B267-057B8C2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45057-E0DF-471F-91D0-345B1CBFD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D2FA-4BAA-49E8-933B-3B20B4AAE7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89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57A7F8-617A-4F12-BC02-C65CEA0D1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305BD-0D1E-4D8C-A9B2-16EFED1DB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13D45-90E7-480C-B7A7-4706207AF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91962-8D6D-4F53-BAE3-C7C04545D407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C0C11-2D5F-442F-8E74-F4B2B8F7E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DE3BD-4D01-436B-A883-17A3E4EDB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CD2FA-4BAA-49E8-933B-3B20B4AAE7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03.09865.pdf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F744E89-3BD5-41AE-ABED-ECF2DDBC7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0" y="868680"/>
            <a:ext cx="5227320" cy="522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C271DAF-177E-4EBB-B2B3-8A55D7B4F455}"/>
              </a:ext>
            </a:extLst>
          </p:cNvPr>
          <p:cNvSpPr txBox="1"/>
          <p:nvPr/>
        </p:nvSpPr>
        <p:spPr>
          <a:xfrm>
            <a:off x="942702" y="1263474"/>
            <a:ext cx="3803862" cy="156966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GB" sz="3200" dirty="0">
                <a:solidFill>
                  <a:srgbClr val="FF5050"/>
                </a:solidFill>
              </a:rPr>
              <a:t>What can SN </a:t>
            </a:r>
            <a:r>
              <a:rPr lang="en-GB" sz="3200" dirty="0" err="1">
                <a:solidFill>
                  <a:srgbClr val="FF5050"/>
                </a:solidFill>
              </a:rPr>
              <a:t>Ia</a:t>
            </a:r>
            <a:r>
              <a:rPr lang="en-GB" sz="3200" dirty="0">
                <a:solidFill>
                  <a:srgbClr val="FF5050"/>
                </a:solidFill>
              </a:rPr>
              <a:t> tell us</a:t>
            </a:r>
          </a:p>
          <a:p>
            <a:pPr algn="ctr"/>
            <a:r>
              <a:rPr lang="en-GB" sz="3200" dirty="0">
                <a:solidFill>
                  <a:srgbClr val="FF5050"/>
                </a:solidFill>
              </a:rPr>
              <a:t>about a clumpy </a:t>
            </a:r>
          </a:p>
          <a:p>
            <a:pPr algn="ctr"/>
            <a:r>
              <a:rPr lang="en-GB" sz="3200" dirty="0">
                <a:solidFill>
                  <a:srgbClr val="FF5050"/>
                </a:solidFill>
              </a:rPr>
              <a:t>Universe?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94BBAC-190B-42F5-A9EE-75BBADE6ED18}"/>
              </a:ext>
            </a:extLst>
          </p:cNvPr>
          <p:cNvCxnSpPr>
            <a:cxnSpLocks/>
          </p:cNvCxnSpPr>
          <p:nvPr/>
        </p:nvCxnSpPr>
        <p:spPr>
          <a:xfrm>
            <a:off x="594360" y="1024247"/>
            <a:ext cx="4535251" cy="0"/>
          </a:xfrm>
          <a:prstGeom prst="line">
            <a:avLst/>
          </a:prstGeom>
          <a:ln w="66675" cmpd="thickThin">
            <a:gradFill>
              <a:gsLst>
                <a:gs pos="31000">
                  <a:schemeClr val="accent1"/>
                </a:gs>
                <a:gs pos="6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4F77FAE-54A4-4E62-8F8D-75103A6BAD83}"/>
              </a:ext>
            </a:extLst>
          </p:cNvPr>
          <p:cNvCxnSpPr>
            <a:cxnSpLocks/>
          </p:cNvCxnSpPr>
          <p:nvPr/>
        </p:nvCxnSpPr>
        <p:spPr>
          <a:xfrm>
            <a:off x="594360" y="3019449"/>
            <a:ext cx="4535251" cy="0"/>
          </a:xfrm>
          <a:prstGeom prst="line">
            <a:avLst/>
          </a:prstGeom>
          <a:ln w="66675" cmpd="thickThin">
            <a:gradFill>
              <a:gsLst>
                <a:gs pos="31000">
                  <a:schemeClr val="accent1"/>
                </a:gs>
                <a:gs pos="6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9870DF-44A7-B2FF-6475-85CD4A39BAF1}"/>
              </a:ext>
            </a:extLst>
          </p:cNvPr>
          <p:cNvSpPr txBox="1"/>
          <p:nvPr/>
        </p:nvSpPr>
        <p:spPr>
          <a:xfrm>
            <a:off x="730204" y="5265828"/>
            <a:ext cx="8012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Paul Shah</a:t>
            </a:r>
          </a:p>
          <a:p>
            <a:r>
              <a:rPr lang="en-GB" dirty="0" err="1">
                <a:solidFill>
                  <a:srgbClr val="FFFFFF"/>
                </a:solidFill>
              </a:rPr>
              <a:t>Ofer</a:t>
            </a:r>
            <a:r>
              <a:rPr lang="en-GB" dirty="0">
                <a:solidFill>
                  <a:srgbClr val="FFFFFF"/>
                </a:solidFill>
              </a:rPr>
              <a:t> Lahav</a:t>
            </a:r>
          </a:p>
          <a:p>
            <a:r>
              <a:rPr lang="en-GB" dirty="0">
                <a:solidFill>
                  <a:srgbClr val="FFFFFF"/>
                </a:solidFill>
              </a:rPr>
              <a:t>Pablo </a:t>
            </a:r>
            <a:r>
              <a:rPr lang="en-GB" dirty="0" err="1">
                <a:solidFill>
                  <a:srgbClr val="FFFFFF"/>
                </a:solidFill>
              </a:rPr>
              <a:t>Lemos</a:t>
            </a:r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64DCA441-32C6-1BFF-5CF4-102A5C76C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78" y="5359590"/>
            <a:ext cx="2523833" cy="74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B211DE-3C84-9914-A83B-429D102DC297}"/>
              </a:ext>
            </a:extLst>
          </p:cNvPr>
          <p:cNvSpPr txBox="1"/>
          <p:nvPr/>
        </p:nvSpPr>
        <p:spPr>
          <a:xfrm>
            <a:off x="2182560" y="3309991"/>
            <a:ext cx="1324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UK Cosmo</a:t>
            </a:r>
          </a:p>
          <a:p>
            <a:r>
              <a:rPr lang="en-US" dirty="0">
                <a:solidFill>
                  <a:schemeClr val="bg1"/>
                </a:solidFill>
              </a:rPr>
              <a:t>Sussex 2023</a:t>
            </a:r>
          </a:p>
        </p:txBody>
      </p:sp>
    </p:spTree>
    <p:extLst>
      <p:ext uri="{BB962C8B-B14F-4D97-AF65-F5344CB8AC3E}">
        <p14:creationId xmlns:p14="http://schemas.microsoft.com/office/powerpoint/2010/main" val="1145534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A4F8A9-954F-4390-9BB6-D30823646128}"/>
              </a:ext>
            </a:extLst>
          </p:cNvPr>
          <p:cNvCxnSpPr>
            <a:cxnSpLocks/>
          </p:cNvCxnSpPr>
          <p:nvPr/>
        </p:nvCxnSpPr>
        <p:spPr>
          <a:xfrm>
            <a:off x="594360" y="1024247"/>
            <a:ext cx="11003280" cy="0"/>
          </a:xfrm>
          <a:prstGeom prst="line">
            <a:avLst/>
          </a:prstGeom>
          <a:ln w="66675" cmpd="thickThin">
            <a:gradFill>
              <a:gsLst>
                <a:gs pos="31000">
                  <a:schemeClr val="accent1"/>
                </a:gs>
                <a:gs pos="6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45EFAB-ED31-4394-9393-8128CC07F9A4}"/>
                  </a:ext>
                </a:extLst>
              </p:cNvPr>
              <p:cNvSpPr txBox="1"/>
              <p:nvPr/>
            </p:nvSpPr>
            <p:spPr>
              <a:xfrm>
                <a:off x="594360" y="417900"/>
                <a:ext cx="6331029" cy="523220"/>
              </a:xfrm>
              <a:prstGeom prst="rect">
                <a:avLst/>
              </a:prstGeom>
              <a:noFill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GB" sz="2800" dirty="0">
                    <a:solidFill>
                      <a:srgbClr val="FF5050"/>
                    </a:solidFill>
                  </a:rPr>
                  <a:t>Result 3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𝑙𝑒𝑛𝑠</m:t>
                        </m:r>
                      </m:sub>
                    </m:sSub>
                    <m:r>
                      <a:rPr lang="en-GB" sz="2800" b="0" i="0" smtClean="0">
                        <a:solidFill>
                          <a:srgbClr val="FF505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sz="2800" b="0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𝑖𝑛𝑡𝑟𝑖𝑛𝑠𝑖𝑐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rgbClr val="FF5050"/>
                    </a:solidFill>
                  </a:rPr>
                  <a:t> for z&gt;1.2 SN </a:t>
                </a:r>
                <a:r>
                  <a:rPr lang="en-GB" sz="2800" dirty="0" err="1">
                    <a:solidFill>
                      <a:srgbClr val="FF5050"/>
                    </a:solidFill>
                  </a:rPr>
                  <a:t>Ia</a:t>
                </a:r>
                <a:endParaRPr lang="en-GB" sz="2800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45EFAB-ED31-4394-9393-8128CC07F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" y="417900"/>
                <a:ext cx="6331029" cy="523220"/>
              </a:xfrm>
              <a:prstGeom prst="rect">
                <a:avLst/>
              </a:prstGeom>
              <a:blipFill>
                <a:blip r:embed="rId2"/>
                <a:stretch>
                  <a:fillRect l="-2204" t="-14634" r="-1002" b="-31707"/>
                </a:stretch>
              </a:blip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843A98-F34C-4118-B6A7-36B06DA5B451}"/>
                  </a:ext>
                </a:extLst>
              </p:cNvPr>
              <p:cNvSpPr txBox="1"/>
              <p:nvPr/>
            </p:nvSpPr>
            <p:spPr>
              <a:xfrm>
                <a:off x="749726" y="715746"/>
                <a:ext cx="5695425" cy="2330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dirty="0">
                  <a:solidFill>
                    <a:srgbClr val="FFFFFF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srgbClr val="FFFFFF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rgbClr val="FFFF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𝑙𝑒𝑛𝑠</m:t>
                        </m:r>
                      </m:sub>
                    </m:sSub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=0.06 </m:t>
                    </m:r>
                    <m:sSup>
                      <m:sSupPr>
                        <m:ctrlP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GB" dirty="0">
                    <a:solidFill>
                      <a:srgbClr val="FFFFFF"/>
                    </a:solidFill>
                  </a:rPr>
                  <a:t> </a:t>
                </a:r>
                <a:r>
                  <a:rPr lang="en-GB" dirty="0">
                    <a:solidFill>
                      <a:srgbClr val="FF0000"/>
                    </a:solidFill>
                  </a:rPr>
                  <a:t>mags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srgbClr val="FFFFFF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rgbClr val="FFFFFF"/>
                    </a:solidFill>
                  </a:rPr>
                  <a:t>Steeper slope than literature (volume effect)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srgbClr val="FFFFFF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rgbClr val="FFFFFF"/>
                    </a:solidFill>
                  </a:rPr>
                  <a:t>Some outliers (contamination?)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843A98-F34C-4118-B6A7-36B06DA5B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26" y="715746"/>
                <a:ext cx="5695425" cy="2330061"/>
              </a:xfrm>
              <a:prstGeom prst="rect">
                <a:avLst/>
              </a:prstGeom>
              <a:blipFill>
                <a:blip r:embed="rId3"/>
                <a:stretch>
                  <a:fillRect l="-668" b="-3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1D56035-F813-4DA1-A612-13C15AE92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817" y="1813667"/>
            <a:ext cx="4709822" cy="3732357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EC306D-81B7-40BD-B8FD-E3C9CBEB5E4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5" t="45447" r="49237" b="-3245"/>
          <a:stretch/>
        </p:blipFill>
        <p:spPr>
          <a:xfrm>
            <a:off x="1456281" y="3579341"/>
            <a:ext cx="2827748" cy="2860759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251FB16-6CC0-4929-A8F3-B900E581A0D4}"/>
              </a:ext>
            </a:extLst>
          </p:cNvPr>
          <p:cNvSpPr/>
          <p:nvPr/>
        </p:nvSpPr>
        <p:spPr>
          <a:xfrm>
            <a:off x="2439327" y="4556544"/>
            <a:ext cx="268224" cy="23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224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A4F8A9-954F-4390-9BB6-D30823646128}"/>
              </a:ext>
            </a:extLst>
          </p:cNvPr>
          <p:cNvCxnSpPr>
            <a:cxnSpLocks/>
          </p:cNvCxnSpPr>
          <p:nvPr/>
        </p:nvCxnSpPr>
        <p:spPr>
          <a:xfrm>
            <a:off x="594360" y="1024247"/>
            <a:ext cx="11003280" cy="0"/>
          </a:xfrm>
          <a:prstGeom prst="line">
            <a:avLst/>
          </a:prstGeom>
          <a:ln w="66675" cmpd="thickThin">
            <a:gradFill>
              <a:gsLst>
                <a:gs pos="31000">
                  <a:schemeClr val="accent1"/>
                </a:gs>
                <a:gs pos="6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845EFAB-ED31-4394-9393-8128CC07F9A4}"/>
              </a:ext>
            </a:extLst>
          </p:cNvPr>
          <p:cNvSpPr txBox="1"/>
          <p:nvPr/>
        </p:nvSpPr>
        <p:spPr>
          <a:xfrm>
            <a:off x="594360" y="417900"/>
            <a:ext cx="9276578" cy="52322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5050"/>
                </a:solidFill>
              </a:rPr>
              <a:t>Result 4 : are SN </a:t>
            </a:r>
            <a:r>
              <a:rPr lang="en-GB" sz="2800" dirty="0" err="1">
                <a:solidFill>
                  <a:srgbClr val="FF5050"/>
                </a:solidFill>
              </a:rPr>
              <a:t>Ia</a:t>
            </a:r>
            <a:r>
              <a:rPr lang="en-GB" sz="2800" dirty="0">
                <a:solidFill>
                  <a:srgbClr val="FF5050"/>
                </a:solidFill>
              </a:rPr>
              <a:t> biased probes of cosmological parameters?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843A98-F34C-4118-B6A7-36B06DA5B451}"/>
                  </a:ext>
                </a:extLst>
              </p:cNvPr>
              <p:cNvSpPr txBox="1"/>
              <p:nvPr/>
            </p:nvSpPr>
            <p:spPr>
              <a:xfrm>
                <a:off x="594360" y="684851"/>
                <a:ext cx="9013706" cy="5261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endParaRPr lang="en-GB" dirty="0">
                  <a:solidFill>
                    <a:srgbClr val="FFFFFF"/>
                  </a:solidFill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srgbClr val="FFFFFF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rgbClr val="FFFFFF"/>
                    </a:solidFill>
                  </a:rPr>
                  <a:t>Test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GB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𝑙𝑒𝑛𝑠</m:t>
                        </m:r>
                      </m:sub>
                    </m:sSub>
                    <m:r>
                      <a:rPr lang="en-GB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FFFFFF"/>
                    </a:solidFill>
                  </a:rPr>
                  <a:t>between Pantheon and random lines of sight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rgbClr val="FF0000"/>
                    </a:solidFill>
                  </a:rPr>
                  <a:t>Moderate evidence Pantheon SN </a:t>
                </a:r>
                <a:r>
                  <a:rPr lang="en-GB" dirty="0" err="1">
                    <a:solidFill>
                      <a:srgbClr val="FF0000"/>
                    </a:solidFill>
                  </a:rPr>
                  <a:t>Ia</a:t>
                </a:r>
                <a:r>
                  <a:rPr lang="en-GB" dirty="0">
                    <a:solidFill>
                      <a:srgbClr val="FF0000"/>
                    </a:solidFill>
                  </a:rPr>
                  <a:t> are on slightly over-dense LOS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bg1"/>
                    </a:solidFill>
                  </a:rPr>
                  <a:t>Over-dense bins coincide with main survey magnitude limits</a:t>
                </a:r>
              </a:p>
              <a:p>
                <a:pPr>
                  <a:lnSpc>
                    <a:spcPct val="150000"/>
                  </a:lnSpc>
                </a:pPr>
                <a:endParaRPr lang="en-GB" dirty="0">
                  <a:solidFill>
                    <a:srgbClr val="FFFFFF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GB" dirty="0">
                  <a:solidFill>
                    <a:srgbClr val="FFFFFF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GB" dirty="0">
                  <a:solidFill>
                    <a:srgbClr val="FFFFFF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rgbClr val="FFFFFF"/>
                    </a:solidFill>
                  </a:rPr>
                  <a:t>Use </a:t>
                </a:r>
                <a:r>
                  <a:rPr lang="en-GB" dirty="0">
                    <a:solidFill>
                      <a:schemeClr val="bg1"/>
                    </a:solidFill>
                  </a:rPr>
                  <a:t>modified  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sz="1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18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GB" sz="18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en-GB" sz="18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GB" sz="1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sz="1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1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800" b="0" i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GB" sz="1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800" b="0" i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GB" sz="1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GB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lens</m:t>
                        </m:r>
                      </m:sub>
                    </m:sSub>
                  </m:oMath>
                </a14:m>
                <a:endParaRPr lang="en-GB" dirty="0">
                  <a:solidFill>
                    <a:srgbClr val="FF0000"/>
                  </a:solidFill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bg1"/>
                    </a:solidFill>
                  </a:rPr>
                  <a:t>Lensing is an environmental variable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bg1"/>
                    </a:solidFill>
                  </a:rPr>
                  <a:t>Foreground voids can mimic w&lt;-1 dark energy due to lensing skew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rgbClr val="FFFFFF"/>
                    </a:solidFill>
                  </a:rPr>
                  <a:t>Difference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-GB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∼2%</m:t>
                    </m:r>
                  </m:oMath>
                </a14:m>
                <a:r>
                  <a:rPr lang="en-GB" dirty="0">
                    <a:solidFill>
                      <a:srgbClr val="FF0000"/>
                    </a:solidFill>
                  </a:rPr>
                  <a:t> </a:t>
                </a:r>
                <a:r>
                  <a:rPr lang="en-GB" dirty="0">
                    <a:solidFill>
                      <a:srgbClr val="FFFFFF"/>
                    </a:solidFill>
                  </a:rPr>
                  <a:t>in </a:t>
                </a:r>
                <a:r>
                  <a:rPr lang="el-GR" dirty="0">
                    <a:solidFill>
                      <a:srgbClr val="FFFFFF"/>
                    </a:solidFill>
                  </a:rPr>
                  <a:t>Λ</a:t>
                </a:r>
                <a:r>
                  <a:rPr lang="en-GB" dirty="0">
                    <a:solidFill>
                      <a:srgbClr val="FFFFFF"/>
                    </a:solidFill>
                  </a:rPr>
                  <a:t>CDM,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∼+0.04</m:t>
                    </m:r>
                  </m:oMath>
                </a14:m>
                <a:r>
                  <a:rPr lang="en-GB" dirty="0">
                    <a:solidFill>
                      <a:srgbClr val="FF0000"/>
                    </a:solidFill>
                  </a:rPr>
                  <a:t> </a:t>
                </a:r>
                <a:r>
                  <a:rPr lang="en-GB" dirty="0">
                    <a:solidFill>
                      <a:srgbClr val="FFFFFF"/>
                    </a:solidFill>
                  </a:rPr>
                  <a:t>in </a:t>
                </a:r>
                <a:r>
                  <a:rPr lang="en-GB" dirty="0" err="1">
                    <a:solidFill>
                      <a:srgbClr val="FFFFFF"/>
                    </a:solidFill>
                  </a:rPr>
                  <a:t>wCDM</a:t>
                </a:r>
                <a:r>
                  <a:rPr lang="en-GB" dirty="0">
                    <a:solidFill>
                      <a:srgbClr val="FFFFFF"/>
                    </a:solidFill>
                  </a:rPr>
                  <a:t> for Pantheon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843A98-F34C-4118-B6A7-36B06DA5B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" y="684851"/>
                <a:ext cx="9013706" cy="5261505"/>
              </a:xfrm>
              <a:prstGeom prst="rect">
                <a:avLst/>
              </a:prstGeom>
              <a:blipFill>
                <a:blip r:embed="rId2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DBFD3EA-64FE-44DD-AB2E-89F875B562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49" b="-1008"/>
          <a:stretch/>
        </p:blipFill>
        <p:spPr>
          <a:xfrm>
            <a:off x="8391824" y="1396076"/>
            <a:ext cx="3205816" cy="3502344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3349163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A4F8A9-954F-4390-9BB6-D30823646128}"/>
              </a:ext>
            </a:extLst>
          </p:cNvPr>
          <p:cNvCxnSpPr>
            <a:cxnSpLocks/>
          </p:cNvCxnSpPr>
          <p:nvPr/>
        </p:nvCxnSpPr>
        <p:spPr>
          <a:xfrm>
            <a:off x="594360" y="1024247"/>
            <a:ext cx="11003280" cy="0"/>
          </a:xfrm>
          <a:prstGeom prst="line">
            <a:avLst/>
          </a:prstGeom>
          <a:ln w="66675" cmpd="thickThin">
            <a:gradFill>
              <a:gsLst>
                <a:gs pos="31000">
                  <a:schemeClr val="accent1"/>
                </a:gs>
                <a:gs pos="6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845EFAB-ED31-4394-9393-8128CC07F9A4}"/>
              </a:ext>
            </a:extLst>
          </p:cNvPr>
          <p:cNvSpPr txBox="1"/>
          <p:nvPr/>
        </p:nvSpPr>
        <p:spPr>
          <a:xfrm>
            <a:off x="594360" y="417900"/>
            <a:ext cx="6575839" cy="52322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5050"/>
                </a:solidFill>
              </a:rPr>
              <a:t>Future work : dark matter maps from SN </a:t>
            </a:r>
            <a:r>
              <a:rPr lang="en-GB" sz="2800" dirty="0" err="1">
                <a:solidFill>
                  <a:srgbClr val="FF5050"/>
                </a:solidFill>
              </a:rPr>
              <a:t>Ia</a:t>
            </a:r>
            <a:r>
              <a:rPr lang="en-GB" sz="2800" dirty="0">
                <a:solidFill>
                  <a:srgbClr val="FF5050"/>
                </a:solidFill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83CBD7-9CC0-4956-F154-7EAED57D5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16" y="1940686"/>
            <a:ext cx="3130610" cy="3536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62E787-BA68-0AA0-984F-D2B7404AE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946" y="1951497"/>
            <a:ext cx="3121043" cy="35256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683117-2085-68E7-C594-705B4FD33E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61" y="1940687"/>
            <a:ext cx="3132687" cy="35387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0A0785-0C03-AE3C-1616-9365949BF171}"/>
              </a:ext>
            </a:extLst>
          </p:cNvPr>
          <p:cNvSpPr txBox="1"/>
          <p:nvPr/>
        </p:nvSpPr>
        <p:spPr>
          <a:xfrm>
            <a:off x="3705617" y="1382821"/>
            <a:ext cx="561528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DES Deep Field C1 ~ 1 deg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, sources 0.8 &lt; z &lt; 0.1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108985-836F-5F21-A2A8-6CE806E4A758}"/>
              </a:ext>
            </a:extLst>
          </p:cNvPr>
          <p:cNvSpPr txBox="1"/>
          <p:nvPr/>
        </p:nvSpPr>
        <p:spPr>
          <a:xfrm>
            <a:off x="1367846" y="5620977"/>
            <a:ext cx="216060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Lensing estimator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DD9E36-2703-A503-354F-D40DF3B76D34}"/>
              </a:ext>
            </a:extLst>
          </p:cNvPr>
          <p:cNvSpPr txBox="1"/>
          <p:nvPr/>
        </p:nvSpPr>
        <p:spPr>
          <a:xfrm>
            <a:off x="5159468" y="5630296"/>
            <a:ext cx="216060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Smooth over 10’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B25592-621E-BEE3-79A1-E1B967484060}"/>
              </a:ext>
            </a:extLst>
          </p:cNvPr>
          <p:cNvSpPr txBox="1"/>
          <p:nvPr/>
        </p:nvSpPr>
        <p:spPr>
          <a:xfrm>
            <a:off x="8763381" y="5620977"/>
            <a:ext cx="216060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Map from galaxy shear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8F1043-AB32-3AF0-D200-B4BF68BB701F}"/>
              </a:ext>
            </a:extLst>
          </p:cNvPr>
          <p:cNvSpPr txBox="1"/>
          <p:nvPr/>
        </p:nvSpPr>
        <p:spPr>
          <a:xfrm>
            <a:off x="10031393" y="5907295"/>
            <a:ext cx="216060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Jeffreys 2021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A66B88-7F7C-24EB-CAEF-FF449EA4E08D}"/>
              </a:ext>
            </a:extLst>
          </p:cNvPr>
          <p:cNvSpPr txBox="1"/>
          <p:nvPr/>
        </p:nvSpPr>
        <p:spPr>
          <a:xfrm>
            <a:off x="2200655" y="5931596"/>
            <a:ext cx="216060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Shah, in prep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ABC80CCA-2281-FBC4-42B5-1F90FB43E13C}"/>
              </a:ext>
            </a:extLst>
          </p:cNvPr>
          <p:cNvSpPr/>
          <p:nvPr/>
        </p:nvSpPr>
        <p:spPr>
          <a:xfrm>
            <a:off x="3885998" y="3254652"/>
            <a:ext cx="475264" cy="422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D8EA5A-FABD-7C03-E7F1-5BEB968AE9C2}"/>
              </a:ext>
            </a:extLst>
          </p:cNvPr>
          <p:cNvSpPr txBox="1"/>
          <p:nvPr/>
        </p:nvSpPr>
        <p:spPr>
          <a:xfrm>
            <a:off x="6441615" y="6211236"/>
            <a:ext cx="2791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Almost no data in common!</a:t>
            </a:r>
            <a:endParaRPr lang="en-US" dirty="0"/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E9CB28CC-20DE-3164-03B0-59DBD1C6AE67}"/>
              </a:ext>
            </a:extLst>
          </p:cNvPr>
          <p:cNvSpPr/>
          <p:nvPr/>
        </p:nvSpPr>
        <p:spPr>
          <a:xfrm rot="1850982" flipH="1">
            <a:off x="8255329" y="5837208"/>
            <a:ext cx="134957" cy="4623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>
            <a:extLst>
              <a:ext uri="{FF2B5EF4-FFF2-40B4-BE49-F238E27FC236}">
                <a16:creationId xmlns:a16="http://schemas.microsoft.com/office/drawing/2014/main" id="{28F794AF-009C-978D-8F27-D4995D489656}"/>
              </a:ext>
            </a:extLst>
          </p:cNvPr>
          <p:cNvSpPr/>
          <p:nvPr/>
        </p:nvSpPr>
        <p:spPr>
          <a:xfrm rot="19540148" flipH="1">
            <a:off x="7266512" y="5819019"/>
            <a:ext cx="134957" cy="4623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98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A4F8A9-954F-4390-9BB6-D30823646128}"/>
              </a:ext>
            </a:extLst>
          </p:cNvPr>
          <p:cNvCxnSpPr>
            <a:cxnSpLocks/>
          </p:cNvCxnSpPr>
          <p:nvPr/>
        </p:nvCxnSpPr>
        <p:spPr>
          <a:xfrm>
            <a:off x="594360" y="1024247"/>
            <a:ext cx="11003280" cy="0"/>
          </a:xfrm>
          <a:prstGeom prst="line">
            <a:avLst/>
          </a:prstGeom>
          <a:ln w="66675" cmpd="thickThin">
            <a:gradFill>
              <a:gsLst>
                <a:gs pos="31000">
                  <a:schemeClr val="accent1"/>
                </a:gs>
                <a:gs pos="6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845EFAB-ED31-4394-9393-8128CC07F9A4}"/>
              </a:ext>
            </a:extLst>
          </p:cNvPr>
          <p:cNvSpPr txBox="1"/>
          <p:nvPr/>
        </p:nvSpPr>
        <p:spPr>
          <a:xfrm>
            <a:off x="594360" y="417900"/>
            <a:ext cx="2519921" cy="52322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5050"/>
                </a:solidFill>
              </a:rPr>
              <a:t>Main takeaways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843A98-F34C-4118-B6A7-36B06DA5B451}"/>
                  </a:ext>
                </a:extLst>
              </p:cNvPr>
              <p:cNvSpPr txBox="1"/>
              <p:nvPr/>
            </p:nvSpPr>
            <p:spPr>
              <a:xfrm>
                <a:off x="514846" y="1466039"/>
                <a:ext cx="10090206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chemeClr val="bg1"/>
                    </a:solidFill>
                  </a:rPr>
                  <a:t>We can estimate a distance adjustment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𝑙𝑒𝑛𝑠</m:t>
                        </m:r>
                      </m:sub>
                    </m:sSub>
                  </m:oMath>
                </a14:m>
                <a:r>
                  <a:rPr lang="en-GB" sz="2000" b="0" dirty="0">
                    <a:solidFill>
                      <a:schemeClr val="bg1"/>
                    </a:solidFill>
                  </a:rPr>
                  <a:t> calibrated on SN </a:t>
                </a:r>
                <a:r>
                  <a:rPr lang="en-GB" sz="2000" b="0" dirty="0" err="1">
                    <a:solidFill>
                      <a:schemeClr val="bg1"/>
                    </a:solidFill>
                  </a:rPr>
                  <a:t>Ia</a:t>
                </a:r>
                <a:r>
                  <a:rPr lang="en-GB" sz="2000" b="0" dirty="0">
                    <a:solidFill>
                      <a:schemeClr val="bg1"/>
                    </a:solidFill>
                  </a:rPr>
                  <a:t> and galaxy foregrounds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>
                  <a:solidFill>
                    <a:schemeClr val="bg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chemeClr val="bg1"/>
                    </a:solidFill>
                  </a:rPr>
                  <a:t>Can check our cosmology is not biased by lensing </a:t>
                </a:r>
              </a:p>
              <a:p>
                <a:endParaRPr lang="en-GB" sz="2000" dirty="0">
                  <a:solidFill>
                    <a:schemeClr val="bg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chemeClr val="bg1"/>
                    </a:solidFill>
                  </a:rPr>
                  <a:t>Constrain dark matter halo masses and profile parameter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>
                  <a:solidFill>
                    <a:schemeClr val="bg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chemeClr val="bg1"/>
                    </a:solidFill>
                  </a:rPr>
                  <a:t>We can learn about the inhomogeneous universe using SN </a:t>
                </a:r>
                <a:r>
                  <a:rPr lang="en-GB" sz="2000" dirty="0" err="1">
                    <a:solidFill>
                      <a:schemeClr val="bg1"/>
                    </a:solidFill>
                  </a:rPr>
                  <a:t>Ia</a:t>
                </a:r>
                <a:endParaRPr lang="en-GB" sz="2000" dirty="0">
                  <a:solidFill>
                    <a:schemeClr val="bg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843A98-F34C-4118-B6A7-36B06DA5B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46" y="1466039"/>
                <a:ext cx="10090206" cy="2554545"/>
              </a:xfrm>
              <a:prstGeom prst="rect">
                <a:avLst/>
              </a:prstGeom>
              <a:blipFill>
                <a:blip r:embed="rId2"/>
                <a:stretch>
                  <a:fillRect l="-503" t="-1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A16748D-9DF2-38DB-BC7E-79B8C769D8A4}"/>
              </a:ext>
            </a:extLst>
          </p:cNvPr>
          <p:cNvSpPr txBox="1"/>
          <p:nvPr/>
        </p:nvSpPr>
        <p:spPr>
          <a:xfrm>
            <a:off x="2540895" y="4079427"/>
            <a:ext cx="6163906" cy="1754326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5050"/>
                </a:solidFill>
                <a:hlinkClick r:id="rId3"/>
              </a:rPr>
              <a:t>https://arxiv.org/pdf/2203.09865.pdf</a:t>
            </a:r>
            <a:endParaRPr lang="en-GB" dirty="0">
              <a:solidFill>
                <a:srgbClr val="FF5050"/>
              </a:solidFill>
            </a:endParaRPr>
          </a:p>
          <a:p>
            <a:pPr algn="ctr"/>
            <a:r>
              <a:rPr lang="en-GB" dirty="0">
                <a:solidFill>
                  <a:srgbClr val="FF5050"/>
                </a:solidFill>
              </a:rPr>
              <a:t>Paul Shah, Pablo </a:t>
            </a:r>
            <a:r>
              <a:rPr lang="en-GB" dirty="0" err="1">
                <a:solidFill>
                  <a:srgbClr val="FF5050"/>
                </a:solidFill>
              </a:rPr>
              <a:t>Lemos</a:t>
            </a:r>
            <a:r>
              <a:rPr lang="en-GB" dirty="0">
                <a:solidFill>
                  <a:srgbClr val="FF5050"/>
                </a:solidFill>
              </a:rPr>
              <a:t> and </a:t>
            </a:r>
            <a:r>
              <a:rPr lang="en-GB" dirty="0" err="1">
                <a:solidFill>
                  <a:srgbClr val="FF5050"/>
                </a:solidFill>
              </a:rPr>
              <a:t>Ofer</a:t>
            </a:r>
            <a:r>
              <a:rPr lang="en-GB" dirty="0">
                <a:solidFill>
                  <a:srgbClr val="FF5050"/>
                </a:solidFill>
              </a:rPr>
              <a:t> Lahav</a:t>
            </a:r>
          </a:p>
          <a:p>
            <a:pPr algn="ctr"/>
            <a:endParaRPr lang="en-GB" dirty="0">
              <a:solidFill>
                <a:srgbClr val="FF5050"/>
              </a:solidFill>
            </a:endParaRPr>
          </a:p>
          <a:p>
            <a:pPr algn="ctr"/>
            <a:r>
              <a:rPr lang="en-GB" u="sng" dirty="0">
                <a:solidFill>
                  <a:schemeClr val="accent1"/>
                </a:solidFill>
              </a:rPr>
              <a:t>https://</a:t>
            </a:r>
            <a:r>
              <a:rPr lang="en-GB" u="sng" dirty="0" err="1">
                <a:solidFill>
                  <a:schemeClr val="accent1"/>
                </a:solidFill>
              </a:rPr>
              <a:t>arxiv.org</a:t>
            </a:r>
            <a:r>
              <a:rPr lang="en-GB" u="sng" dirty="0">
                <a:solidFill>
                  <a:schemeClr val="accent1"/>
                </a:solidFill>
              </a:rPr>
              <a:t>/pdf/2210.10688.pdf</a:t>
            </a:r>
          </a:p>
          <a:p>
            <a:pPr algn="ctr"/>
            <a:r>
              <a:rPr lang="en-GB" dirty="0">
                <a:solidFill>
                  <a:srgbClr val="FF5050"/>
                </a:solidFill>
              </a:rPr>
              <a:t>Paul Shah, Pablo </a:t>
            </a:r>
            <a:r>
              <a:rPr lang="en-GB" dirty="0" err="1">
                <a:solidFill>
                  <a:srgbClr val="FF5050"/>
                </a:solidFill>
              </a:rPr>
              <a:t>Lemos</a:t>
            </a:r>
            <a:r>
              <a:rPr lang="en-GB" dirty="0">
                <a:solidFill>
                  <a:srgbClr val="FF5050"/>
                </a:solidFill>
              </a:rPr>
              <a:t> and </a:t>
            </a:r>
            <a:r>
              <a:rPr lang="en-GB" dirty="0" err="1">
                <a:solidFill>
                  <a:srgbClr val="FF5050"/>
                </a:solidFill>
              </a:rPr>
              <a:t>Ofer</a:t>
            </a:r>
            <a:r>
              <a:rPr lang="en-GB" dirty="0">
                <a:solidFill>
                  <a:srgbClr val="FF5050"/>
                </a:solidFill>
              </a:rPr>
              <a:t> Lahav</a:t>
            </a:r>
          </a:p>
          <a:p>
            <a:pPr algn="ctr"/>
            <a:endParaRPr lang="en-GB" dirty="0">
              <a:solidFill>
                <a:srgbClr val="FF5050"/>
              </a:solidFill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5BF6FE8-4F09-074D-CB0E-5F1233518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706" y="5611957"/>
            <a:ext cx="2523833" cy="74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37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A4F8A9-954F-4390-9BB6-D30823646128}"/>
              </a:ext>
            </a:extLst>
          </p:cNvPr>
          <p:cNvCxnSpPr>
            <a:cxnSpLocks/>
          </p:cNvCxnSpPr>
          <p:nvPr/>
        </p:nvCxnSpPr>
        <p:spPr>
          <a:xfrm>
            <a:off x="594360" y="1024247"/>
            <a:ext cx="11003280" cy="0"/>
          </a:xfrm>
          <a:prstGeom prst="line">
            <a:avLst/>
          </a:prstGeom>
          <a:ln w="66675" cmpd="thickThin">
            <a:gradFill>
              <a:gsLst>
                <a:gs pos="31000">
                  <a:schemeClr val="accent1"/>
                </a:gs>
                <a:gs pos="6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845EFAB-ED31-4394-9393-8128CC07F9A4}"/>
              </a:ext>
            </a:extLst>
          </p:cNvPr>
          <p:cNvSpPr txBox="1"/>
          <p:nvPr/>
        </p:nvSpPr>
        <p:spPr>
          <a:xfrm>
            <a:off x="594360" y="389063"/>
            <a:ext cx="6260047" cy="52322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5050"/>
                </a:solidFill>
              </a:rPr>
              <a:t>Type </a:t>
            </a:r>
            <a:r>
              <a:rPr lang="en-GB" sz="2800" dirty="0" err="1">
                <a:solidFill>
                  <a:srgbClr val="FF5050"/>
                </a:solidFill>
              </a:rPr>
              <a:t>Ia</a:t>
            </a:r>
            <a:r>
              <a:rPr lang="en-GB" sz="2800" dirty="0">
                <a:solidFill>
                  <a:srgbClr val="FF5050"/>
                </a:solidFill>
              </a:rPr>
              <a:t> supernovae : cosmology is solved!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843A98-F34C-4118-B6A7-36B06DA5B451}"/>
                  </a:ext>
                </a:extLst>
              </p:cNvPr>
              <p:cNvSpPr txBox="1"/>
              <p:nvPr/>
            </p:nvSpPr>
            <p:spPr>
              <a:xfrm>
                <a:off x="708088" y="1329069"/>
                <a:ext cx="6229425" cy="4616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dirty="0">
                  <a:solidFill>
                    <a:srgbClr val="FFFFFF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FFFFFF"/>
                    </a:solidFill>
                  </a:rPr>
                  <a:t>“Standardisable candles” </a:t>
                </a:r>
                <a:r>
                  <a:rPr lang="en-GB" sz="1200" dirty="0">
                    <a:solidFill>
                      <a:srgbClr val="FFFFFF"/>
                    </a:solidFill>
                  </a:rPr>
                  <a:t>(Phillips 1993, Tripp and Branch 1999)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srgbClr val="FFFFFF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FF0000"/>
                    </a:solidFill>
                  </a:rPr>
                  <a:t>Observed distance modulus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>
                    <a:solidFill>
                      <a:srgbClr val="FFFFFF"/>
                    </a:solidFill>
                  </a:rPr>
                  <a:t>from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FFFFFF"/>
                    </a:solidFill>
                  </a:rPr>
                  <a:t>light curve magnitude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GB" sz="2000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colour</m:t>
                    </m:r>
                  </m:oMath>
                </a14:m>
                <a:r>
                  <a:rPr lang="en-GB" sz="2000" dirty="0">
                    <a:solidFill>
                      <a:srgbClr val="FFFF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GB" sz="2000" b="0" dirty="0">
                  <a:solidFill>
                    <a:srgbClr val="FFFFFF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FFFFFF"/>
                    </a:solidFill>
                  </a:rPr>
                  <a:t>stretch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sz="2000" b="0" dirty="0">
                  <a:solidFill>
                    <a:srgbClr val="FFFFFF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FFFFFF"/>
                    </a:solidFill>
                  </a:rPr>
                  <a:t>Nuisance parameters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sz="20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0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sz="20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0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sz="20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rgbClr val="FFFFFF"/>
                    </a:solidFill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FFFFFF"/>
                    </a:solidFill>
                  </a:rPr>
                  <a:t>Malmquist bias adjustment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rgbClr val="FFFFFF"/>
                    </a:solidFill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0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en-GB" sz="20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sz="2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GB" sz="2000" dirty="0">
                  <a:solidFill>
                    <a:srgbClr val="FFFFFF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srgbClr val="FFFFFF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FF0000"/>
                    </a:solidFill>
                  </a:rPr>
                  <a:t>Model distance modulus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GB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GB" sz="2000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GB" sz="2000" b="0" i="0" dirty="0" smtClean="0">
                        <a:solidFill>
                          <a:srgbClr val="FFFFFF"/>
                        </a:solidFill>
                      </a:rPr>
                      <m:t>from</m:t>
                    </m:r>
                    <m:r>
                      <m:rPr>
                        <m:nor/>
                      </m:rPr>
                      <a:rPr lang="en-GB" sz="2000" b="0" i="0" dirty="0" smtClean="0">
                        <a:solidFill>
                          <a:srgbClr val="FFFFFF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GB" sz="2000" b="0" i="0" dirty="0" smtClean="0">
                        <a:solidFill>
                          <a:srgbClr val="FFFFFF"/>
                        </a:solidFill>
                      </a:rPr>
                      <m:t>your</m:t>
                    </m:r>
                    <m:r>
                      <m:rPr>
                        <m:nor/>
                      </m:rPr>
                      <a:rPr lang="en-GB" sz="2000" b="0" i="0" dirty="0" smtClean="0">
                        <a:solidFill>
                          <a:srgbClr val="FFFFFF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GB" sz="2000" b="0" i="0" dirty="0" smtClean="0">
                        <a:solidFill>
                          <a:srgbClr val="FFFFFF"/>
                        </a:solidFill>
                      </a:rPr>
                      <m:t>favourite</m:t>
                    </m:r>
                    <m:r>
                      <m:rPr>
                        <m:nor/>
                      </m:rPr>
                      <a:rPr lang="en-GB" sz="2000" b="0" i="0" dirty="0" smtClean="0">
                        <a:solidFill>
                          <a:srgbClr val="FFFFFF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GB" sz="2000" b="0" i="0" dirty="0" smtClean="0">
                        <a:solidFill>
                          <a:srgbClr val="FFFFFF"/>
                        </a:solidFill>
                      </a:rPr>
                      <m:t>cosmological</m:t>
                    </m:r>
                    <m:r>
                      <m:rPr>
                        <m:nor/>
                      </m:rPr>
                      <a:rPr lang="en-GB" sz="2000" b="0" i="0" dirty="0" smtClean="0">
                        <a:solidFill>
                          <a:srgbClr val="FFFFFF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GB" sz="2000" b="0" i="0" dirty="0" smtClean="0">
                        <a:solidFill>
                          <a:srgbClr val="FFFFFF"/>
                        </a:solidFill>
                      </a:rPr>
                      <m:t>model</m:t>
                    </m:r>
                    <m:r>
                      <m:rPr>
                        <m:nor/>
                      </m:rPr>
                      <a:rPr lang="en-GB" sz="2000" b="0" i="0" dirty="0" smtClean="0">
                        <a:solidFill>
                          <a:srgbClr val="FFFFFF"/>
                        </a:solidFill>
                      </a:rPr>
                      <m:t> </m:t>
                    </m:r>
                  </m:oMath>
                </a14:m>
                <a:endParaRPr lang="en-GB" sz="2000" dirty="0">
                  <a:solidFill>
                    <a:srgbClr val="FFFFFF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2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sz="2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</m:sub>
                    </m:sSub>
                  </m:oMath>
                </a14:m>
                <a:endParaRPr lang="en-GB" sz="2000" b="0" dirty="0">
                  <a:solidFill>
                    <a:srgbClr val="FFFFFF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FFFFFF"/>
                    </a:solidFill>
                  </a:rPr>
                  <a:t>Fit to </a:t>
                </a:r>
                <a:r>
                  <a:rPr lang="en-GB" sz="2000" dirty="0">
                    <a:solidFill>
                      <a:srgbClr val="FF0000"/>
                    </a:solidFill>
                  </a:rPr>
                  <a:t>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GB" sz="20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843A98-F34C-4118-B6A7-36B06DA5B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88" y="1329069"/>
                <a:ext cx="6229425" cy="4616648"/>
              </a:xfrm>
              <a:prstGeom prst="rect">
                <a:avLst/>
              </a:prstGeom>
              <a:blipFill>
                <a:blip r:embed="rId2"/>
                <a:stretch>
                  <a:fillRect l="-813"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73C2522-841E-1C61-9836-0EDFA12B8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800" y="1329069"/>
            <a:ext cx="4263869" cy="47082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8BA30B-B5EF-32EB-AEBF-D7237AFA967D}"/>
              </a:ext>
            </a:extLst>
          </p:cNvPr>
          <p:cNvSpPr txBox="1"/>
          <p:nvPr/>
        </p:nvSpPr>
        <p:spPr>
          <a:xfrm>
            <a:off x="7056800" y="6203632"/>
            <a:ext cx="3643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Data: </a:t>
            </a:r>
            <a:r>
              <a:rPr lang="en-US" sz="1600" dirty="0" err="1">
                <a:solidFill>
                  <a:schemeClr val="bg1"/>
                </a:solidFill>
              </a:rPr>
              <a:t>PantheonPlus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Scolnic</a:t>
            </a:r>
            <a:r>
              <a:rPr lang="en-US" sz="1600" dirty="0">
                <a:solidFill>
                  <a:schemeClr val="bg1"/>
                </a:solidFill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79175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A4F8A9-954F-4390-9BB6-D30823646128}"/>
              </a:ext>
            </a:extLst>
          </p:cNvPr>
          <p:cNvCxnSpPr>
            <a:cxnSpLocks/>
          </p:cNvCxnSpPr>
          <p:nvPr/>
        </p:nvCxnSpPr>
        <p:spPr>
          <a:xfrm>
            <a:off x="594360" y="1024247"/>
            <a:ext cx="11003280" cy="0"/>
          </a:xfrm>
          <a:prstGeom prst="line">
            <a:avLst/>
          </a:prstGeom>
          <a:ln w="66675" cmpd="thickThin">
            <a:gradFill>
              <a:gsLst>
                <a:gs pos="31000">
                  <a:schemeClr val="accent1"/>
                </a:gs>
                <a:gs pos="6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845EFAB-ED31-4394-9393-8128CC07F9A4}"/>
              </a:ext>
            </a:extLst>
          </p:cNvPr>
          <p:cNvSpPr txBox="1"/>
          <p:nvPr/>
        </p:nvSpPr>
        <p:spPr>
          <a:xfrm>
            <a:off x="594360" y="392286"/>
            <a:ext cx="6259278" cy="52322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5050"/>
                </a:solidFill>
              </a:rPr>
              <a:t>Type </a:t>
            </a:r>
            <a:r>
              <a:rPr lang="en-GB" sz="2800" dirty="0" err="1">
                <a:solidFill>
                  <a:srgbClr val="FF5050"/>
                </a:solidFill>
              </a:rPr>
              <a:t>Ia</a:t>
            </a:r>
            <a:r>
              <a:rPr lang="en-GB" sz="2800" dirty="0">
                <a:solidFill>
                  <a:srgbClr val="FF5050"/>
                </a:solidFill>
              </a:rPr>
              <a:t> supernovae : cosmology is solved!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843A98-F34C-4118-B6A7-36B06DA5B451}"/>
                  </a:ext>
                </a:extLst>
              </p:cNvPr>
              <p:cNvSpPr txBox="1"/>
              <p:nvPr/>
            </p:nvSpPr>
            <p:spPr>
              <a:xfrm>
                <a:off x="594360" y="1329070"/>
                <a:ext cx="8018469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GB" sz="20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2000" b="0" i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GB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GB" sz="2000" b="0" i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0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sz="20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0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GB" sz="20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GB" sz="2000" dirty="0">
                  <a:solidFill>
                    <a:srgbClr val="FFFFFF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000" dirty="0">
                  <a:solidFill>
                    <a:srgbClr val="FFFFFF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FFFFFF"/>
                    </a:solidFill>
                  </a:rPr>
                  <a:t>Calibration of </a:t>
                </a:r>
                <a:r>
                  <a:rPr lang="en-GB" sz="2000" dirty="0">
                    <a:solidFill>
                      <a:srgbClr val="FF0000"/>
                    </a:solidFill>
                  </a:rPr>
                  <a:t>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FFFFFF"/>
                    </a:solidFill>
                  </a:rPr>
                  <a:t>Hubble tension or M tension?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sz="2000" dirty="0">
                  <a:solidFill>
                    <a:srgbClr val="FFFFFF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sz="2000" dirty="0">
                  <a:solidFill>
                    <a:srgbClr val="FFFFFF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FFFFFF"/>
                    </a:solidFill>
                  </a:rPr>
                  <a:t>SN </a:t>
                </a:r>
                <a:r>
                  <a:rPr lang="en-GB" sz="2000" dirty="0" err="1">
                    <a:solidFill>
                      <a:srgbClr val="FFFFFF"/>
                    </a:solidFill>
                  </a:rPr>
                  <a:t>Ia</a:t>
                </a:r>
                <a:r>
                  <a:rPr lang="en-GB" sz="2000" dirty="0">
                    <a:solidFill>
                      <a:srgbClr val="FFFFFF"/>
                    </a:solidFill>
                  </a:rPr>
                  <a:t> “environmental” adjustment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GB" sz="2000" dirty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FFFFFF"/>
                    </a:solidFill>
                  </a:rPr>
                  <a:t>Dust or progenitor?</a:t>
                </a:r>
              </a:p>
              <a:p>
                <a:pPr lvl="1"/>
                <a:endParaRPr lang="en-GB" sz="2000" dirty="0">
                  <a:solidFill>
                    <a:srgbClr val="FFFFFF"/>
                  </a:solidFill>
                </a:endParaRPr>
              </a:p>
              <a:p>
                <a:pPr lvl="1"/>
                <a:endParaRPr lang="en-GB" sz="2000" dirty="0">
                  <a:solidFill>
                    <a:srgbClr val="FFFFFF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chemeClr val="bg1"/>
                    </a:solidFill>
                  </a:rPr>
                  <a:t>Bias correction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000" dirty="0">
                  <a:solidFill>
                    <a:schemeClr val="bg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FFFFFF"/>
                    </a:solidFill>
                  </a:rPr>
                  <a:t>What causes scatter in SN </a:t>
                </a:r>
                <a:r>
                  <a:rPr lang="en-GB" sz="2000" dirty="0" err="1">
                    <a:solidFill>
                      <a:srgbClr val="FFFFFF"/>
                    </a:solidFill>
                  </a:rPr>
                  <a:t>Ia</a:t>
                </a:r>
                <a:r>
                  <a:rPr lang="en-GB" sz="2000" dirty="0">
                    <a:solidFill>
                      <a:srgbClr val="FFFFFF"/>
                    </a:solidFill>
                  </a:rPr>
                  <a:t> magnitudes?</a:t>
                </a:r>
              </a:p>
              <a:p>
                <a:endParaRPr lang="en-GB" sz="2000" dirty="0">
                  <a:solidFill>
                    <a:srgbClr val="FFFFFF"/>
                  </a:solidFill>
                </a:endParaRPr>
              </a:p>
              <a:p>
                <a:endParaRPr lang="en-GB" sz="2000" dirty="0">
                  <a:solidFill>
                    <a:srgbClr val="FFFFFF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FFFFFF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>
                    <a:solidFill>
                      <a:srgbClr val="FFFFFF"/>
                    </a:solidFill>
                  </a:rPr>
                  <a:t>a fair sampling of the universe?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FFFFFF"/>
                    </a:solidFill>
                  </a:rPr>
                  <a:t>Are SN </a:t>
                </a:r>
                <a:r>
                  <a:rPr lang="en-GB" sz="2000" dirty="0" err="1">
                    <a:solidFill>
                      <a:srgbClr val="FFFFFF"/>
                    </a:solidFill>
                  </a:rPr>
                  <a:t>Ia</a:t>
                </a:r>
                <a:r>
                  <a:rPr lang="en-GB" sz="2000" dirty="0">
                    <a:solidFill>
                      <a:srgbClr val="FFFFFF"/>
                    </a:solidFill>
                  </a:rPr>
                  <a:t> on over/under-dense lines of sight?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843A98-F34C-4118-B6A7-36B06DA5B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" y="1329070"/>
                <a:ext cx="8018469" cy="5016758"/>
              </a:xfrm>
              <a:prstGeom prst="rect">
                <a:avLst/>
              </a:prstGeom>
              <a:blipFill>
                <a:blip r:embed="rId2"/>
                <a:stretch>
                  <a:fillRect l="-791"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AB2AA37-FE19-E336-1FFF-35CD0BAB067A}"/>
              </a:ext>
            </a:extLst>
          </p:cNvPr>
          <p:cNvSpPr txBox="1"/>
          <p:nvPr/>
        </p:nvSpPr>
        <p:spPr>
          <a:xfrm>
            <a:off x="9103444" y="5980878"/>
            <a:ext cx="2529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0" i="0" u="none" strike="noStrike" dirty="0">
                <a:solidFill>
                  <a:schemeClr val="bg1"/>
                </a:solidFill>
                <a:effectLst/>
                <a:latin typeface="quatro"/>
              </a:rPr>
              <a:t>Figure credi</a:t>
            </a:r>
            <a:r>
              <a:rPr lang="en-GB" sz="1000" dirty="0">
                <a:solidFill>
                  <a:schemeClr val="bg1"/>
                </a:solidFill>
                <a:latin typeface="quatro"/>
              </a:rPr>
              <a:t>t : </a:t>
            </a:r>
            <a:r>
              <a:rPr lang="en-GB" sz="1000" b="0" i="0" u="none" strike="noStrike" dirty="0" err="1">
                <a:solidFill>
                  <a:schemeClr val="bg1"/>
                </a:solidFill>
                <a:effectLst/>
                <a:latin typeface="quatro"/>
              </a:rPr>
              <a:t>NOIRLab</a:t>
            </a:r>
            <a:r>
              <a:rPr lang="en-GB" sz="1000" b="0" i="0" u="none" strike="noStrike" dirty="0">
                <a:solidFill>
                  <a:schemeClr val="bg1"/>
                </a:solidFill>
                <a:effectLst/>
                <a:latin typeface="quatro"/>
              </a:rPr>
              <a:t>/NSF/AURA/J. da Silva</a:t>
            </a:r>
            <a:endParaRPr lang="en-GB" sz="1000" dirty="0">
              <a:solidFill>
                <a:schemeClr val="bg1"/>
              </a:solidFill>
            </a:endParaRPr>
          </a:p>
        </p:txBody>
      </p:sp>
      <p:pic>
        <p:nvPicPr>
          <p:cNvPr id="14342" name="Picture 6" descr="Bridge diagram showing different measurements of the Hubble constant">
            <a:extLst>
              <a:ext uri="{FF2B5EF4-FFF2-40B4-BE49-F238E27FC236}">
                <a16:creationId xmlns:a16="http://schemas.microsoft.com/office/drawing/2014/main" id="{BCB28D9D-2131-0F8A-E949-1561C8753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318" y="1329070"/>
            <a:ext cx="4346986" cy="434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1EFF42-9E23-85D1-F4E6-2B1FA93D55F0}"/>
              </a:ext>
            </a:extLst>
          </p:cNvPr>
          <p:cNvCxnSpPr>
            <a:cxnSpLocks/>
          </p:cNvCxnSpPr>
          <p:nvPr/>
        </p:nvCxnSpPr>
        <p:spPr>
          <a:xfrm>
            <a:off x="5647994" y="417900"/>
            <a:ext cx="964096" cy="5232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45170F-41CE-F9FB-2963-519C48E8D770}"/>
              </a:ext>
            </a:extLst>
          </p:cNvPr>
          <p:cNvCxnSpPr>
            <a:cxnSpLocks/>
          </p:cNvCxnSpPr>
          <p:nvPr/>
        </p:nvCxnSpPr>
        <p:spPr>
          <a:xfrm flipV="1">
            <a:off x="5647994" y="438378"/>
            <a:ext cx="964096" cy="5027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0C9D4D-CF66-3DBF-1503-A51ECC51E19B}"/>
              </a:ext>
            </a:extLst>
          </p:cNvPr>
          <p:cNvSpPr txBox="1"/>
          <p:nvPr/>
        </p:nvSpPr>
        <p:spPr>
          <a:xfrm>
            <a:off x="4574389" y="2349466"/>
            <a:ext cx="1989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Lemos</a:t>
            </a:r>
            <a:r>
              <a:rPr lang="en-US" sz="1200" dirty="0">
                <a:solidFill>
                  <a:schemeClr val="bg1"/>
                </a:solidFill>
              </a:rPr>
              <a:t> 2019, </a:t>
            </a:r>
            <a:r>
              <a:rPr lang="en-US" sz="1200" dirty="0" err="1">
                <a:solidFill>
                  <a:schemeClr val="bg1"/>
                </a:solidFill>
              </a:rPr>
              <a:t>Efstathiou</a:t>
            </a:r>
            <a:r>
              <a:rPr lang="en-US" sz="1200" dirty="0">
                <a:solidFill>
                  <a:schemeClr val="bg1"/>
                </a:solidFill>
              </a:rPr>
              <a:t> 2021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A1829C-F34D-B488-8F2B-967C26BF1950}"/>
              </a:ext>
            </a:extLst>
          </p:cNvPr>
          <p:cNvSpPr txBox="1"/>
          <p:nvPr/>
        </p:nvSpPr>
        <p:spPr>
          <a:xfrm>
            <a:off x="2452317" y="5026163"/>
            <a:ext cx="3385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Guy 2010, </a:t>
            </a:r>
            <a:r>
              <a:rPr lang="en-US" sz="1200" dirty="0" err="1">
                <a:solidFill>
                  <a:schemeClr val="bg1"/>
                </a:solidFill>
              </a:rPr>
              <a:t>Chotard</a:t>
            </a:r>
            <a:r>
              <a:rPr lang="en-US" sz="1200" dirty="0">
                <a:solidFill>
                  <a:schemeClr val="bg1"/>
                </a:solidFill>
              </a:rPr>
              <a:t> 2011, </a:t>
            </a:r>
            <a:r>
              <a:rPr lang="en-US" sz="1200" dirty="0" err="1">
                <a:solidFill>
                  <a:schemeClr val="bg1"/>
                </a:solidFill>
              </a:rPr>
              <a:t>Brout</a:t>
            </a:r>
            <a:r>
              <a:rPr lang="en-US" sz="1200" dirty="0">
                <a:solidFill>
                  <a:schemeClr val="bg1"/>
                </a:solidFill>
              </a:rPr>
              <a:t> 2020, Popovic 2021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2886D2-FE8A-01D7-BBFE-399F30E769D8}"/>
              </a:ext>
            </a:extLst>
          </p:cNvPr>
          <p:cNvSpPr txBox="1"/>
          <p:nvPr/>
        </p:nvSpPr>
        <p:spPr>
          <a:xfrm>
            <a:off x="3455751" y="3560449"/>
            <a:ext cx="19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Kelsey 2020, Wiseman 2022</a:t>
            </a:r>
          </a:p>
        </p:txBody>
      </p:sp>
    </p:spTree>
    <p:extLst>
      <p:ext uri="{BB962C8B-B14F-4D97-AF65-F5344CB8AC3E}">
        <p14:creationId xmlns:p14="http://schemas.microsoft.com/office/powerpoint/2010/main" val="257247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A4F8A9-954F-4390-9BB6-D30823646128}"/>
              </a:ext>
            </a:extLst>
          </p:cNvPr>
          <p:cNvCxnSpPr>
            <a:cxnSpLocks/>
          </p:cNvCxnSpPr>
          <p:nvPr/>
        </p:nvCxnSpPr>
        <p:spPr>
          <a:xfrm>
            <a:off x="594360" y="1024247"/>
            <a:ext cx="11003280" cy="0"/>
          </a:xfrm>
          <a:prstGeom prst="line">
            <a:avLst/>
          </a:prstGeom>
          <a:ln w="66675" cmpd="thickThin">
            <a:gradFill>
              <a:gsLst>
                <a:gs pos="31000">
                  <a:schemeClr val="accent1"/>
                </a:gs>
                <a:gs pos="6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845EFAB-ED31-4394-9393-8128CC07F9A4}"/>
              </a:ext>
            </a:extLst>
          </p:cNvPr>
          <p:cNvSpPr txBox="1"/>
          <p:nvPr/>
        </p:nvSpPr>
        <p:spPr>
          <a:xfrm>
            <a:off x="594360" y="392286"/>
            <a:ext cx="6259278" cy="52322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5050"/>
                </a:solidFill>
              </a:rPr>
              <a:t>Type </a:t>
            </a:r>
            <a:r>
              <a:rPr lang="en-GB" sz="2800" dirty="0" err="1">
                <a:solidFill>
                  <a:srgbClr val="FF5050"/>
                </a:solidFill>
              </a:rPr>
              <a:t>Ia</a:t>
            </a:r>
            <a:r>
              <a:rPr lang="en-GB" sz="2800" dirty="0">
                <a:solidFill>
                  <a:srgbClr val="FF5050"/>
                </a:solidFill>
              </a:rPr>
              <a:t> supernovae : cosmology is solved!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843A98-F34C-4118-B6A7-36B06DA5B451}"/>
                  </a:ext>
                </a:extLst>
              </p:cNvPr>
              <p:cNvSpPr txBox="1"/>
              <p:nvPr/>
            </p:nvSpPr>
            <p:spPr>
              <a:xfrm>
                <a:off x="594360" y="1329070"/>
                <a:ext cx="8018469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GB" sz="20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2000" b="0" i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GB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GB" sz="2000" b="0" i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0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sz="20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0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GB" sz="20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GB" sz="2000" dirty="0">
                  <a:solidFill>
                    <a:srgbClr val="FFFFFF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000" dirty="0">
                  <a:solidFill>
                    <a:srgbClr val="FFFFFF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FFFFFF"/>
                    </a:solidFill>
                  </a:rPr>
                  <a:t>Calibration of </a:t>
                </a:r>
                <a:r>
                  <a:rPr lang="en-GB" sz="2000" dirty="0">
                    <a:solidFill>
                      <a:srgbClr val="FF0000"/>
                    </a:solidFill>
                  </a:rPr>
                  <a:t>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FFFFFF"/>
                    </a:solidFill>
                  </a:rPr>
                  <a:t>Hubble tension or M tension?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sz="2000" dirty="0">
                  <a:solidFill>
                    <a:srgbClr val="FFFFFF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sz="2000" dirty="0">
                  <a:solidFill>
                    <a:srgbClr val="FFFFFF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FFFFFF"/>
                    </a:solidFill>
                  </a:rPr>
                  <a:t>SN </a:t>
                </a:r>
                <a:r>
                  <a:rPr lang="en-GB" sz="2000" dirty="0" err="1">
                    <a:solidFill>
                      <a:srgbClr val="FFFFFF"/>
                    </a:solidFill>
                  </a:rPr>
                  <a:t>Ia</a:t>
                </a:r>
                <a:r>
                  <a:rPr lang="en-GB" sz="2000" dirty="0">
                    <a:solidFill>
                      <a:srgbClr val="FFFFFF"/>
                    </a:solidFill>
                  </a:rPr>
                  <a:t> “environmental” adjustment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GB" sz="2000" dirty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FFFFFF"/>
                    </a:solidFill>
                  </a:rPr>
                  <a:t>Dust or progenitor?</a:t>
                </a:r>
              </a:p>
              <a:p>
                <a:pPr lvl="1"/>
                <a:endParaRPr lang="en-GB" sz="2000" dirty="0">
                  <a:solidFill>
                    <a:srgbClr val="FFFFFF"/>
                  </a:solidFill>
                </a:endParaRPr>
              </a:p>
              <a:p>
                <a:pPr lvl="1"/>
                <a:endParaRPr lang="en-GB" sz="2000" dirty="0">
                  <a:solidFill>
                    <a:srgbClr val="FFFFFF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chemeClr val="bg1"/>
                    </a:solidFill>
                  </a:rPr>
                  <a:t>Bias correction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000" dirty="0">
                  <a:solidFill>
                    <a:schemeClr val="bg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FFFFFF"/>
                    </a:solidFill>
                  </a:rPr>
                  <a:t>What causes scatter in SN </a:t>
                </a:r>
                <a:r>
                  <a:rPr lang="en-GB" sz="2000" dirty="0" err="1">
                    <a:solidFill>
                      <a:srgbClr val="FFFFFF"/>
                    </a:solidFill>
                  </a:rPr>
                  <a:t>Ia</a:t>
                </a:r>
                <a:r>
                  <a:rPr lang="en-GB" sz="2000" dirty="0">
                    <a:solidFill>
                      <a:srgbClr val="FFFFFF"/>
                    </a:solidFill>
                  </a:rPr>
                  <a:t> magnitudes?</a:t>
                </a:r>
              </a:p>
              <a:p>
                <a:endParaRPr lang="en-GB" sz="2000" dirty="0">
                  <a:solidFill>
                    <a:srgbClr val="FFFFFF"/>
                  </a:solidFill>
                </a:endParaRPr>
              </a:p>
              <a:p>
                <a:endParaRPr lang="en-GB" sz="2000" dirty="0">
                  <a:solidFill>
                    <a:srgbClr val="FFFFFF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FFFFFF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>
                    <a:solidFill>
                      <a:srgbClr val="FFFFFF"/>
                    </a:solidFill>
                  </a:rPr>
                  <a:t>a fair sampling of the universe?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FFFFFF"/>
                    </a:solidFill>
                  </a:rPr>
                  <a:t>Are SN </a:t>
                </a:r>
                <a:r>
                  <a:rPr lang="en-GB" sz="2000" dirty="0" err="1">
                    <a:solidFill>
                      <a:srgbClr val="FFFFFF"/>
                    </a:solidFill>
                  </a:rPr>
                  <a:t>Ia</a:t>
                </a:r>
                <a:r>
                  <a:rPr lang="en-GB" sz="2000" dirty="0">
                    <a:solidFill>
                      <a:srgbClr val="FFFFFF"/>
                    </a:solidFill>
                  </a:rPr>
                  <a:t> on over/under-dense lines of sight?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843A98-F34C-4118-B6A7-36B06DA5B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" y="1329070"/>
                <a:ext cx="8018469" cy="5016758"/>
              </a:xfrm>
              <a:prstGeom prst="rect">
                <a:avLst/>
              </a:prstGeom>
              <a:blipFill>
                <a:blip r:embed="rId2"/>
                <a:stretch>
                  <a:fillRect l="-791"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AB2AA37-FE19-E336-1FFF-35CD0BAB067A}"/>
              </a:ext>
            </a:extLst>
          </p:cNvPr>
          <p:cNvSpPr txBox="1"/>
          <p:nvPr/>
        </p:nvSpPr>
        <p:spPr>
          <a:xfrm>
            <a:off x="9103444" y="5980878"/>
            <a:ext cx="2529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0" i="0" u="none" strike="noStrike" dirty="0">
                <a:solidFill>
                  <a:schemeClr val="bg1"/>
                </a:solidFill>
                <a:effectLst/>
                <a:latin typeface="quatro"/>
              </a:rPr>
              <a:t>Figure credi</a:t>
            </a:r>
            <a:r>
              <a:rPr lang="en-GB" sz="1000" dirty="0">
                <a:solidFill>
                  <a:schemeClr val="bg1"/>
                </a:solidFill>
                <a:latin typeface="quatro"/>
              </a:rPr>
              <a:t>t : </a:t>
            </a:r>
            <a:r>
              <a:rPr lang="en-GB" sz="1000" b="0" i="0" u="none" strike="noStrike" dirty="0" err="1">
                <a:solidFill>
                  <a:schemeClr val="bg1"/>
                </a:solidFill>
                <a:effectLst/>
                <a:latin typeface="quatro"/>
              </a:rPr>
              <a:t>NOIRLab</a:t>
            </a:r>
            <a:r>
              <a:rPr lang="en-GB" sz="1000" b="0" i="0" u="none" strike="noStrike" dirty="0">
                <a:solidFill>
                  <a:schemeClr val="bg1"/>
                </a:solidFill>
                <a:effectLst/>
                <a:latin typeface="quatro"/>
              </a:rPr>
              <a:t>/NSF/AURA/J. da Silva</a:t>
            </a:r>
            <a:endParaRPr lang="en-GB" sz="1000" dirty="0">
              <a:solidFill>
                <a:schemeClr val="bg1"/>
              </a:solidFill>
            </a:endParaRPr>
          </a:p>
        </p:txBody>
      </p:sp>
      <p:pic>
        <p:nvPicPr>
          <p:cNvPr id="14342" name="Picture 6" descr="Bridge diagram showing different measurements of the Hubble constant">
            <a:extLst>
              <a:ext uri="{FF2B5EF4-FFF2-40B4-BE49-F238E27FC236}">
                <a16:creationId xmlns:a16="http://schemas.microsoft.com/office/drawing/2014/main" id="{BCB28D9D-2131-0F8A-E949-1561C8753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318" y="1329070"/>
            <a:ext cx="4346986" cy="434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1EFF42-9E23-85D1-F4E6-2B1FA93D55F0}"/>
              </a:ext>
            </a:extLst>
          </p:cNvPr>
          <p:cNvCxnSpPr>
            <a:cxnSpLocks/>
          </p:cNvCxnSpPr>
          <p:nvPr/>
        </p:nvCxnSpPr>
        <p:spPr>
          <a:xfrm>
            <a:off x="5647994" y="417900"/>
            <a:ext cx="964096" cy="5232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45170F-41CE-F9FB-2963-519C48E8D770}"/>
              </a:ext>
            </a:extLst>
          </p:cNvPr>
          <p:cNvCxnSpPr>
            <a:cxnSpLocks/>
          </p:cNvCxnSpPr>
          <p:nvPr/>
        </p:nvCxnSpPr>
        <p:spPr>
          <a:xfrm flipV="1">
            <a:off x="5647994" y="438378"/>
            <a:ext cx="964096" cy="5027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0C9D4D-CF66-3DBF-1503-A51ECC51E19B}"/>
              </a:ext>
            </a:extLst>
          </p:cNvPr>
          <p:cNvSpPr txBox="1"/>
          <p:nvPr/>
        </p:nvSpPr>
        <p:spPr>
          <a:xfrm>
            <a:off x="4574389" y="2349466"/>
            <a:ext cx="1989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Lemos</a:t>
            </a:r>
            <a:r>
              <a:rPr lang="en-US" sz="1200" dirty="0">
                <a:solidFill>
                  <a:schemeClr val="bg1"/>
                </a:solidFill>
              </a:rPr>
              <a:t> 2019, </a:t>
            </a:r>
            <a:r>
              <a:rPr lang="en-US" sz="1200" dirty="0" err="1">
                <a:solidFill>
                  <a:schemeClr val="bg1"/>
                </a:solidFill>
              </a:rPr>
              <a:t>Efstathiou</a:t>
            </a:r>
            <a:r>
              <a:rPr lang="en-US" sz="1200" dirty="0">
                <a:solidFill>
                  <a:schemeClr val="bg1"/>
                </a:solidFill>
              </a:rPr>
              <a:t> 2021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2886D2-FE8A-01D7-BBFE-399F30E769D8}"/>
              </a:ext>
            </a:extLst>
          </p:cNvPr>
          <p:cNvSpPr txBox="1"/>
          <p:nvPr/>
        </p:nvSpPr>
        <p:spPr>
          <a:xfrm>
            <a:off x="3455751" y="3560449"/>
            <a:ext cx="19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Kelsey 2020, Wiseman 2022</a:t>
            </a:r>
          </a:p>
        </p:txBody>
      </p:sp>
      <p:sp>
        <p:nvSpPr>
          <p:cNvPr id="2" name="Left Arrow 1">
            <a:extLst>
              <a:ext uri="{FF2B5EF4-FFF2-40B4-BE49-F238E27FC236}">
                <a16:creationId xmlns:a16="http://schemas.microsoft.com/office/drawing/2014/main" id="{89F3B7E0-3B8F-6CDF-54F8-85F037A283ED}"/>
              </a:ext>
            </a:extLst>
          </p:cNvPr>
          <p:cNvSpPr/>
          <p:nvPr/>
        </p:nvSpPr>
        <p:spPr>
          <a:xfrm>
            <a:off x="6095999" y="4711797"/>
            <a:ext cx="699703" cy="4366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E423451F-0FCE-56E4-9304-9AAFE1F54AA5}"/>
              </a:ext>
            </a:extLst>
          </p:cNvPr>
          <p:cNvSpPr/>
          <p:nvPr/>
        </p:nvSpPr>
        <p:spPr>
          <a:xfrm>
            <a:off x="6262238" y="5755280"/>
            <a:ext cx="699703" cy="4366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B59112-49BB-E5F9-9518-CFC254F6E979}"/>
              </a:ext>
            </a:extLst>
          </p:cNvPr>
          <p:cNvSpPr txBox="1"/>
          <p:nvPr/>
        </p:nvSpPr>
        <p:spPr>
          <a:xfrm>
            <a:off x="2452317" y="5026163"/>
            <a:ext cx="3385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Guy 2010, </a:t>
            </a:r>
            <a:r>
              <a:rPr lang="en-US" sz="1200" dirty="0" err="1">
                <a:solidFill>
                  <a:schemeClr val="bg1"/>
                </a:solidFill>
              </a:rPr>
              <a:t>Chotard</a:t>
            </a:r>
            <a:r>
              <a:rPr lang="en-US" sz="1200" dirty="0">
                <a:solidFill>
                  <a:schemeClr val="bg1"/>
                </a:solidFill>
              </a:rPr>
              <a:t> 2011, </a:t>
            </a:r>
            <a:r>
              <a:rPr lang="en-US" sz="1200" dirty="0" err="1">
                <a:solidFill>
                  <a:schemeClr val="bg1"/>
                </a:solidFill>
              </a:rPr>
              <a:t>Brout</a:t>
            </a:r>
            <a:r>
              <a:rPr lang="en-US" sz="1200" dirty="0">
                <a:solidFill>
                  <a:schemeClr val="bg1"/>
                </a:solidFill>
              </a:rPr>
              <a:t> 2020, Popovic 2021</a:t>
            </a:r>
          </a:p>
        </p:txBody>
      </p:sp>
    </p:spTree>
    <p:extLst>
      <p:ext uri="{BB962C8B-B14F-4D97-AF65-F5344CB8AC3E}">
        <p14:creationId xmlns:p14="http://schemas.microsoft.com/office/powerpoint/2010/main" val="206083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A4F8A9-954F-4390-9BB6-D30823646128}"/>
              </a:ext>
            </a:extLst>
          </p:cNvPr>
          <p:cNvCxnSpPr>
            <a:cxnSpLocks/>
          </p:cNvCxnSpPr>
          <p:nvPr/>
        </p:nvCxnSpPr>
        <p:spPr>
          <a:xfrm>
            <a:off x="594360" y="1024247"/>
            <a:ext cx="11003280" cy="0"/>
          </a:xfrm>
          <a:prstGeom prst="line">
            <a:avLst/>
          </a:prstGeom>
          <a:ln w="66675" cmpd="thickThin">
            <a:gradFill>
              <a:gsLst>
                <a:gs pos="31000">
                  <a:schemeClr val="accent1"/>
                </a:gs>
                <a:gs pos="6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845EFAB-ED31-4394-9393-8128CC07F9A4}"/>
              </a:ext>
            </a:extLst>
          </p:cNvPr>
          <p:cNvSpPr txBox="1"/>
          <p:nvPr/>
        </p:nvSpPr>
        <p:spPr>
          <a:xfrm>
            <a:off x="594360" y="417900"/>
            <a:ext cx="8781288" cy="52322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5050"/>
                </a:solidFill>
              </a:rPr>
              <a:t>Light propagation in an inhomogeneous universe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843A98-F34C-4118-B6A7-36B06DA5B451}"/>
                  </a:ext>
                </a:extLst>
              </p:cNvPr>
              <p:cNvSpPr txBox="1"/>
              <p:nvPr/>
            </p:nvSpPr>
            <p:spPr>
              <a:xfrm>
                <a:off x="678523" y="800443"/>
                <a:ext cx="7421868" cy="4661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GB" sz="2000" dirty="0">
                  <a:solidFill>
                    <a:srgbClr val="FFFFFF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chemeClr val="bg1"/>
                    </a:solidFill>
                  </a:rPr>
                  <a:t>Weak lensing correlates luminosity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bg1"/>
                    </a:solidFill>
                  </a:rPr>
                  <a:t> to foreground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GB" sz="2000" dirty="0">
                  <a:solidFill>
                    <a:schemeClr val="bg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chemeClr val="bg1"/>
                    </a:solidFill>
                  </a:rPr>
                  <a:t>Lensing magnification dominated by small scale structure</a:t>
                </a:r>
              </a:p>
              <a:p>
                <a:pPr>
                  <a:lnSpc>
                    <a:spcPct val="150000"/>
                  </a:lnSpc>
                </a:pPr>
                <a:endParaRPr lang="en-GB" sz="2000" dirty="0">
                  <a:solidFill>
                    <a:schemeClr val="bg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chemeClr val="bg1"/>
                    </a:solidFill>
                  </a:rPr>
                  <a:t>Flux is conserved on average</a:t>
                </a:r>
              </a:p>
              <a:p>
                <a:pPr lvl="1">
                  <a:lnSpc>
                    <a:spcPct val="150000"/>
                  </a:lnSpc>
                </a:pPr>
                <a:endParaRPr lang="en-GB" sz="2000" dirty="0">
                  <a:solidFill>
                    <a:schemeClr val="bg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chemeClr val="bg1"/>
                    </a:solidFill>
                  </a:rPr>
                  <a:t>Clumpier universe has more scatter due to lensing</a:t>
                </a:r>
                <a14:m>
                  <m:oMath xmlns:m="http://schemas.openxmlformats.org/officeDocument/2006/math">
                    <m:r>
                      <a:rPr lang="en-GB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𝑙𝑒𝑛𝑠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GB" sz="2000" dirty="0">
                  <a:solidFill>
                    <a:schemeClr val="bg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GB" sz="2000" dirty="0">
                  <a:solidFill>
                    <a:schemeClr val="bg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chemeClr val="bg1"/>
                    </a:solidFill>
                  </a:rPr>
                  <a:t>Lensing degrades accuracy of high-z magnitudes 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843A98-F34C-4118-B6A7-36B06DA5B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23" y="800443"/>
                <a:ext cx="7421868" cy="4661276"/>
              </a:xfrm>
              <a:prstGeom prst="rect">
                <a:avLst/>
              </a:prstGeom>
              <a:blipFill>
                <a:blip r:embed="rId2"/>
                <a:stretch>
                  <a:fillRect l="-684" b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021929-6748-429A-9031-AB39DF87A5B8}"/>
                  </a:ext>
                </a:extLst>
              </p:cNvPr>
              <p:cNvSpPr txBox="1"/>
              <p:nvPr/>
            </p:nvSpPr>
            <p:spPr>
              <a:xfrm>
                <a:off x="767976" y="5646499"/>
                <a:ext cx="8781288" cy="461665"/>
              </a:xfrm>
              <a:prstGeom prst="rect">
                <a:avLst/>
              </a:prstGeom>
              <a:noFill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solidFill>
                      <a:srgbClr val="FF5050"/>
                    </a:solidFill>
                  </a:rPr>
                  <a:t>The magnification is small so detecting it is hard (only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FF5050"/>
                        </a:solidFill>
                        <a:latin typeface="Cambria Math" panose="02040503050406030204" pitchFamily="18" charset="0"/>
                      </a:rPr>
                      <m:t>1.4</m:t>
                    </m:r>
                    <m:r>
                      <a:rPr lang="en-GB" sz="2400" b="0" i="1" smtClean="0">
                        <a:solidFill>
                          <a:srgbClr val="FF505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sz="2400" dirty="0">
                    <a:solidFill>
                      <a:srgbClr val="FF5050"/>
                    </a:solidFill>
                  </a:rPr>
                  <a:t> so far..)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021929-6748-429A-9031-AB39DF87A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76" y="5646499"/>
                <a:ext cx="8781288" cy="461665"/>
              </a:xfrm>
              <a:prstGeom prst="rect">
                <a:avLst/>
              </a:prstGeom>
              <a:blipFill>
                <a:blip r:embed="rId3"/>
                <a:stretch>
                  <a:fillRect l="-1156" t="-8108" b="-32432"/>
                </a:stretch>
              </a:blip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3E6D902-E743-4D15-BC93-0974DD268D0B}"/>
              </a:ext>
            </a:extLst>
          </p:cNvPr>
          <p:cNvSpPr txBox="1"/>
          <p:nvPr/>
        </p:nvSpPr>
        <p:spPr>
          <a:xfrm>
            <a:off x="6305293" y="6152781"/>
            <a:ext cx="2929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Jonsson 2010, Smith 2014, MacAulay 2018</a:t>
            </a:r>
          </a:p>
        </p:txBody>
      </p:sp>
      <p:pic>
        <p:nvPicPr>
          <p:cNvPr id="14" name="Picture 2" descr="Weak Lensing Distorts the Universe">
            <a:extLst>
              <a:ext uri="{FF2B5EF4-FFF2-40B4-BE49-F238E27FC236}">
                <a16:creationId xmlns:a16="http://schemas.microsoft.com/office/drawing/2014/main" id="{C655C54D-EBFE-E5C7-7288-174005D26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202" y="1699590"/>
            <a:ext cx="4130348" cy="373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61F8404-E521-D198-5A4B-E574EE6F5497}"/>
              </a:ext>
            </a:extLst>
          </p:cNvPr>
          <p:cNvSpPr txBox="1"/>
          <p:nvPr/>
        </p:nvSpPr>
        <p:spPr>
          <a:xfrm>
            <a:off x="9781117" y="5615846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Figure credit : S. </a:t>
            </a:r>
            <a:r>
              <a:rPr lang="en-GB" sz="1000" dirty="0" err="1">
                <a:solidFill>
                  <a:schemeClr val="bg1"/>
                </a:solidFill>
              </a:rPr>
              <a:t>Columbi</a:t>
            </a:r>
            <a:r>
              <a:rPr lang="en-GB" sz="1000" dirty="0">
                <a:solidFill>
                  <a:schemeClr val="bg1"/>
                </a:solidFill>
              </a:rPr>
              <a:t>, CFHT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16E0E8-BF7C-E430-D963-E22A19CFFD52}"/>
              </a:ext>
            </a:extLst>
          </p:cNvPr>
          <p:cNvSpPr txBox="1"/>
          <p:nvPr/>
        </p:nvSpPr>
        <p:spPr>
          <a:xfrm>
            <a:off x="5812450" y="4488291"/>
            <a:ext cx="1851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</a:rPr>
              <a:t>Frieman</a:t>
            </a:r>
            <a:r>
              <a:rPr lang="en-GB" sz="1200" dirty="0">
                <a:solidFill>
                  <a:schemeClr val="bg1"/>
                </a:solidFill>
              </a:rPr>
              <a:t> 1997, </a:t>
            </a:r>
            <a:r>
              <a:rPr lang="en-GB" sz="1200" dirty="0" err="1">
                <a:solidFill>
                  <a:schemeClr val="bg1"/>
                </a:solidFill>
              </a:rPr>
              <a:t>Marra</a:t>
            </a:r>
            <a:r>
              <a:rPr lang="en-GB" sz="1200" dirty="0">
                <a:solidFill>
                  <a:schemeClr val="bg1"/>
                </a:solidFill>
              </a:rPr>
              <a:t> 2013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E92BF0-FAAD-BD73-85F2-52B73F748E31}"/>
              </a:ext>
            </a:extLst>
          </p:cNvPr>
          <p:cNvSpPr txBox="1"/>
          <p:nvPr/>
        </p:nvSpPr>
        <p:spPr>
          <a:xfrm>
            <a:off x="4988917" y="1699590"/>
            <a:ext cx="2499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</a:rPr>
              <a:t>Zel’dovich</a:t>
            </a:r>
            <a:r>
              <a:rPr lang="en-GB" sz="1200" dirty="0">
                <a:solidFill>
                  <a:schemeClr val="bg1"/>
                </a:solidFill>
              </a:rPr>
              <a:t> 1964, Dyer &amp; Roeder 1972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603D5D-5B8B-71E9-9131-5D9147A867BB}"/>
              </a:ext>
            </a:extLst>
          </p:cNvPr>
          <p:cNvSpPr txBox="1"/>
          <p:nvPr/>
        </p:nvSpPr>
        <p:spPr>
          <a:xfrm>
            <a:off x="1473260" y="3558640"/>
            <a:ext cx="2657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Weinberg 1977, Kaiser &amp; Peacock 2017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1FE599-B443-9288-BCC6-ED9E79304BCF}"/>
              </a:ext>
            </a:extLst>
          </p:cNvPr>
          <p:cNvSpPr txBox="1"/>
          <p:nvPr/>
        </p:nvSpPr>
        <p:spPr>
          <a:xfrm>
            <a:off x="5287765" y="5323219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</a:rPr>
              <a:t>Holz</a:t>
            </a:r>
            <a:r>
              <a:rPr lang="en-GB" sz="1200" dirty="0">
                <a:solidFill>
                  <a:schemeClr val="bg1"/>
                </a:solidFill>
              </a:rPr>
              <a:t> 2005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C7465D-6E21-D216-2C30-CC74CC6D0807}"/>
              </a:ext>
            </a:extLst>
          </p:cNvPr>
          <p:cNvSpPr txBox="1"/>
          <p:nvPr/>
        </p:nvSpPr>
        <p:spPr>
          <a:xfrm>
            <a:off x="4888313" y="2676477"/>
            <a:ext cx="2198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</a:rPr>
              <a:t>Frieman</a:t>
            </a:r>
            <a:r>
              <a:rPr lang="en-GB" sz="1200" dirty="0">
                <a:solidFill>
                  <a:schemeClr val="bg1"/>
                </a:solidFill>
              </a:rPr>
              <a:t> 1997, </a:t>
            </a:r>
            <a:r>
              <a:rPr lang="en-GB" sz="1200" dirty="0" err="1">
                <a:solidFill>
                  <a:schemeClr val="bg1"/>
                </a:solidFill>
              </a:rPr>
              <a:t>Kainulainen</a:t>
            </a:r>
            <a:r>
              <a:rPr lang="en-GB" sz="1200" dirty="0">
                <a:solidFill>
                  <a:schemeClr val="bg1"/>
                </a:solidFill>
              </a:rPr>
              <a:t> 2011</a:t>
            </a:r>
          </a:p>
        </p:txBody>
      </p:sp>
    </p:spTree>
    <p:extLst>
      <p:ext uri="{BB962C8B-B14F-4D97-AF65-F5344CB8AC3E}">
        <p14:creationId xmlns:p14="http://schemas.microsoft.com/office/powerpoint/2010/main" val="2168541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A4F8A9-954F-4390-9BB6-D30823646128}"/>
              </a:ext>
            </a:extLst>
          </p:cNvPr>
          <p:cNvCxnSpPr>
            <a:cxnSpLocks/>
          </p:cNvCxnSpPr>
          <p:nvPr/>
        </p:nvCxnSpPr>
        <p:spPr>
          <a:xfrm>
            <a:off x="594360" y="1024247"/>
            <a:ext cx="11003280" cy="0"/>
          </a:xfrm>
          <a:prstGeom prst="line">
            <a:avLst/>
          </a:prstGeom>
          <a:ln w="66675" cmpd="thickThin">
            <a:gradFill>
              <a:gsLst>
                <a:gs pos="31000">
                  <a:schemeClr val="accent1"/>
                </a:gs>
                <a:gs pos="6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845EFAB-ED31-4394-9393-8128CC07F9A4}"/>
              </a:ext>
            </a:extLst>
          </p:cNvPr>
          <p:cNvSpPr txBox="1"/>
          <p:nvPr/>
        </p:nvSpPr>
        <p:spPr>
          <a:xfrm>
            <a:off x="594360" y="417900"/>
            <a:ext cx="4523226" cy="52322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5050"/>
                </a:solidFill>
              </a:rPr>
              <a:t>An estimator for weak lensing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843A98-F34C-4118-B6A7-36B06DA5B451}"/>
                  </a:ext>
                </a:extLst>
              </p:cNvPr>
              <p:cNvSpPr txBox="1"/>
              <p:nvPr/>
            </p:nvSpPr>
            <p:spPr>
              <a:xfrm>
                <a:off x="717919" y="1387309"/>
                <a:ext cx="6597281" cy="4923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FFFFFF"/>
                    </a:solidFill>
                  </a:rPr>
                  <a:t>Halo model        </a:t>
                </a:r>
                <a14:m>
                  <m:oMath xmlns:m="http://schemas.openxmlformats.org/officeDocument/2006/math">
                    <m:r>
                      <a:rPr lang="en-GB" sz="20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GB" sz="2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GB" sz="2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𝑛𝑜𝑛</m:t>
                        </m:r>
                        <m: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h𝑎𝑙𝑜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h𝑎𝑙𝑜</m:t>
                            </m:r>
                          </m:sub>
                        </m:sSub>
                        <m: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sz="2000" dirty="0">
                  <a:solidFill>
                    <a:srgbClr val="FFFFFF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GB" sz="2000" dirty="0">
                  <a:solidFill>
                    <a:srgbClr val="FFFFFF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FFFFFF"/>
                    </a:solidFill>
                  </a:rPr>
                  <a:t>Parameters                 mass-to-light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GB" sz="2000" dirty="0">
                  <a:solidFill>
                    <a:srgbClr val="FFFFFF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sz="2000" dirty="0">
                    <a:solidFill>
                      <a:srgbClr val="FFFFFF"/>
                    </a:solidFill>
                  </a:rPr>
                  <a:t>                                           density radial slope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GB" sz="2000" dirty="0">
                  <a:solidFill>
                    <a:srgbClr val="FFFFFF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sz="2000" dirty="0">
                    <a:solidFill>
                      <a:srgbClr val="FFFFFF"/>
                    </a:solidFill>
                  </a:rPr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FFFFFF"/>
                    </a:solidFill>
                  </a:rPr>
                  <a:t> Convergence           </a:t>
                </a:r>
                <a14:m>
                  <m:oMath xmlns:m="http://schemas.openxmlformats.org/officeDocument/2006/math">
                    <m:r>
                      <a:rPr lang="en-GB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GB" sz="2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𝑠𝑢𝑟𝑓𝑎𝑐𝑒</m:t>
                        </m:r>
                        <m: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𝑑𝑒𝑛𝑠𝑖𝑡𝑦</m:t>
                        </m:r>
                      </m:num>
                      <m:den>
                        <m: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𝑙𝑒𝑛𝑠𝑖𝑛𝑔</m:t>
                        </m:r>
                        <m: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𝑒𝑓𝑓𝑖𝑐𝑖𝑒𝑛𝑐𝑦</m:t>
                        </m:r>
                      </m:den>
                    </m:f>
                  </m:oMath>
                </a14:m>
                <a:endParaRPr lang="en-GB" sz="2000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GB" sz="2000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GB" sz="2000" b="0" i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Magnification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𝑙𝑒𝑛𝑠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≃−2.17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</m:nary>
                    <m:r>
                      <a:rPr lang="en-GB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</m:acc>
                    <m:r>
                      <a:rPr lang="en-GB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GB" sz="2000" b="0" dirty="0">
                  <a:solidFill>
                    <a:srgbClr val="FFFFFF"/>
                  </a:solidFill>
                </a:endParaRPr>
              </a:p>
              <a:p>
                <a:pPr lvl="2">
                  <a:lnSpc>
                    <a:spcPct val="150000"/>
                  </a:lnSpc>
                </a:pPr>
                <a:endParaRPr lang="en-GB" sz="20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843A98-F34C-4118-B6A7-36B06DA5B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19" y="1387309"/>
                <a:ext cx="6597281" cy="4923977"/>
              </a:xfrm>
              <a:prstGeom prst="rect">
                <a:avLst/>
              </a:prstGeom>
              <a:blipFill>
                <a:blip r:embed="rId2"/>
                <a:stretch>
                  <a:fillRect l="-769" t="-7732" b="-4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58" name="Picture 14" descr="Figure 3">
            <a:extLst>
              <a:ext uri="{FF2B5EF4-FFF2-40B4-BE49-F238E27FC236}">
                <a16:creationId xmlns:a16="http://schemas.microsoft.com/office/drawing/2014/main" id="{A9EFDDD7-1A4F-78AA-A058-EE71ACA23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882" y="2017431"/>
            <a:ext cx="4752758" cy="282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153421-41F4-5284-6C45-9EF39427A2EA}"/>
              </a:ext>
            </a:extLst>
          </p:cNvPr>
          <p:cNvSpPr txBox="1"/>
          <p:nvPr/>
        </p:nvSpPr>
        <p:spPr>
          <a:xfrm>
            <a:off x="4870689" y="5783637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haloes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3F1F9-5A0B-2211-EC14-0D0EE7D3E403}"/>
              </a:ext>
            </a:extLst>
          </p:cNvPr>
          <p:cNvSpPr txBox="1"/>
          <p:nvPr/>
        </p:nvSpPr>
        <p:spPr>
          <a:xfrm>
            <a:off x="9060407" y="5941954"/>
            <a:ext cx="253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Shah, </a:t>
            </a:r>
            <a:r>
              <a:rPr lang="en-US" dirty="0" err="1">
                <a:solidFill>
                  <a:schemeClr val="bg1"/>
                </a:solidFill>
              </a:rPr>
              <a:t>Lemos</a:t>
            </a:r>
            <a:r>
              <a:rPr lang="en-US" dirty="0">
                <a:solidFill>
                  <a:schemeClr val="bg1"/>
                </a:solidFill>
              </a:rPr>
              <a:t>, Lahav 2022</a:t>
            </a:r>
          </a:p>
        </p:txBody>
      </p:sp>
    </p:spTree>
    <p:extLst>
      <p:ext uri="{BB962C8B-B14F-4D97-AF65-F5344CB8AC3E}">
        <p14:creationId xmlns:p14="http://schemas.microsoft.com/office/powerpoint/2010/main" val="93653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A4F8A9-954F-4390-9BB6-D30823646128}"/>
              </a:ext>
            </a:extLst>
          </p:cNvPr>
          <p:cNvCxnSpPr>
            <a:cxnSpLocks/>
          </p:cNvCxnSpPr>
          <p:nvPr/>
        </p:nvCxnSpPr>
        <p:spPr>
          <a:xfrm>
            <a:off x="594360" y="1024247"/>
            <a:ext cx="11003280" cy="0"/>
          </a:xfrm>
          <a:prstGeom prst="line">
            <a:avLst/>
          </a:prstGeom>
          <a:ln w="66675" cmpd="thickThin">
            <a:gradFill>
              <a:gsLst>
                <a:gs pos="31000">
                  <a:schemeClr val="accent1"/>
                </a:gs>
                <a:gs pos="6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845EFAB-ED31-4394-9393-8128CC07F9A4}"/>
              </a:ext>
            </a:extLst>
          </p:cNvPr>
          <p:cNvSpPr txBox="1"/>
          <p:nvPr/>
        </p:nvSpPr>
        <p:spPr>
          <a:xfrm>
            <a:off x="594360" y="417900"/>
            <a:ext cx="4523226" cy="52322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5050"/>
                </a:solidFill>
              </a:rPr>
              <a:t>An estimator for weak lensing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843A98-F34C-4118-B6A7-36B06DA5B451}"/>
                  </a:ext>
                </a:extLst>
              </p:cNvPr>
              <p:cNvSpPr txBox="1"/>
              <p:nvPr/>
            </p:nvSpPr>
            <p:spPr>
              <a:xfrm>
                <a:off x="717919" y="1387309"/>
                <a:ext cx="6597281" cy="4923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FFFFFF"/>
                    </a:solidFill>
                  </a:rPr>
                  <a:t>Halo model        </a:t>
                </a:r>
                <a14:m>
                  <m:oMath xmlns:m="http://schemas.openxmlformats.org/officeDocument/2006/math">
                    <m:r>
                      <a:rPr lang="en-GB" sz="20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GB" sz="2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GB" sz="2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𝑛𝑜𝑛</m:t>
                        </m:r>
                        <m: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h𝑎𝑙𝑜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h𝑎𝑙𝑜</m:t>
                            </m:r>
                          </m:sub>
                        </m:sSub>
                        <m: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sz="2000" dirty="0">
                  <a:solidFill>
                    <a:srgbClr val="FFFFFF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GB" sz="2000" dirty="0">
                  <a:solidFill>
                    <a:srgbClr val="FFFFFF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FFFFFF"/>
                    </a:solidFill>
                  </a:rPr>
                  <a:t>Parameters                 mass-to-light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GB" sz="2000" dirty="0">
                  <a:solidFill>
                    <a:srgbClr val="FFFFFF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sz="2000" dirty="0">
                    <a:solidFill>
                      <a:srgbClr val="FFFFFF"/>
                    </a:solidFill>
                  </a:rPr>
                  <a:t>                                           density radial slope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GB" sz="2000" dirty="0">
                  <a:solidFill>
                    <a:srgbClr val="FFFFFF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sz="2000" dirty="0">
                    <a:solidFill>
                      <a:srgbClr val="FFFFFF"/>
                    </a:solidFill>
                  </a:rPr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FFFFFF"/>
                    </a:solidFill>
                  </a:rPr>
                  <a:t> Convergence           </a:t>
                </a:r>
                <a14:m>
                  <m:oMath xmlns:m="http://schemas.openxmlformats.org/officeDocument/2006/math">
                    <m:r>
                      <a:rPr lang="en-GB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GB" sz="2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𝑠𝑢𝑟𝑓𝑎𝑐𝑒</m:t>
                        </m:r>
                        <m: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𝑑𝑒𝑛𝑠𝑖𝑡𝑦</m:t>
                        </m:r>
                      </m:num>
                      <m:den>
                        <m: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𝑙𝑒𝑛𝑠𝑖𝑛𝑔</m:t>
                        </m:r>
                        <m: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𝑒𝑓𝑓𝑖𝑐𝑖𝑒𝑛𝑐𝑦</m:t>
                        </m:r>
                      </m:den>
                    </m:f>
                  </m:oMath>
                </a14:m>
                <a:endParaRPr lang="en-GB" sz="2000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GB" sz="2000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GB" sz="2000" b="0" i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Magnification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𝑙𝑒𝑛𝑠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≃−2.17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</m:nary>
                    <m:r>
                      <a:rPr lang="en-GB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</m:acc>
                    <m:r>
                      <a:rPr lang="en-GB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GB" sz="2000" b="0" dirty="0">
                  <a:solidFill>
                    <a:srgbClr val="FFFFFF"/>
                  </a:solidFill>
                </a:endParaRPr>
              </a:p>
              <a:p>
                <a:pPr lvl="2">
                  <a:lnSpc>
                    <a:spcPct val="150000"/>
                  </a:lnSpc>
                </a:pPr>
                <a:endParaRPr lang="en-GB" sz="20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843A98-F34C-4118-B6A7-36B06DA5B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19" y="1387309"/>
                <a:ext cx="6597281" cy="4923977"/>
              </a:xfrm>
              <a:prstGeom prst="rect">
                <a:avLst/>
              </a:prstGeom>
              <a:blipFill>
                <a:blip r:embed="rId2"/>
                <a:stretch>
                  <a:fillRect l="-769" t="-7732" b="-4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58" name="Picture 14" descr="Figure 3">
            <a:extLst>
              <a:ext uri="{FF2B5EF4-FFF2-40B4-BE49-F238E27FC236}">
                <a16:creationId xmlns:a16="http://schemas.microsoft.com/office/drawing/2014/main" id="{A9EFDDD7-1A4F-78AA-A058-EE71ACA23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882" y="2017431"/>
            <a:ext cx="4752758" cy="282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153421-41F4-5284-6C45-9EF39427A2EA}"/>
              </a:ext>
            </a:extLst>
          </p:cNvPr>
          <p:cNvSpPr txBox="1"/>
          <p:nvPr/>
        </p:nvSpPr>
        <p:spPr>
          <a:xfrm>
            <a:off x="4870689" y="5783637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haloes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3F1F9-5A0B-2211-EC14-0D0EE7D3E403}"/>
              </a:ext>
            </a:extLst>
          </p:cNvPr>
          <p:cNvSpPr txBox="1"/>
          <p:nvPr/>
        </p:nvSpPr>
        <p:spPr>
          <a:xfrm>
            <a:off x="9060407" y="5941954"/>
            <a:ext cx="253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Shah, </a:t>
            </a:r>
            <a:r>
              <a:rPr lang="en-US" dirty="0" err="1">
                <a:solidFill>
                  <a:schemeClr val="bg1"/>
                </a:solidFill>
              </a:rPr>
              <a:t>Lemos</a:t>
            </a:r>
            <a:r>
              <a:rPr lang="en-US" dirty="0">
                <a:solidFill>
                  <a:schemeClr val="bg1"/>
                </a:solidFill>
              </a:rPr>
              <a:t>, Lahav 2022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652863ED-6148-2C29-6CEA-3A12EF732AFF}"/>
              </a:ext>
            </a:extLst>
          </p:cNvPr>
          <p:cNvSpPr/>
          <p:nvPr/>
        </p:nvSpPr>
        <p:spPr>
          <a:xfrm>
            <a:off x="8895522" y="5049078"/>
            <a:ext cx="387626" cy="3081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7E42D6-DB15-58E2-1E16-ACB42C82D731}"/>
              </a:ext>
            </a:extLst>
          </p:cNvPr>
          <p:cNvSpPr txBox="1"/>
          <p:nvPr/>
        </p:nvSpPr>
        <p:spPr>
          <a:xfrm>
            <a:off x="7315200" y="5357191"/>
            <a:ext cx="3644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Foreground galaxy positions, photo-z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AA70A2B2-ADDB-1B6E-8D02-2AE769813E42}"/>
              </a:ext>
            </a:extLst>
          </p:cNvPr>
          <p:cNvSpPr/>
          <p:nvPr/>
        </p:nvSpPr>
        <p:spPr>
          <a:xfrm>
            <a:off x="4136336" y="4513084"/>
            <a:ext cx="387626" cy="3081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DCC9C1-BFB7-387A-369D-C1C5CA26B9B8}"/>
              </a:ext>
            </a:extLst>
          </p:cNvPr>
          <p:cNvSpPr txBox="1"/>
          <p:nvPr/>
        </p:nvSpPr>
        <p:spPr>
          <a:xfrm>
            <a:off x="3143285" y="4821916"/>
            <a:ext cx="237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Sn z and galaxy photo-z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047C1CA4-ABA8-10BF-1E65-2B02ADEADB08}"/>
              </a:ext>
            </a:extLst>
          </p:cNvPr>
          <p:cNvSpPr/>
          <p:nvPr/>
        </p:nvSpPr>
        <p:spPr>
          <a:xfrm rot="10800000">
            <a:off x="4136336" y="3391160"/>
            <a:ext cx="387626" cy="3081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6D053A-9DF0-2222-4CE1-7E5DC9A57263}"/>
              </a:ext>
            </a:extLst>
          </p:cNvPr>
          <p:cNvSpPr txBox="1"/>
          <p:nvPr/>
        </p:nvSpPr>
        <p:spPr>
          <a:xfrm>
            <a:off x="4471155" y="334126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+ galaxy mags</a:t>
            </a:r>
          </a:p>
        </p:txBody>
      </p:sp>
    </p:spTree>
    <p:extLst>
      <p:ext uri="{BB962C8B-B14F-4D97-AF65-F5344CB8AC3E}">
        <p14:creationId xmlns:p14="http://schemas.microsoft.com/office/powerpoint/2010/main" val="1016038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A4F8A9-954F-4390-9BB6-D30823646128}"/>
              </a:ext>
            </a:extLst>
          </p:cNvPr>
          <p:cNvCxnSpPr>
            <a:cxnSpLocks/>
          </p:cNvCxnSpPr>
          <p:nvPr/>
        </p:nvCxnSpPr>
        <p:spPr>
          <a:xfrm>
            <a:off x="594360" y="1024247"/>
            <a:ext cx="11003280" cy="0"/>
          </a:xfrm>
          <a:prstGeom prst="line">
            <a:avLst/>
          </a:prstGeom>
          <a:ln w="66675" cmpd="thickThin">
            <a:gradFill>
              <a:gsLst>
                <a:gs pos="31000">
                  <a:schemeClr val="accent1"/>
                </a:gs>
                <a:gs pos="6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845EFAB-ED31-4394-9393-8128CC07F9A4}"/>
              </a:ext>
            </a:extLst>
          </p:cNvPr>
          <p:cNvSpPr txBox="1"/>
          <p:nvPr/>
        </p:nvSpPr>
        <p:spPr>
          <a:xfrm>
            <a:off x="594360" y="417900"/>
            <a:ext cx="4150367" cy="52322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5050"/>
                </a:solidFill>
              </a:rPr>
              <a:t>Result 1 : Does it work? 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843A98-F34C-4118-B6A7-36B06DA5B451}"/>
                  </a:ext>
                </a:extLst>
              </p:cNvPr>
              <p:cNvSpPr txBox="1"/>
              <p:nvPr/>
            </p:nvSpPr>
            <p:spPr>
              <a:xfrm>
                <a:off x="739093" y="1024247"/>
                <a:ext cx="6554336" cy="43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dirty="0">
                  <a:solidFill>
                    <a:srgbClr val="FFFFFF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srgbClr val="FFFFFF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FFFFFF"/>
                    </a:solidFill>
                  </a:rPr>
                  <a:t>Correlate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𝑙𝑒𝑛𝑠</m:t>
                        </m:r>
                      </m:sub>
                    </m:sSub>
                  </m:oMath>
                </a14:m>
                <a:r>
                  <a:rPr lang="en-GB" b="0" dirty="0">
                    <a:solidFill>
                      <a:srgbClr val="FFFFFF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  <m:r>
                      <a:rPr lang="en-GB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  <m:r>
                      <a:rPr lang="en-GB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GB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GB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𝐶𝐷𝑀</m:t>
                        </m:r>
                      </m:sub>
                    </m:sSub>
                  </m:oMath>
                </a14:m>
                <a:endParaRPr lang="en-GB" b="0" dirty="0">
                  <a:solidFill>
                    <a:srgbClr val="FFFFFF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srgbClr val="FFFFFF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rgbClr val="FFFFFF"/>
                    </a:solidFill>
                  </a:rPr>
                  <a:t>Use Pantheon and SDSS </a:t>
                </a:r>
                <a:r>
                  <a:rPr lang="en-GB" sz="1200" dirty="0">
                    <a:solidFill>
                      <a:srgbClr val="FFFFFF"/>
                    </a:solidFill>
                  </a:rPr>
                  <a:t>(</a:t>
                </a:r>
                <a:r>
                  <a:rPr lang="en-GB" sz="1200" dirty="0" err="1">
                    <a:solidFill>
                      <a:srgbClr val="FFFFFF"/>
                    </a:solidFill>
                  </a:rPr>
                  <a:t>Scolnic</a:t>
                </a:r>
                <a:r>
                  <a:rPr lang="en-GB" sz="1200" dirty="0">
                    <a:solidFill>
                      <a:srgbClr val="FFFFFF"/>
                    </a:solidFill>
                  </a:rPr>
                  <a:t> 2018, Eisenstein 2011)</a:t>
                </a:r>
              </a:p>
              <a:p>
                <a:endParaRPr lang="en-GB" dirty="0">
                  <a:solidFill>
                    <a:srgbClr val="FFFFFF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FFFFFF"/>
                    </a:solidFill>
                  </a:rPr>
                  <a:t>Find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=0.166±0.046  (3.5</m:t>
                    </m:r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GB" b="0" dirty="0">
                  <a:solidFill>
                    <a:srgbClr val="FFFFFF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srgbClr val="FFFFFF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0" dirty="0">
                    <a:solidFill>
                      <a:srgbClr val="FFFFFF"/>
                    </a:solidFill>
                  </a:rPr>
                  <a:t>Why better?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rgbClr val="FFFFFF"/>
                    </a:solidFill>
                  </a:rPr>
                  <a:t>Extra signal power from position, photometry of foreground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rgbClr val="FFFFFF"/>
                    </a:solidFill>
                  </a:rPr>
                  <a:t>SN </a:t>
                </a:r>
                <a:r>
                  <a:rPr lang="en-GB" dirty="0" err="1">
                    <a:solidFill>
                      <a:srgbClr val="FFFFFF"/>
                    </a:solidFill>
                  </a:rPr>
                  <a:t>Ia</a:t>
                </a:r>
                <a:r>
                  <a:rPr lang="en-GB" dirty="0">
                    <a:solidFill>
                      <a:srgbClr val="FFFFFF"/>
                    </a:solidFill>
                  </a:rPr>
                  <a:t> calibration in Pantheon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b="0" dirty="0">
                  <a:solidFill>
                    <a:srgbClr val="FFFFFF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srgbClr val="FFFFFF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srgbClr val="FFFFFF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sz="20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843A98-F34C-4118-B6A7-36B06DA5B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93" y="1024247"/>
                <a:ext cx="6554336" cy="4339650"/>
              </a:xfrm>
              <a:prstGeom prst="rect">
                <a:avLst/>
              </a:prstGeom>
              <a:blipFill>
                <a:blip r:embed="rId2"/>
                <a:stretch>
                  <a:fillRect l="-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103D2F5-D054-FDAD-8B6F-D1C6F79B05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5" t="45447" r="49237" b="-3245"/>
          <a:stretch/>
        </p:blipFill>
        <p:spPr>
          <a:xfrm>
            <a:off x="7995562" y="1371938"/>
            <a:ext cx="3176022" cy="4476706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4FAB40-88D5-8CBB-67F6-CE4F0E58D9B5}"/>
              </a:ext>
            </a:extLst>
          </p:cNvPr>
          <p:cNvSpPr txBox="1"/>
          <p:nvPr/>
        </p:nvSpPr>
        <p:spPr>
          <a:xfrm>
            <a:off x="8789812" y="6196334"/>
            <a:ext cx="1751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Shah, </a:t>
            </a:r>
            <a:r>
              <a:rPr lang="en-US" sz="1200" dirty="0" err="1">
                <a:solidFill>
                  <a:schemeClr val="bg1"/>
                </a:solidFill>
              </a:rPr>
              <a:t>Lemos</a:t>
            </a:r>
            <a:r>
              <a:rPr lang="en-US" sz="1200" dirty="0">
                <a:solidFill>
                  <a:schemeClr val="bg1"/>
                </a:solidFill>
              </a:rPr>
              <a:t>, Lahav 2022</a:t>
            </a:r>
          </a:p>
        </p:txBody>
      </p:sp>
    </p:spTree>
    <p:extLst>
      <p:ext uri="{BB962C8B-B14F-4D97-AF65-F5344CB8AC3E}">
        <p14:creationId xmlns:p14="http://schemas.microsoft.com/office/powerpoint/2010/main" val="2535520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A4F8A9-954F-4390-9BB6-D30823646128}"/>
              </a:ext>
            </a:extLst>
          </p:cNvPr>
          <p:cNvCxnSpPr>
            <a:cxnSpLocks/>
          </p:cNvCxnSpPr>
          <p:nvPr/>
        </p:nvCxnSpPr>
        <p:spPr>
          <a:xfrm>
            <a:off x="594360" y="1024247"/>
            <a:ext cx="11003280" cy="0"/>
          </a:xfrm>
          <a:prstGeom prst="line">
            <a:avLst/>
          </a:prstGeom>
          <a:ln w="66675" cmpd="thickThin">
            <a:gradFill>
              <a:gsLst>
                <a:gs pos="31000">
                  <a:schemeClr val="accent1"/>
                </a:gs>
                <a:gs pos="6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845EFAB-ED31-4394-9393-8128CC07F9A4}"/>
              </a:ext>
            </a:extLst>
          </p:cNvPr>
          <p:cNvSpPr txBox="1"/>
          <p:nvPr/>
        </p:nvSpPr>
        <p:spPr>
          <a:xfrm>
            <a:off x="594360" y="417900"/>
            <a:ext cx="7145610" cy="52322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5050"/>
                </a:solidFill>
              </a:rPr>
              <a:t>Result 2 : mass and shape of dark matter haloes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843A98-F34C-4118-B6A7-36B06DA5B451}"/>
                  </a:ext>
                </a:extLst>
              </p:cNvPr>
              <p:cNvSpPr txBox="1"/>
              <p:nvPr/>
            </p:nvSpPr>
            <p:spPr>
              <a:xfrm>
                <a:off x="868301" y="1209142"/>
                <a:ext cx="5621951" cy="3979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dirty="0">
                  <a:solidFill>
                    <a:srgbClr val="FFFFFF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srgbClr val="FFFFFF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rgbClr val="FFFFFF"/>
                    </a:solidFill>
                  </a:rPr>
                  <a:t>P</a:t>
                </a:r>
                <a:r>
                  <a:rPr lang="en-GB" b="0" dirty="0">
                    <a:solidFill>
                      <a:srgbClr val="FFFFFF"/>
                    </a:solidFill>
                  </a:rPr>
                  <a:t>rofile slope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=1.8±0.3</m:t>
                    </m:r>
                  </m:oMath>
                </a14:m>
                <a:endParaRPr lang="en-GB" b="0" dirty="0">
                  <a:solidFill>
                    <a:srgbClr val="FFFFFF"/>
                  </a:solidFill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rgbClr val="FFFFFF"/>
                    </a:solidFill>
                  </a:rPr>
                  <a:t>consistent with NFW halo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rgbClr val="FFFFFF"/>
                    </a:solidFill>
                  </a:rPr>
                  <a:t>Isothermal sphere not favoured (&lt;5%)</a:t>
                </a:r>
              </a:p>
              <a:p>
                <a:pPr lvl="1">
                  <a:lnSpc>
                    <a:spcPct val="150000"/>
                  </a:lnSpc>
                </a:pPr>
                <a:endParaRPr lang="en-GB" dirty="0">
                  <a:solidFill>
                    <a:srgbClr val="FFFFFF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GB" b="0" dirty="0">
                  <a:solidFill>
                    <a:srgbClr val="FFFFFF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rgbClr val="FFFFFF"/>
                    </a:solidFill>
                  </a:rPr>
                  <a:t>Mass-to-light ratio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197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−80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+64</m:t>
                        </m:r>
                      </m:sup>
                    </m:sSubSup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⊙</m:t>
                        </m:r>
                      </m:sub>
                    </m:sSub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⊙</m:t>
                        </m:r>
                      </m:sub>
                    </m:sSub>
                  </m:oMath>
                </a14:m>
                <a:endParaRPr lang="en-GB" b="0" dirty="0">
                  <a:solidFill>
                    <a:srgbClr val="FFFFFF"/>
                  </a:solidFill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𝑐𝑜𝑠𝑚𝑖𝑐</m:t>
                        </m:r>
                      </m:sub>
                    </m:sSub>
                    <m:r>
                      <a:rPr lang="en-GB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~ 400 </m:t>
                    </m:r>
                    <m:r>
                      <a:rPr lang="en-GB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⊙</m:t>
                        </m:r>
                      </m:sub>
                    </m:sSub>
                    <m:r>
                      <a:rPr lang="en-GB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GB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⊙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rgbClr val="FFFFFF"/>
                    </a:solidFill>
                  </a:rPr>
                  <a:t> </a:t>
                </a:r>
                <a:r>
                  <a:rPr lang="en-GB" sz="1200" dirty="0">
                    <a:solidFill>
                      <a:srgbClr val="FFFFFF"/>
                    </a:solidFill>
                  </a:rPr>
                  <a:t>(</a:t>
                </a:r>
                <a:r>
                  <a:rPr lang="en-GB" sz="1200" dirty="0" err="1">
                    <a:solidFill>
                      <a:srgbClr val="FFFFFF"/>
                    </a:solidFill>
                  </a:rPr>
                  <a:t>Bahcall</a:t>
                </a:r>
                <a:r>
                  <a:rPr lang="en-GB" sz="1200" dirty="0">
                    <a:solidFill>
                      <a:srgbClr val="FFFFFF"/>
                    </a:solidFill>
                  </a:rPr>
                  <a:t> 2014)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rgbClr val="FFFFFF"/>
                    </a:solidFill>
                  </a:rPr>
                  <a:t>So ~50% of DM density is bound in galactic haloes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843A98-F34C-4118-B6A7-36B06DA5B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01" y="1209142"/>
                <a:ext cx="5621951" cy="3979807"/>
              </a:xfrm>
              <a:prstGeom prst="rect">
                <a:avLst/>
              </a:prstGeom>
              <a:blipFill>
                <a:blip r:embed="rId2"/>
                <a:stretch>
                  <a:fillRect l="-676" b="-1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FAAF9E9-8F48-49B2-91CA-106619F3B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678" y="1643991"/>
            <a:ext cx="4255962" cy="3968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75D8E8-E8B6-2504-E63C-D22158D1B7B0}"/>
              </a:ext>
            </a:extLst>
          </p:cNvPr>
          <p:cNvSpPr txBox="1"/>
          <p:nvPr/>
        </p:nvSpPr>
        <p:spPr>
          <a:xfrm>
            <a:off x="8789812" y="6196334"/>
            <a:ext cx="1751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Shah, </a:t>
            </a:r>
            <a:r>
              <a:rPr lang="en-US" sz="1200" dirty="0" err="1">
                <a:solidFill>
                  <a:schemeClr val="bg1"/>
                </a:solidFill>
              </a:rPr>
              <a:t>Lemos</a:t>
            </a:r>
            <a:r>
              <a:rPr lang="en-US" sz="1200" dirty="0">
                <a:solidFill>
                  <a:schemeClr val="bg1"/>
                </a:solidFill>
              </a:rPr>
              <a:t>, Lahav 2022</a:t>
            </a:r>
          </a:p>
        </p:txBody>
      </p:sp>
    </p:spTree>
    <p:extLst>
      <p:ext uri="{BB962C8B-B14F-4D97-AF65-F5344CB8AC3E}">
        <p14:creationId xmlns:p14="http://schemas.microsoft.com/office/powerpoint/2010/main" val="3624839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24731</TotalTime>
  <Words>913</Words>
  <Application>Microsoft Macintosh PowerPoint</Application>
  <PresentationFormat>Widescreen</PresentationFormat>
  <Paragraphs>181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quatro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shah</dc:creator>
  <cp:lastModifiedBy>paul shah</cp:lastModifiedBy>
  <cp:revision>23</cp:revision>
  <dcterms:created xsi:type="dcterms:W3CDTF">2021-08-21T10:35:59Z</dcterms:created>
  <dcterms:modified xsi:type="dcterms:W3CDTF">2023-01-18T15:07:35Z</dcterms:modified>
</cp:coreProperties>
</file>