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338" r:id="rId6"/>
    <p:sldId id="313" r:id="rId7"/>
    <p:sldId id="329" r:id="rId8"/>
    <p:sldId id="324" r:id="rId9"/>
    <p:sldId id="340" r:id="rId10"/>
    <p:sldId id="326" r:id="rId11"/>
    <p:sldId id="328" r:id="rId12"/>
    <p:sldId id="330" r:id="rId13"/>
    <p:sldId id="325" r:id="rId14"/>
    <p:sldId id="341" r:id="rId15"/>
    <p:sldId id="331" r:id="rId16"/>
    <p:sldId id="332" r:id="rId17"/>
    <p:sldId id="342" r:id="rId18"/>
    <p:sldId id="333" r:id="rId19"/>
    <p:sldId id="334" r:id="rId20"/>
    <p:sldId id="343" r:id="rId21"/>
    <p:sldId id="335" r:id="rId22"/>
    <p:sldId id="337" r:id="rId23"/>
    <p:sldId id="339" r:id="rId24"/>
    <p:sldId id="314" r:id="rId25"/>
    <p:sldId id="315" r:id="rId26"/>
    <p:sldId id="317" r:id="rId27"/>
    <p:sldId id="320" r:id="rId28"/>
    <p:sldId id="321" r:id="rId29"/>
    <p:sldId id="323"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to UCL" id="{A37B3FEB-7B75-2641-B008-FC44CC889E5B}">
          <p14:sldIdLst>
            <p14:sldId id="256"/>
          </p14:sldIdLst>
        </p14:section>
        <p14:section name="TEMPLATES" id="{B37E5915-0A38-B247-8544-8EDCDE5E6907}">
          <p14:sldIdLst>
            <p14:sldId id="338"/>
            <p14:sldId id="313"/>
            <p14:sldId id="329"/>
            <p14:sldId id="324"/>
            <p14:sldId id="340"/>
            <p14:sldId id="326"/>
            <p14:sldId id="328"/>
            <p14:sldId id="330"/>
            <p14:sldId id="325"/>
            <p14:sldId id="341"/>
            <p14:sldId id="331"/>
            <p14:sldId id="332"/>
            <p14:sldId id="342"/>
            <p14:sldId id="333"/>
            <p14:sldId id="334"/>
            <p14:sldId id="343"/>
            <p14:sldId id="335"/>
            <p14:sldId id="337"/>
            <p14:sldId id="339"/>
            <p14:sldId id="314"/>
            <p14:sldId id="315"/>
            <p14:sldId id="317"/>
            <p14:sldId id="320"/>
            <p14:sldId id="321"/>
            <p14:sldId id="3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E00"/>
    <a:srgbClr val="1197A8"/>
    <a:srgbClr val="003D4C"/>
    <a:srgbClr val="651D32"/>
    <a:srgbClr val="AC145A"/>
    <a:srgbClr val="D50032"/>
    <a:srgbClr val="472C77"/>
    <a:srgbClr val="C6B0BC"/>
    <a:srgbClr val="EA7600"/>
    <a:srgbClr val="B5B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5" autoAdjust="0"/>
    <p:restoredTop sz="93390" autoAdjust="0"/>
  </p:normalViewPr>
  <p:slideViewPr>
    <p:cSldViewPr snapToGrid="0" snapToObjects="1">
      <p:cViewPr varScale="1">
        <p:scale>
          <a:sx n="115" d="100"/>
          <a:sy n="115" d="100"/>
        </p:scale>
        <p:origin x="1112" y="200"/>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55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34685-B17B-9244-AB82-0866EB3C35B0}"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1A79520E-D8E7-B943-9AF4-A9DBC21B9E4B}" type="slidenum">
              <a:rPr lang="en-US" smtClean="0"/>
              <a:t>‹#›</a:t>
            </a:fld>
            <a:endParaRPr lang="en-US"/>
          </a:p>
        </p:txBody>
      </p:sp>
    </p:spTree>
    <p:extLst>
      <p:ext uri="{BB962C8B-B14F-4D97-AF65-F5344CB8AC3E}">
        <p14:creationId xmlns:p14="http://schemas.microsoft.com/office/powerpoint/2010/main" val="7107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1A79520E-D8E7-B943-9AF4-A9DBC21B9E4B}" type="slidenum">
              <a:rPr lang="en-US" smtClean="0"/>
              <a:t>1</a:t>
            </a:fld>
            <a:endParaRPr lang="en-US"/>
          </a:p>
        </p:txBody>
      </p:sp>
    </p:spTree>
    <p:extLst>
      <p:ext uri="{BB962C8B-B14F-4D97-AF65-F5344CB8AC3E}">
        <p14:creationId xmlns:p14="http://schemas.microsoft.com/office/powerpoint/2010/main" val="195396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A9CA8-AF1D-364D-8B3E-7A1E9A0F85E0}"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101036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A9CA8-AF1D-364D-8B3E-7A1E9A0F85E0}"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10536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520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A1AC8D6E-ABC8-4C12-88E8-D23FAFA3B71F}"/>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4291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5E877147-E01D-4D39-82B0-04907B0B8DC2}"/>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923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rgbClr val="119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10" name="Content Placeholder 17">
            <a:extLst>
              <a:ext uri="{FF2B5EF4-FFF2-40B4-BE49-F238E27FC236}">
                <a16:creationId xmlns:a16="http://schemas.microsoft.com/office/drawing/2014/main" id="{19C13AD8-0D3F-4392-B213-AC168971FD55}"/>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0684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im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0117040-8C6D-4465-A393-FF43F17C3440}"/>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400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913AE1C4-3585-4AAB-B9FF-BED4DB9BD9CA}"/>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0380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061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7/29/22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3240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D3EEDA-7C06-4280-B0D0-B392E4088FBB}"/>
              </a:ext>
            </a:extLst>
          </p:cNvPr>
          <p:cNvPicPr>
            <a:picLocks noChangeAspect="1"/>
          </p:cNvPicPr>
          <p:nvPr userDrawn="1"/>
        </p:nvPicPr>
        <p:blipFill>
          <a:blip r:embed="rId12"/>
          <a:stretch>
            <a:fillRect/>
          </a:stretch>
        </p:blipFill>
        <p:spPr>
          <a:xfrm>
            <a:off x="0" y="0"/>
            <a:ext cx="12201463" cy="6863753"/>
          </a:xfrm>
          <a:prstGeom prst="rect">
            <a:avLst/>
          </a:prstGeom>
        </p:spPr>
      </p:pic>
      <p:sp>
        <p:nvSpPr>
          <p:cNvPr id="2" name="Title Placeholder 1"/>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9562" y="2225615"/>
            <a:ext cx="10619117" cy="4201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7/29/22</a:t>
            </a:fld>
            <a:endParaRPr lang="en-US" dirty="0"/>
          </a:p>
        </p:txBody>
      </p:sp>
      <p:sp>
        <p:nvSpPr>
          <p:cNvPr id="5" name="Footer Placeholder 4"/>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Tree>
    <p:extLst>
      <p:ext uri="{BB962C8B-B14F-4D97-AF65-F5344CB8AC3E}">
        <p14:creationId xmlns:p14="http://schemas.microsoft.com/office/powerpoint/2010/main" val="77717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4" r:id="rId6"/>
    <p:sldLayoutId id="2147483665" r:id="rId7"/>
    <p:sldLayoutId id="2147483666" r:id="rId8"/>
    <p:sldLayoutId id="2147483667" r:id="rId9"/>
    <p:sldLayoutId id="214748365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10.xml"/><Relationship Id="rId5" Type="http://schemas.openxmlformats.org/officeDocument/2006/relationships/tags" Target="../tags/tag12.xml"/><Relationship Id="rId4"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10.xml"/><Relationship Id="rId5" Type="http://schemas.openxmlformats.org/officeDocument/2006/relationships/tags" Target="../tags/tag17.xml"/><Relationship Id="rId4" Type="http://schemas.openxmlformats.org/officeDocument/2006/relationships/tags" Target="../tags/tag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10.xml"/><Relationship Id="rId5" Type="http://schemas.openxmlformats.org/officeDocument/2006/relationships/tags" Target="../tags/tag7.xml"/><Relationship Id="rId4"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CL014_20_BrandPPT_2019-09-3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428"/>
          </a:xfrm>
          <a:prstGeom prst="rect">
            <a:avLst/>
          </a:prstGeom>
        </p:spPr>
      </p:pic>
      <p:sp>
        <p:nvSpPr>
          <p:cNvPr id="11" name="Text Placeholder 8"/>
          <p:cNvSpPr>
            <a:spLocks noGrp="1"/>
          </p:cNvSpPr>
          <p:nvPr/>
        </p:nvSpPr>
        <p:spPr>
          <a:xfrm>
            <a:off x="3623175" y="1928543"/>
            <a:ext cx="5488958" cy="293044"/>
          </a:xfrm>
          <a:prstGeom prst="rect">
            <a:avLst/>
          </a:prstGeom>
        </p:spPr>
        <p:txBody>
          <a:bodyPr vert="horz" lIns="0" tIns="0" rIns="0" bIns="0" rtlCol="0">
            <a:noAutofit/>
          </a:bodyPr>
          <a:lstStyle>
            <a:lvl1pPr marL="0" indent="0" algn="l" defTabSz="685800" rtl="0" eaLnBrk="1" latinLnBrk="0" hangingPunct="1">
              <a:lnSpc>
                <a:spcPct val="80000"/>
              </a:lnSpc>
              <a:spcBef>
                <a:spcPts val="750"/>
              </a:spcBef>
              <a:buFont typeface="Arial" panose="020B0604020202020204" pitchFamily="34" charset="0"/>
              <a:buNone/>
              <a:defRPr sz="1100" b="1" kern="1200" baseline="0">
                <a:solidFill>
                  <a:schemeClr val="bg1"/>
                </a:solidFill>
                <a:latin typeface="Arial" charset="0"/>
                <a:ea typeface="Arial" charset="0"/>
                <a:cs typeface="Arial" charset="0"/>
              </a:defRPr>
            </a:lvl1pPr>
            <a:lvl2pPr marL="0" indent="0" algn="l" defTabSz="685800" rtl="0" eaLnBrk="1" latinLnBrk="0" hangingPunct="1">
              <a:lnSpc>
                <a:spcPct val="80000"/>
              </a:lnSpc>
              <a:spcBef>
                <a:spcPts val="375"/>
              </a:spcBef>
              <a:buFont typeface="Arial" panose="020B0604020202020204" pitchFamily="34" charset="0"/>
              <a:buNone/>
              <a:defRPr sz="1100" kern="1200">
                <a:solidFill>
                  <a:schemeClr val="bg1"/>
                </a:solidFill>
                <a:latin typeface="Arial" charset="0"/>
                <a:ea typeface="Arial" charset="0"/>
                <a:cs typeface="Arial" charset="0"/>
              </a:defRPr>
            </a:lvl2pPr>
            <a:lvl3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3pPr>
            <a:lvl4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Arial" charset="0"/>
                <a:ea typeface="Arial" charset="0"/>
                <a:cs typeface="Arial" charset="0"/>
              </a:defRPr>
            </a:lvl4pPr>
            <a:lvl5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kern="1200" dirty="0"/>
          </a:p>
        </p:txBody>
      </p:sp>
      <p:sp>
        <p:nvSpPr>
          <p:cNvPr id="12" name="Text Placeholder 6"/>
          <p:cNvSpPr txBox="1">
            <a:spLocks/>
          </p:cNvSpPr>
          <p:nvPr/>
        </p:nvSpPr>
        <p:spPr>
          <a:xfrm>
            <a:off x="287999" y="288000"/>
            <a:ext cx="5488958" cy="293044"/>
          </a:xfrm>
          <a:prstGeom prst="rect">
            <a:avLst/>
          </a:prstGeom>
        </p:spPr>
        <p:txBody>
          <a:bodyPr vert="horz" lIns="0" tIns="0" rIns="0" bIns="0" rtlCol="0" anchor="t">
            <a:noAutofit/>
          </a:bodyPr>
          <a:lstStyle>
            <a:defPPr>
              <a:defRPr lang="en-US"/>
            </a:defPPr>
            <a:lvl1pPr marL="0" indent="0" algn="r" defTabSz="914400" rtl="0" eaLnBrk="1" latinLnBrk="0" hangingPunct="1">
              <a:lnSpc>
                <a:spcPct val="80000"/>
              </a:lnSpc>
              <a:buNone/>
              <a:defRPr sz="1100" kern="1200" baseline="0">
                <a:solidFill>
                  <a:schemeClr val="bg1"/>
                </a:solidFill>
                <a:latin typeface="+mn-lt"/>
                <a:ea typeface="+mn-ea"/>
                <a:cs typeface="+mn-cs"/>
              </a:defRPr>
            </a:lvl1pPr>
            <a:lvl2pPr marL="0" indent="0" algn="l" defTabSz="914400" rtl="0" eaLnBrk="1" latinLnBrk="0" hangingPunct="1">
              <a:lnSpc>
                <a:spcPct val="80000"/>
              </a:lnSpc>
              <a:buNone/>
              <a:defRPr sz="1100" kern="1200">
                <a:solidFill>
                  <a:schemeClr val="bg1"/>
                </a:solidFill>
                <a:latin typeface="+mn-lt"/>
                <a:ea typeface="+mn-ea"/>
                <a:cs typeface="+mn-cs"/>
              </a:defRPr>
            </a:lvl2pPr>
            <a:lvl3pPr marL="0" indent="0" algn="l" defTabSz="914400" rtl="0" eaLnBrk="1" latinLnBrk="0" hangingPunct="1">
              <a:buNone/>
              <a:defRPr sz="1100" kern="1200">
                <a:solidFill>
                  <a:schemeClr val="tx1"/>
                </a:solidFill>
                <a:latin typeface="+mn-lt"/>
                <a:ea typeface="+mn-ea"/>
                <a:cs typeface="+mn-cs"/>
              </a:defRPr>
            </a:lvl3pPr>
            <a:lvl4pPr marL="0" indent="0" algn="l" defTabSz="914400" rtl="0" eaLnBrk="1" latinLnBrk="0" hangingPunct="1">
              <a:buNone/>
              <a:defRPr sz="1100" kern="1200">
                <a:solidFill>
                  <a:schemeClr val="tx1"/>
                </a:solidFill>
                <a:latin typeface="+mn-lt"/>
                <a:ea typeface="+mn-ea"/>
                <a:cs typeface="+mn-cs"/>
              </a:defRPr>
            </a:lvl4pPr>
            <a:lvl5pPr marL="0" indent="0" algn="l" defTabSz="914400" rtl="0" eaLnBrk="1" latinLnBrk="0" hangingPunct="1">
              <a:buNone/>
              <a:defRPr sz="11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dirty="0"/>
              <a:t>UCL Astrophysics</a:t>
            </a:r>
          </a:p>
        </p:txBody>
      </p:sp>
      <p:sp>
        <p:nvSpPr>
          <p:cNvPr id="10" name="Text Placeholder 7"/>
          <p:cNvSpPr txBox="1">
            <a:spLocks/>
          </p:cNvSpPr>
          <p:nvPr/>
        </p:nvSpPr>
        <p:spPr>
          <a:xfrm>
            <a:off x="7553978" y="1425950"/>
            <a:ext cx="4464840" cy="3745062"/>
          </a:xfrm>
          <a:prstGeom prst="rect">
            <a:avLst/>
          </a:prstGeom>
        </p:spPr>
        <p:txBody>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600"/>
              </a:spcBef>
              <a:buNone/>
            </a:pPr>
            <a:r>
              <a:rPr lang="en-US" sz="4200" b="1" dirty="0">
                <a:solidFill>
                  <a:schemeClr val="bg1"/>
                </a:solidFill>
              </a:rPr>
              <a:t>“It’s OK to be wrong*”</a:t>
            </a:r>
          </a:p>
          <a:p>
            <a:pPr marL="0" indent="0">
              <a:spcBef>
                <a:spcPts val="600"/>
              </a:spcBef>
              <a:buNone/>
            </a:pPr>
            <a:r>
              <a:rPr lang="en-US" sz="4200" dirty="0">
                <a:solidFill>
                  <a:schemeClr val="bg1"/>
                </a:solidFill>
              </a:rPr>
              <a:t>Paul Shah</a:t>
            </a:r>
          </a:p>
        </p:txBody>
      </p:sp>
      <p:sp>
        <p:nvSpPr>
          <p:cNvPr id="2" name="TextBox 1">
            <a:extLst>
              <a:ext uri="{FF2B5EF4-FFF2-40B4-BE49-F238E27FC236}">
                <a16:creationId xmlns:a16="http://schemas.microsoft.com/office/drawing/2014/main" id="{2270A574-6C2F-4511-BCF1-3ADAA5FF5C4C}"/>
              </a:ext>
            </a:extLst>
          </p:cNvPr>
          <p:cNvSpPr txBox="1"/>
          <p:nvPr/>
        </p:nvSpPr>
        <p:spPr>
          <a:xfrm>
            <a:off x="7553978" y="3384420"/>
            <a:ext cx="3570208" cy="369332"/>
          </a:xfrm>
          <a:prstGeom prst="rect">
            <a:avLst/>
          </a:prstGeom>
          <a:noFill/>
        </p:spPr>
        <p:txBody>
          <a:bodyPr wrap="none" rtlCol="0">
            <a:spAutoFit/>
          </a:bodyPr>
          <a:lstStyle/>
          <a:p>
            <a:pPr marL="0" indent="0">
              <a:spcBef>
                <a:spcPts val="600"/>
              </a:spcBef>
              <a:buNone/>
            </a:pPr>
            <a:r>
              <a:rPr lang="en-US" sz="1800" b="1" dirty="0">
                <a:solidFill>
                  <a:schemeClr val="bg1"/>
                </a:solidFill>
              </a:rPr>
              <a:t>*other outcomes are available</a:t>
            </a:r>
          </a:p>
        </p:txBody>
      </p:sp>
    </p:spTree>
    <p:extLst>
      <p:ext uri="{BB962C8B-B14F-4D97-AF65-F5344CB8AC3E}">
        <p14:creationId xmlns:p14="http://schemas.microsoft.com/office/powerpoint/2010/main" val="135319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Einstein’s argument</a:t>
            </a:r>
          </a:p>
        </p:txBody>
      </p:sp>
      <p:sp>
        <p:nvSpPr>
          <p:cNvPr id="2" name="TextBox 1">
            <a:extLst>
              <a:ext uri="{FF2B5EF4-FFF2-40B4-BE49-F238E27FC236}">
                <a16:creationId xmlns:a16="http://schemas.microsoft.com/office/drawing/2014/main" id="{1E4D841A-4BE3-4800-9EA4-0A094AA153C5}"/>
              </a:ext>
            </a:extLst>
          </p:cNvPr>
          <p:cNvSpPr txBox="1"/>
          <p:nvPr/>
        </p:nvSpPr>
        <p:spPr>
          <a:xfrm>
            <a:off x="1754666" y="5394955"/>
            <a:ext cx="595035" cy="461665"/>
          </a:xfrm>
          <a:prstGeom prst="rect">
            <a:avLst/>
          </a:prstGeom>
          <a:noFill/>
        </p:spPr>
        <p:txBody>
          <a:bodyPr wrap="none" rtlCol="0">
            <a:spAutoFit/>
          </a:bodyPr>
          <a:lstStyle/>
          <a:p>
            <a:r>
              <a:rPr lang="en-GB" sz="2400" b="1" dirty="0"/>
              <a:t>No</a:t>
            </a:r>
          </a:p>
        </p:txBody>
      </p:sp>
      <p:sp>
        <p:nvSpPr>
          <p:cNvPr id="3" name="TextBox 2">
            <a:extLst>
              <a:ext uri="{FF2B5EF4-FFF2-40B4-BE49-F238E27FC236}">
                <a16:creationId xmlns:a16="http://schemas.microsoft.com/office/drawing/2014/main" id="{8D82FFD5-F573-4DF9-B9DD-90F40D8F9E8C}"/>
              </a:ext>
            </a:extLst>
          </p:cNvPr>
          <p:cNvSpPr txBox="1"/>
          <p:nvPr/>
        </p:nvSpPr>
        <p:spPr>
          <a:xfrm>
            <a:off x="1133790" y="6012611"/>
            <a:ext cx="1646605" cy="369332"/>
          </a:xfrm>
          <a:prstGeom prst="rect">
            <a:avLst/>
          </a:prstGeom>
          <a:noFill/>
        </p:spPr>
        <p:txBody>
          <a:bodyPr wrap="none" rtlCol="0">
            <a:spAutoFit/>
          </a:bodyPr>
          <a:lstStyle/>
          <a:p>
            <a:r>
              <a:rPr lang="en-GB" dirty="0"/>
              <a:t>Einstein, 1922</a:t>
            </a:r>
          </a:p>
        </p:txBody>
      </p:sp>
      <p:sp>
        <p:nvSpPr>
          <p:cNvPr id="6" name="TextBox 5">
            <a:extLst>
              <a:ext uri="{FF2B5EF4-FFF2-40B4-BE49-F238E27FC236}">
                <a16:creationId xmlns:a16="http://schemas.microsoft.com/office/drawing/2014/main" id="{51A2C486-D601-4A12-9DF7-07835A60311E}"/>
              </a:ext>
            </a:extLst>
          </p:cNvPr>
          <p:cNvSpPr txBox="1"/>
          <p:nvPr/>
        </p:nvSpPr>
        <p:spPr>
          <a:xfrm>
            <a:off x="3901871" y="2146418"/>
            <a:ext cx="7720029" cy="3416320"/>
          </a:xfrm>
          <a:prstGeom prst="rect">
            <a:avLst/>
          </a:prstGeom>
          <a:noFill/>
        </p:spPr>
        <p:txBody>
          <a:bodyPr wrap="square" rtlCol="0">
            <a:spAutoFit/>
          </a:bodyPr>
          <a:lstStyle/>
          <a:p>
            <a:pPr marL="285750" indent="-285750">
              <a:buFont typeface="Arial" panose="020B0604020202020204" pitchFamily="34" charset="0"/>
              <a:buChar char="•"/>
            </a:pPr>
            <a:r>
              <a:rPr lang="en-GB" dirty="0"/>
              <a:t>The distribution of stars in the universe is finite, or it is infinite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it is finite, stars </a:t>
            </a:r>
            <a:r>
              <a:rPr lang="en-GB" b="1" dirty="0"/>
              <a:t>must</a:t>
            </a:r>
            <a:r>
              <a:rPr lang="en-GB" dirty="0"/>
              <a:t> from time to time, escape into the void, never to return : a problem if you want galaxies to exist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it is infinite, the </a:t>
            </a:r>
            <a:r>
              <a:rPr lang="en-GB" dirty="0" err="1"/>
              <a:t>gravitional</a:t>
            </a:r>
            <a:r>
              <a:rPr lang="en-GB" dirty="0"/>
              <a:t> potential energy must also be infinite!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Einstein’s solution : add a </a:t>
            </a:r>
            <a:r>
              <a:rPr lang="en-GB" b="1" dirty="0"/>
              <a:t>Cosmological Constant </a:t>
            </a:r>
            <a:r>
              <a:rPr lang="en-GB" dirty="0"/>
              <a:t>to the equations of general relativity. It works like anti-gravity and cancels the infinity.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the amount of this anti-gravity is just right, the universe can be static and need not expand </a:t>
            </a:r>
          </a:p>
        </p:txBody>
      </p:sp>
      <p:pic>
        <p:nvPicPr>
          <p:cNvPr id="5126" name="Picture 6" descr="Albert Einstein – Biographical - NobelPrize.org">
            <a:extLst>
              <a:ext uri="{FF2B5EF4-FFF2-40B4-BE49-F238E27FC236}">
                <a16:creationId xmlns:a16="http://schemas.microsoft.com/office/drawing/2014/main" id="{F9DE259B-BB29-4DC5-B3E2-FF2844339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531" y="1991004"/>
            <a:ext cx="2196490" cy="329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18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A09F3C-0C48-4EB9-B3A3-7829B8DDABB1}"/>
              </a:ext>
            </a:extLst>
          </p:cNvPr>
          <p:cNvPicPr>
            <a:picLocks/>
          </p:cNvPicPr>
          <p:nvPr>
            <p:custDataLst>
              <p:tags r:id="rId2"/>
            </p:custDataLst>
          </p:nvPr>
        </p:nvPicPr>
        <p:blipFill>
          <a:blip r:embed="rId7"/>
          <a:stretch>
            <a:fillRect/>
          </a:stretch>
        </p:blipFill>
        <p:spPr>
          <a:xfrm>
            <a:off x="3201670" y="508000"/>
            <a:ext cx="1219200" cy="510126"/>
          </a:xfrm>
          <a:prstGeom prst="rect">
            <a:avLst/>
          </a:prstGeom>
        </p:spPr>
      </p:pic>
      <p:pic>
        <p:nvPicPr>
          <p:cNvPr id="5" name="Picture 4">
            <a:extLst>
              <a:ext uri="{FF2B5EF4-FFF2-40B4-BE49-F238E27FC236}">
                <a16:creationId xmlns:a16="http://schemas.microsoft.com/office/drawing/2014/main" id="{D12E0BDC-E0F3-438D-8A45-51C12BA532A6}"/>
              </a:ext>
            </a:extLst>
          </p:cNvPr>
          <p:cNvPicPr>
            <a:picLocks/>
          </p:cNvPicPr>
          <p:nvPr>
            <p:custDataLst>
              <p:tags r:id="rId3"/>
            </p:custDataLst>
          </p:nvPr>
        </p:nvPicPr>
        <p:blipFill>
          <a:blip r:embed="rId8"/>
          <a:stretch>
            <a:fillRect/>
          </a:stretch>
        </p:blipFill>
        <p:spPr>
          <a:xfrm>
            <a:off x="508000" y="2209800"/>
            <a:ext cx="2438400" cy="2438400"/>
          </a:xfrm>
          <a:prstGeom prst="rect">
            <a:avLst/>
          </a:prstGeom>
        </p:spPr>
      </p:pic>
      <p:sp>
        <p:nvSpPr>
          <p:cNvPr id="6" name="Rectangle 5">
            <a:extLst>
              <a:ext uri="{FF2B5EF4-FFF2-40B4-BE49-F238E27FC236}">
                <a16:creationId xmlns:a16="http://schemas.microsoft.com/office/drawing/2014/main" id="{78591023-9348-46E5-9EA5-6299962639E6}"/>
              </a:ext>
            </a:extLst>
          </p:cNvPr>
          <p:cNvSpPr/>
          <p:nvPr>
            <p:custDataLst>
              <p:tags r:id="rId4"/>
            </p:custDataLst>
          </p:nvPr>
        </p:nvSpPr>
        <p:spPr>
          <a:xfrm>
            <a:off x="3200400" y="2571750"/>
            <a:ext cx="8483600" cy="1714500"/>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Who was right, Einstein or Friedmann?</a:t>
            </a:r>
          </a:p>
        </p:txBody>
      </p:sp>
      <p:sp>
        <p:nvSpPr>
          <p:cNvPr id="8" name="Rectangle 7">
            <a:extLst>
              <a:ext uri="{FF2B5EF4-FFF2-40B4-BE49-F238E27FC236}">
                <a16:creationId xmlns:a16="http://schemas.microsoft.com/office/drawing/2014/main" id="{26369AE3-C602-4499-BD05-D48163AC16B3}"/>
              </a:ext>
            </a:extLst>
          </p:cNvPr>
          <p:cNvSpPr/>
          <p:nvPr>
            <p:custDataLst>
              <p:tags r:id="rId5"/>
            </p:custDataLst>
          </p:nvPr>
        </p:nvSpPr>
        <p:spPr>
          <a:xfrm>
            <a:off x="3201670" y="5585875"/>
            <a:ext cx="3174078" cy="510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5B5B5B"/>
                </a:solidFill>
              </a:rPr>
              <a:t>www.slido.com</a:t>
            </a:r>
            <a:endParaRPr lang="en-GB" sz="2800" dirty="0">
              <a:solidFill>
                <a:srgbClr val="5B5B5B"/>
              </a:solidFill>
            </a:endParaRPr>
          </a:p>
        </p:txBody>
      </p:sp>
      <p:sp>
        <p:nvSpPr>
          <p:cNvPr id="9" name="TextBox 8">
            <a:extLst>
              <a:ext uri="{FF2B5EF4-FFF2-40B4-BE49-F238E27FC236}">
                <a16:creationId xmlns:a16="http://schemas.microsoft.com/office/drawing/2014/main" id="{DDA883A4-AB11-422B-85A3-58AF4003E91D}"/>
              </a:ext>
            </a:extLst>
          </p:cNvPr>
          <p:cNvSpPr txBox="1"/>
          <p:nvPr/>
        </p:nvSpPr>
        <p:spPr>
          <a:xfrm>
            <a:off x="7678455" y="5634335"/>
            <a:ext cx="2492679" cy="461665"/>
          </a:xfrm>
          <a:prstGeom prst="rect">
            <a:avLst/>
          </a:prstGeom>
          <a:noFill/>
        </p:spPr>
        <p:txBody>
          <a:bodyPr wrap="square" rtlCol="0">
            <a:spAutoFit/>
          </a:bodyPr>
          <a:lstStyle/>
          <a:p>
            <a:r>
              <a:rPr lang="en-GB" sz="2400" b="1" dirty="0">
                <a:solidFill>
                  <a:schemeClr val="tx1">
                    <a:lumMod val="65000"/>
                    <a:lumOff val="35000"/>
                  </a:schemeClr>
                </a:solidFill>
                <a:latin typeface="+mj-lt"/>
              </a:rPr>
              <a:t>Code</a:t>
            </a:r>
            <a:r>
              <a:rPr lang="en-GB" sz="2400" b="1" dirty="0">
                <a:latin typeface="+mj-lt"/>
              </a:rPr>
              <a:t> : </a:t>
            </a:r>
            <a:r>
              <a:rPr lang="en-GB" sz="2400" b="1" i="0" dirty="0">
                <a:solidFill>
                  <a:schemeClr val="accent2"/>
                </a:solidFill>
                <a:effectLst/>
                <a:latin typeface="+mj-lt"/>
              </a:rPr>
              <a:t>3308935</a:t>
            </a:r>
            <a:endParaRPr lang="en-GB" sz="2400" b="1" dirty="0">
              <a:solidFill>
                <a:schemeClr val="accent2"/>
              </a:solidFill>
              <a:latin typeface="+mj-lt"/>
            </a:endParaRPr>
          </a:p>
        </p:txBody>
      </p:sp>
    </p:spTree>
    <p:custDataLst>
      <p:tags r:id="rId1"/>
    </p:custDataLst>
    <p:extLst>
      <p:ext uri="{BB962C8B-B14F-4D97-AF65-F5344CB8AC3E}">
        <p14:creationId xmlns:p14="http://schemas.microsoft.com/office/powerpoint/2010/main" val="3593743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RIP, cosmological constant</a:t>
            </a:r>
          </a:p>
        </p:txBody>
      </p:sp>
      <p:pic>
        <p:nvPicPr>
          <p:cNvPr id="7170" name="Picture 2" descr="Albert Einstein in popular culture - Wikipedia">
            <a:extLst>
              <a:ext uri="{FF2B5EF4-FFF2-40B4-BE49-F238E27FC236}">
                <a16:creationId xmlns:a16="http://schemas.microsoft.com/office/drawing/2014/main" id="{9444D861-A8A0-4CBB-8425-F103051EB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59" y="4758360"/>
            <a:ext cx="1319225" cy="16404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41F0A6-3DEF-4723-94F7-212086BFBE74}"/>
              </a:ext>
            </a:extLst>
          </p:cNvPr>
          <p:cNvSpPr txBox="1"/>
          <p:nvPr/>
        </p:nvSpPr>
        <p:spPr>
          <a:xfrm>
            <a:off x="3849525" y="5221942"/>
            <a:ext cx="4288353" cy="923330"/>
          </a:xfrm>
          <a:prstGeom prst="rect">
            <a:avLst/>
          </a:prstGeom>
          <a:noFill/>
        </p:spPr>
        <p:txBody>
          <a:bodyPr wrap="none" rtlCol="0">
            <a:spAutoFit/>
          </a:bodyPr>
          <a:lstStyle/>
          <a:p>
            <a:r>
              <a:rPr lang="en-GB" dirty="0"/>
              <a:t>“That was the biggest blunder of my life”</a:t>
            </a:r>
          </a:p>
          <a:p>
            <a:endParaRPr lang="en-GB" dirty="0"/>
          </a:p>
          <a:p>
            <a:endParaRPr lang="en-GB" dirty="0"/>
          </a:p>
        </p:txBody>
      </p:sp>
      <p:sp>
        <p:nvSpPr>
          <p:cNvPr id="6" name="TextBox 5">
            <a:extLst>
              <a:ext uri="{FF2B5EF4-FFF2-40B4-BE49-F238E27FC236}">
                <a16:creationId xmlns:a16="http://schemas.microsoft.com/office/drawing/2014/main" id="{091156DB-BDA4-4626-8078-AB737530D0FC}"/>
              </a:ext>
            </a:extLst>
          </p:cNvPr>
          <p:cNvSpPr txBox="1"/>
          <p:nvPr/>
        </p:nvSpPr>
        <p:spPr>
          <a:xfrm flipH="1">
            <a:off x="6414685" y="5683607"/>
            <a:ext cx="3930857" cy="369332"/>
          </a:xfrm>
          <a:prstGeom prst="rect">
            <a:avLst/>
          </a:prstGeom>
          <a:noFill/>
        </p:spPr>
        <p:txBody>
          <a:bodyPr wrap="square" rtlCol="0">
            <a:spAutoFit/>
          </a:bodyPr>
          <a:lstStyle/>
          <a:p>
            <a:r>
              <a:rPr lang="en-GB" dirty="0"/>
              <a:t>George Gamow, </a:t>
            </a:r>
            <a:r>
              <a:rPr lang="en-GB" dirty="0" err="1"/>
              <a:t>attr</a:t>
            </a:r>
            <a:r>
              <a:rPr lang="en-GB" dirty="0"/>
              <a:t>. Einstein</a:t>
            </a:r>
          </a:p>
        </p:txBody>
      </p:sp>
      <p:pic>
        <p:nvPicPr>
          <p:cNvPr id="7174" name="Picture 6" descr="Edwin Hubble: 7 Facts About the Man Who Changed the Universe - Biography">
            <a:extLst>
              <a:ext uri="{FF2B5EF4-FFF2-40B4-BE49-F238E27FC236}">
                <a16:creationId xmlns:a16="http://schemas.microsoft.com/office/drawing/2014/main" id="{870EDB2A-7AD2-46BB-9B9C-593A01A6F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23" y="1740815"/>
            <a:ext cx="1707116" cy="23046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3CAE9D-FE59-4707-88C9-877B70D8C4A4}"/>
              </a:ext>
            </a:extLst>
          </p:cNvPr>
          <p:cNvSpPr txBox="1"/>
          <p:nvPr/>
        </p:nvSpPr>
        <p:spPr>
          <a:xfrm>
            <a:off x="3196425" y="1924022"/>
            <a:ext cx="834041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Edwin Hubble observed distant galaxies were receding from us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discovery in 1964 of the cosmic microwave background “clinched the deal” for a Big Bang</a:t>
            </a:r>
          </a:p>
          <a:p>
            <a:pPr marL="742950" lvl="1" indent="-285750">
              <a:buFont typeface="Arial" panose="020B0604020202020204" pitchFamily="34" charset="0"/>
              <a:buChar char="•"/>
            </a:pPr>
            <a:r>
              <a:rPr lang="en-GB" dirty="0"/>
              <a:t>it is thermally-emitted light from when the universe was as hot as the sun </a:t>
            </a:r>
          </a:p>
          <a:p>
            <a:pPr marL="742950" lvl="1" indent="-285750">
              <a:buFont typeface="Arial" panose="020B0604020202020204" pitchFamily="34" charset="0"/>
              <a:buChar char="•"/>
            </a:pPr>
            <a:r>
              <a:rPr lang="en-GB" dirty="0"/>
              <a:t>shows the universe must have been smaller (by ~1000 times) when the light was emitted (photons had more energy)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seemed no need for the “weird” cosmological constant</a:t>
            </a:r>
          </a:p>
        </p:txBody>
      </p:sp>
    </p:spTree>
    <p:extLst>
      <p:ext uri="{BB962C8B-B14F-4D97-AF65-F5344CB8AC3E}">
        <p14:creationId xmlns:p14="http://schemas.microsoft.com/office/powerpoint/2010/main" val="114351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70 years later…</a:t>
            </a:r>
          </a:p>
        </p:txBody>
      </p:sp>
      <p:sp>
        <p:nvSpPr>
          <p:cNvPr id="2" name="TextBox 1">
            <a:extLst>
              <a:ext uri="{FF2B5EF4-FFF2-40B4-BE49-F238E27FC236}">
                <a16:creationId xmlns:a16="http://schemas.microsoft.com/office/drawing/2014/main" id="{77FF8320-7384-470D-9E81-C459A8915A7E}"/>
              </a:ext>
            </a:extLst>
          </p:cNvPr>
          <p:cNvSpPr txBox="1"/>
          <p:nvPr/>
        </p:nvSpPr>
        <p:spPr>
          <a:xfrm>
            <a:off x="990108" y="5040399"/>
            <a:ext cx="3561937" cy="307777"/>
          </a:xfrm>
          <a:prstGeom prst="rect">
            <a:avLst/>
          </a:prstGeom>
          <a:noFill/>
        </p:spPr>
        <p:txBody>
          <a:bodyPr wrap="none" rtlCol="0">
            <a:spAutoFit/>
          </a:bodyPr>
          <a:lstStyle/>
          <a:p>
            <a:r>
              <a:rPr lang="en-GB" sz="1400" dirty="0"/>
              <a:t>Bill Press, Adam </a:t>
            </a:r>
            <a:r>
              <a:rPr lang="en-GB" sz="1400" dirty="0" err="1"/>
              <a:t>Riess</a:t>
            </a:r>
            <a:r>
              <a:rPr lang="en-GB" sz="1400" dirty="0"/>
              <a:t> and Bob Kirschner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4D7A1D7-DFE7-4830-B04E-FE057550E931}"/>
                  </a:ext>
                </a:extLst>
              </p:cNvPr>
              <p:cNvSpPr txBox="1"/>
              <p:nvPr/>
            </p:nvSpPr>
            <p:spPr>
              <a:xfrm flipH="1">
                <a:off x="6316085" y="1578032"/>
                <a:ext cx="5233269" cy="4801314"/>
              </a:xfrm>
              <a:prstGeom prst="rect">
                <a:avLst/>
              </a:prstGeom>
              <a:noFill/>
            </p:spPr>
            <p:txBody>
              <a:bodyPr wrap="square" rtlCol="0">
                <a:spAutoFit/>
              </a:bodyPr>
              <a:lstStyle/>
              <a:p>
                <a:pPr marL="285750" indent="-285750">
                  <a:buFont typeface="Arial" panose="020B0604020202020204" pitchFamily="34" charset="0"/>
                  <a:buChar char="•"/>
                </a:pPr>
                <a:r>
                  <a:rPr lang="en-GB" dirty="0"/>
                  <a:t>In 1998, teams led by Adam </a:t>
                </a:r>
                <a:r>
                  <a:rPr lang="en-GB" dirty="0" err="1"/>
                  <a:t>Riess</a:t>
                </a:r>
                <a:r>
                  <a:rPr lang="en-GB" dirty="0"/>
                  <a:t> and Saul Perlmutter were collecting observations of supernovae from the distant universe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Supernovae are “standard candles” so you can get distance d by their brightness. Spectral lines give redshift z.</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Hubble’s law v(z) = H(z) d(z)</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Riess</a:t>
                </a:r>
                <a:r>
                  <a:rPr lang="en-GB" dirty="0"/>
                  <a:t> fitted a model where the free parameter was the amount of matter</a:t>
                </a:r>
                <a:r>
                  <a:rPr lang="en-GB" b="0" dirty="0"/>
                  <a:t>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Ω</m:t>
                        </m:r>
                      </m:e>
                      <m:sub>
                        <m:r>
                          <m:rPr>
                            <m:sty m:val="p"/>
                          </m:rPr>
                          <a:rPr lang="en-GB" b="0" i="0" smtClean="0">
                            <a:latin typeface="Cambria Math" panose="02040503050406030204" pitchFamily="18" charset="0"/>
                          </a:rPr>
                          <m:t>M</m:t>
                        </m:r>
                      </m:sub>
                    </m:sSub>
                  </m:oMath>
                </a14:m>
                <a:r>
                  <a:rPr lang="en-GB" dirty="0"/>
                  <a:t> in the universe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expected to confirm the deceleration of the universe filled by matter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Ω</m:t>
                        </m:r>
                      </m:e>
                      <m:sub>
                        <m:r>
                          <m:rPr>
                            <m:sty m:val="p"/>
                          </m:rPr>
                          <a:rPr lang="en-GB" b="0" i="0" smtClean="0">
                            <a:latin typeface="Cambria Math" panose="02040503050406030204" pitchFamily="18" charset="0"/>
                          </a:rPr>
                          <m:t>M</m:t>
                        </m:r>
                      </m:sub>
                    </m:sSub>
                    <m:r>
                      <a:rPr lang="en-GB" b="0" i="1" smtClean="0">
                        <a:latin typeface="Cambria Math" panose="02040503050406030204" pitchFamily="18" charset="0"/>
                      </a:rPr>
                      <m:t>=1</m:t>
                    </m:r>
                  </m:oMath>
                </a14:m>
                <a:r>
                  <a:rPr lang="en-GB" dirty="0"/>
                  <a:t>) and ruled by gravity, just like the thrown stone</a:t>
                </a:r>
              </a:p>
              <a:p>
                <a:endParaRPr lang="en-GB" dirty="0"/>
              </a:p>
            </p:txBody>
          </p:sp>
        </mc:Choice>
        <mc:Fallback xmlns="">
          <p:sp>
            <p:nvSpPr>
              <p:cNvPr id="9" name="TextBox 8">
                <a:extLst>
                  <a:ext uri="{FF2B5EF4-FFF2-40B4-BE49-F238E27FC236}">
                    <a16:creationId xmlns:a16="http://schemas.microsoft.com/office/drawing/2014/main" id="{74D7A1D7-DFE7-4830-B04E-FE057550E931}"/>
                  </a:ext>
                </a:extLst>
              </p:cNvPr>
              <p:cNvSpPr txBox="1">
                <a:spLocks noRot="1" noChangeAspect="1" noMove="1" noResize="1" noEditPoints="1" noAdjustHandles="1" noChangeArrowheads="1" noChangeShapeType="1" noTextEdit="1"/>
              </p:cNvSpPr>
              <p:nvPr/>
            </p:nvSpPr>
            <p:spPr>
              <a:xfrm flipH="1">
                <a:off x="6316085" y="1578032"/>
                <a:ext cx="5233269" cy="4801314"/>
              </a:xfrm>
              <a:prstGeom prst="rect">
                <a:avLst/>
              </a:prstGeom>
              <a:blipFill>
                <a:blip r:embed="rId2"/>
                <a:stretch>
                  <a:fillRect l="-698" t="-762" r="-1979"/>
                </a:stretch>
              </a:blipFill>
            </p:spPr>
            <p:txBody>
              <a:bodyPr/>
              <a:lstStyle/>
              <a:p>
                <a:r>
                  <a:rPr lang="en-GB">
                    <a:noFill/>
                  </a:rPr>
                  <a:t> </a:t>
                </a:r>
              </a:p>
            </p:txBody>
          </p:sp>
        </mc:Fallback>
      </mc:AlternateContent>
      <p:pic>
        <p:nvPicPr>
          <p:cNvPr id="1026" name="Picture 2" descr="Adam G. Riess: Nobel Lecture: My Path to the Accelerating Universe">
            <a:extLst>
              <a:ext uri="{FF2B5EF4-FFF2-40B4-BE49-F238E27FC236}">
                <a16:creationId xmlns:a16="http://schemas.microsoft.com/office/drawing/2014/main" id="{00302AEE-EDBB-41F7-A01C-99FB929FA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37" y="2084424"/>
            <a:ext cx="5094500" cy="27214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B7759E8-4C86-436B-9384-1C58B0B833C3}"/>
              </a:ext>
            </a:extLst>
          </p:cNvPr>
          <p:cNvSpPr/>
          <p:nvPr/>
        </p:nvSpPr>
        <p:spPr>
          <a:xfrm>
            <a:off x="4784651" y="2225615"/>
            <a:ext cx="1382614" cy="359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33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But the data didn’t agree</a:t>
            </a:r>
          </a:p>
        </p:txBody>
      </p:sp>
      <p:pic>
        <p:nvPicPr>
          <p:cNvPr id="9218" name="Picture 2" descr="Dr. Adam Riess - Dark Energy">
            <a:extLst>
              <a:ext uri="{FF2B5EF4-FFF2-40B4-BE49-F238E27FC236}">
                <a16:creationId xmlns:a16="http://schemas.microsoft.com/office/drawing/2014/main" id="{1D445E2D-567A-4F57-8616-4CD3B26CA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69" y="1924493"/>
            <a:ext cx="5713893" cy="40935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FF8320-7384-470D-9E81-C459A8915A7E}"/>
              </a:ext>
            </a:extLst>
          </p:cNvPr>
          <p:cNvSpPr txBox="1"/>
          <p:nvPr/>
        </p:nvSpPr>
        <p:spPr>
          <a:xfrm>
            <a:off x="2392325" y="6018028"/>
            <a:ext cx="1903085" cy="369332"/>
          </a:xfrm>
          <a:prstGeom prst="rect">
            <a:avLst/>
          </a:prstGeom>
          <a:noFill/>
        </p:spPr>
        <p:txBody>
          <a:bodyPr wrap="none" rtlCol="0">
            <a:spAutoFit/>
          </a:bodyPr>
          <a:lstStyle/>
          <a:p>
            <a:r>
              <a:rPr lang="en-GB" dirty="0" err="1"/>
              <a:t>Riess</a:t>
            </a:r>
            <a:r>
              <a:rPr lang="en-GB" dirty="0"/>
              <a:t> et al, 1998</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4D7A1D7-DFE7-4830-B04E-FE057550E931}"/>
                  </a:ext>
                </a:extLst>
              </p:cNvPr>
              <p:cNvSpPr txBox="1"/>
              <p:nvPr/>
            </p:nvSpPr>
            <p:spPr>
              <a:xfrm flipH="1">
                <a:off x="6498761" y="1935125"/>
                <a:ext cx="5388438" cy="4524315"/>
              </a:xfrm>
              <a:prstGeom prst="rect">
                <a:avLst/>
              </a:prstGeom>
              <a:noFill/>
            </p:spPr>
            <p:txBody>
              <a:bodyPr wrap="square" rtlCol="0">
                <a:spAutoFit/>
              </a:bodyPr>
              <a:lstStyle/>
              <a:p>
                <a:pPr marL="285750" indent="-285750">
                  <a:buFont typeface="Arial" panose="020B0604020202020204" pitchFamily="34" charset="0"/>
                  <a:buChar char="•"/>
                </a:pPr>
                <a:r>
                  <a:rPr lang="en-GB" dirty="0"/>
                  <a:t>The red and </a:t>
                </a:r>
                <a:r>
                  <a:rPr lang="en-GB" dirty="0" err="1"/>
                  <a:t>gray</a:t>
                </a:r>
                <a:r>
                  <a:rPr lang="en-GB" dirty="0"/>
                  <a:t> dots are the Hubble diagram of supernovae observations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the smaller panel with blue dots (observations, binned), cosmological models with different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Ω</m:t>
                        </m:r>
                      </m:e>
                      <m:sub>
                        <m:r>
                          <m:rPr>
                            <m:sty m:val="p"/>
                          </m:rPr>
                          <a:rPr lang="en-GB" b="0" i="0" smtClean="0">
                            <a:latin typeface="Cambria Math" panose="02040503050406030204" pitchFamily="18" charset="0"/>
                          </a:rPr>
                          <m:t>M</m:t>
                        </m:r>
                      </m:sub>
                    </m:sSub>
                    <m:r>
                      <a:rPr lang="en-GB" b="0" i="1" smtClean="0">
                        <a:latin typeface="Cambria Math" panose="02040503050406030204" pitchFamily="18" charset="0"/>
                      </a:rPr>
                      <m:t> </m:t>
                    </m:r>
                  </m:oMath>
                </a14:m>
                <a:r>
                  <a:rPr lang="en-GB" dirty="0"/>
                  <a:t>was fitted (the solid and dashed lines)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Supernovae were dimmer than they were supposed to be (blue dots higher than blue line)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only model that fitted the data was one with Einstein’s cosmological constant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Ω</m:t>
                        </m:r>
                      </m:e>
                      <m:sub>
                        <m:r>
                          <m:rPr>
                            <m:sty m:val="p"/>
                          </m:rPr>
                          <a:rPr lang="en-GB" b="0" i="0" smtClean="0">
                            <a:latin typeface="Cambria Math" panose="02040503050406030204" pitchFamily="18" charset="0"/>
                          </a:rPr>
                          <m:t>Λ</m:t>
                        </m:r>
                      </m:sub>
                    </m:sSub>
                    <m:r>
                      <a:rPr lang="en-GB" b="0" i="1" smtClean="0">
                        <a:latin typeface="Cambria Math" panose="02040503050406030204" pitchFamily="18" charset="0"/>
                      </a:rPr>
                      <m:t>&gt;0)</m:t>
                    </m:r>
                  </m:oMath>
                </a14:m>
                <a:endParaRPr lang="en-GB" dirty="0"/>
              </a:p>
              <a:p>
                <a:endParaRPr lang="en-GB" dirty="0"/>
              </a:p>
              <a:p>
                <a:pPr marL="285750" indent="-285750">
                  <a:buFont typeface="Arial" panose="020B0604020202020204" pitchFamily="34" charset="0"/>
                  <a:buChar char="•"/>
                </a:pPr>
                <a:r>
                  <a:rPr lang="en-GB" dirty="0" err="1"/>
                  <a:t>Riess</a:t>
                </a:r>
                <a:r>
                  <a:rPr lang="en-GB" dirty="0"/>
                  <a:t> worried about dust, evolution of supernovae explosions</a:t>
                </a:r>
              </a:p>
            </p:txBody>
          </p:sp>
        </mc:Choice>
        <mc:Fallback xmlns="">
          <p:sp>
            <p:nvSpPr>
              <p:cNvPr id="9" name="TextBox 8">
                <a:extLst>
                  <a:ext uri="{FF2B5EF4-FFF2-40B4-BE49-F238E27FC236}">
                    <a16:creationId xmlns:a16="http://schemas.microsoft.com/office/drawing/2014/main" id="{74D7A1D7-DFE7-4830-B04E-FE057550E931}"/>
                  </a:ext>
                </a:extLst>
              </p:cNvPr>
              <p:cNvSpPr txBox="1">
                <a:spLocks noRot="1" noChangeAspect="1" noMove="1" noResize="1" noEditPoints="1" noAdjustHandles="1" noChangeArrowheads="1" noChangeShapeType="1" noTextEdit="1"/>
              </p:cNvSpPr>
              <p:nvPr/>
            </p:nvSpPr>
            <p:spPr>
              <a:xfrm flipH="1">
                <a:off x="6498761" y="1935125"/>
                <a:ext cx="5388438" cy="4524315"/>
              </a:xfrm>
              <a:prstGeom prst="rect">
                <a:avLst/>
              </a:prstGeom>
              <a:blipFill>
                <a:blip r:embed="rId3"/>
                <a:stretch>
                  <a:fillRect l="-679" t="-673" r="-679" b="-1077"/>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763EA408-3573-4A38-A10A-C4AD29261636}"/>
              </a:ext>
            </a:extLst>
          </p:cNvPr>
          <p:cNvSpPr/>
          <p:nvPr/>
        </p:nvSpPr>
        <p:spPr>
          <a:xfrm rot="154898">
            <a:off x="2394924" y="4726284"/>
            <a:ext cx="1658025" cy="423117"/>
          </a:xfrm>
          <a:prstGeom prst="ellipse">
            <a:avLst/>
          </a:prstGeom>
          <a:noFill/>
          <a:ln w="57150">
            <a:solidFill>
              <a:srgbClr val="F6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600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normAutofit/>
          </a:bodyPr>
          <a:lstStyle/>
          <a:p>
            <a:r>
              <a:rPr lang="en-GB" sz="3600" dirty="0"/>
              <a:t>Your senior team members have got your back?</a:t>
            </a:r>
          </a:p>
        </p:txBody>
      </p:sp>
      <p:sp>
        <p:nvSpPr>
          <p:cNvPr id="7" name="TextBox 6">
            <a:extLst>
              <a:ext uri="{FF2B5EF4-FFF2-40B4-BE49-F238E27FC236}">
                <a16:creationId xmlns:a16="http://schemas.microsoft.com/office/drawing/2014/main" id="{565890A6-53CC-4438-86F0-450FA38BEB73}"/>
              </a:ext>
            </a:extLst>
          </p:cNvPr>
          <p:cNvSpPr txBox="1"/>
          <p:nvPr/>
        </p:nvSpPr>
        <p:spPr>
          <a:xfrm>
            <a:off x="1297171" y="1906639"/>
            <a:ext cx="9888279" cy="4247317"/>
          </a:xfrm>
          <a:prstGeom prst="rect">
            <a:avLst/>
          </a:prstGeom>
          <a:noFill/>
        </p:spPr>
        <p:txBody>
          <a:bodyPr wrap="square">
            <a:spAutoFit/>
          </a:bodyPr>
          <a:lstStyle/>
          <a:p>
            <a:r>
              <a:rPr lang="en-GB" dirty="0"/>
              <a:t>M. Phillips, Chile, 1/12/1998 04:56 am: “As serious and responsible scientists (ha!), we all know that it is </a:t>
            </a:r>
            <a:r>
              <a:rPr lang="en-GB" dirty="0">
                <a:highlight>
                  <a:srgbClr val="FFFF00"/>
                </a:highlight>
              </a:rPr>
              <a:t>FAR TOO EARLY </a:t>
            </a:r>
            <a:r>
              <a:rPr lang="en-GB" dirty="0"/>
              <a:t>to be reaching firm conclusions about the value of the cosmological constant…”</a:t>
            </a:r>
          </a:p>
          <a:p>
            <a:endParaRPr lang="en-GB" dirty="0"/>
          </a:p>
          <a:p>
            <a:r>
              <a:rPr lang="en-GB" dirty="0"/>
              <a:t>R. Kirshner, Santa Barbara, CA, 1/12/1998 10:18 am: “</a:t>
            </a:r>
            <a:r>
              <a:rPr lang="en-GB" dirty="0">
                <a:highlight>
                  <a:srgbClr val="FFFF00"/>
                </a:highlight>
              </a:rPr>
              <a:t>I am worried. In your heart you know [the cosmological constant] is wrong</a:t>
            </a:r>
            <a:r>
              <a:rPr lang="en-GB" dirty="0"/>
              <a:t>, though your head tells you that you don’t care and you’re just reporting the observations… It would be silly to say ‘we MUST have a nonzero [cosmological constant]’ only to retract it next year.”</a:t>
            </a:r>
          </a:p>
          <a:p>
            <a:endParaRPr lang="en-GB" dirty="0"/>
          </a:p>
          <a:p>
            <a:r>
              <a:rPr lang="en-GB" dirty="0"/>
              <a:t>B. Schmidt, Australia, 1/11/1998 7:13 pm: “It is true that the new </a:t>
            </a:r>
            <a:r>
              <a:rPr lang="en-GB" dirty="0" err="1"/>
              <a:t>SNe</a:t>
            </a:r>
            <a:r>
              <a:rPr lang="en-GB" dirty="0"/>
              <a:t> say that [the cosmological constant] is greater than zero… How confident are we in this result? I find it </a:t>
            </a:r>
            <a:r>
              <a:rPr lang="en-GB" dirty="0">
                <a:highlight>
                  <a:srgbClr val="FFFF00"/>
                </a:highlight>
              </a:rPr>
              <a:t>very perplexing</a:t>
            </a:r>
            <a:r>
              <a:rPr lang="en-GB" dirty="0"/>
              <a:t>…</a:t>
            </a:r>
          </a:p>
          <a:p>
            <a:endParaRPr lang="en-GB" dirty="0"/>
          </a:p>
          <a:p>
            <a:r>
              <a:rPr lang="en-GB" dirty="0"/>
              <a:t>J. </a:t>
            </a:r>
            <a:r>
              <a:rPr lang="en-GB" dirty="0" err="1"/>
              <a:t>Tonry</a:t>
            </a:r>
            <a:r>
              <a:rPr lang="en-GB" dirty="0"/>
              <a:t>, Hawaii, 1/12/1998 11:40 am: “…</a:t>
            </a:r>
            <a:r>
              <a:rPr lang="en-GB" dirty="0">
                <a:highlight>
                  <a:srgbClr val="FFFF00"/>
                </a:highlight>
              </a:rPr>
              <a:t>who remembers the detection of the magnetic monopole and other gaffes</a:t>
            </a:r>
            <a:r>
              <a:rPr lang="en-GB" dirty="0"/>
              <a:t>?…on the other hand, we should not be shy about getting our results out with appropriate disclaimers…”</a:t>
            </a:r>
          </a:p>
        </p:txBody>
      </p:sp>
    </p:spTree>
    <p:extLst>
      <p:ext uri="{BB962C8B-B14F-4D97-AF65-F5344CB8AC3E}">
        <p14:creationId xmlns:p14="http://schemas.microsoft.com/office/powerpoint/2010/main" val="30058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normAutofit/>
          </a:bodyPr>
          <a:lstStyle/>
          <a:p>
            <a:r>
              <a:rPr lang="en-GB" sz="3600" dirty="0"/>
              <a:t>Your senior team members have got your back?</a:t>
            </a:r>
          </a:p>
        </p:txBody>
      </p:sp>
      <p:sp>
        <p:nvSpPr>
          <p:cNvPr id="7" name="TextBox 6">
            <a:extLst>
              <a:ext uri="{FF2B5EF4-FFF2-40B4-BE49-F238E27FC236}">
                <a16:creationId xmlns:a16="http://schemas.microsoft.com/office/drawing/2014/main" id="{565890A6-53CC-4438-86F0-450FA38BEB73}"/>
              </a:ext>
            </a:extLst>
          </p:cNvPr>
          <p:cNvSpPr txBox="1"/>
          <p:nvPr/>
        </p:nvSpPr>
        <p:spPr>
          <a:xfrm>
            <a:off x="1212111" y="2225615"/>
            <a:ext cx="9888279" cy="1754326"/>
          </a:xfrm>
          <a:prstGeom prst="rect">
            <a:avLst/>
          </a:prstGeom>
          <a:noFill/>
        </p:spPr>
        <p:txBody>
          <a:bodyPr wrap="square">
            <a:spAutoFit/>
          </a:bodyPr>
          <a:lstStyle/>
          <a:p>
            <a:r>
              <a:rPr lang="en-GB" dirty="0"/>
              <a:t>N. </a:t>
            </a:r>
            <a:r>
              <a:rPr lang="en-GB" dirty="0" err="1"/>
              <a:t>Suntzeff</a:t>
            </a:r>
            <a:r>
              <a:rPr lang="en-GB" dirty="0"/>
              <a:t>, Chile, 1/13/1998 1:47 pm: “I really encourage you [Adam] to work your butt off on this. Everyone is right. We need to be careful and publish good stuff with enough discussion to make it believable to ourselves. … </a:t>
            </a:r>
            <a:r>
              <a:rPr lang="en-GB" dirty="0">
                <a:highlight>
                  <a:srgbClr val="FFFF00"/>
                </a:highlight>
              </a:rPr>
              <a:t>If you are really sure that the [cosmological constant] is not zero – my god, get it out! Take responsibility as organizer and grunt</a:t>
            </a:r>
            <a:r>
              <a:rPr lang="en-GB" dirty="0"/>
              <a:t>. I mean this seriously – you probably never will have another scientific result that is more exciting come your way in your lifetime.</a:t>
            </a:r>
          </a:p>
        </p:txBody>
      </p:sp>
      <p:sp>
        <p:nvSpPr>
          <p:cNvPr id="2" name="TextBox 1">
            <a:extLst>
              <a:ext uri="{FF2B5EF4-FFF2-40B4-BE49-F238E27FC236}">
                <a16:creationId xmlns:a16="http://schemas.microsoft.com/office/drawing/2014/main" id="{BC55A91B-83F3-42C9-8E57-7CBE30BF217B}"/>
              </a:ext>
            </a:extLst>
          </p:cNvPr>
          <p:cNvSpPr txBox="1"/>
          <p:nvPr/>
        </p:nvSpPr>
        <p:spPr>
          <a:xfrm>
            <a:off x="3567222" y="4760002"/>
            <a:ext cx="5178056" cy="1200329"/>
          </a:xfrm>
          <a:prstGeom prst="rect">
            <a:avLst/>
          </a:prstGeom>
          <a:noFill/>
        </p:spPr>
        <p:txBody>
          <a:bodyPr wrap="square" rtlCol="0">
            <a:spAutoFit/>
          </a:bodyPr>
          <a:lstStyle/>
          <a:p>
            <a:r>
              <a:rPr lang="en-GB" sz="3600" dirty="0"/>
              <a:t>What would you do?</a:t>
            </a:r>
          </a:p>
          <a:p>
            <a:r>
              <a:rPr lang="en-GB" sz="3600" dirty="0"/>
              <a:t> </a:t>
            </a:r>
          </a:p>
        </p:txBody>
      </p:sp>
    </p:spTree>
    <p:extLst>
      <p:ext uri="{BB962C8B-B14F-4D97-AF65-F5344CB8AC3E}">
        <p14:creationId xmlns:p14="http://schemas.microsoft.com/office/powerpoint/2010/main" val="237800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ltimore Fishbowl | Adam Riess Nobel Prize Photos (Featuring an Actual  King!) -">
            <a:extLst>
              <a:ext uri="{FF2B5EF4-FFF2-40B4-BE49-F238E27FC236}">
                <a16:creationId xmlns:a16="http://schemas.microsoft.com/office/drawing/2014/main" id="{F935AC71-C63F-414A-9642-F68D6C81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37" y="1295769"/>
            <a:ext cx="4294179" cy="31167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374138-1E66-40AD-9C9D-C0A3DE704658}"/>
              </a:ext>
            </a:extLst>
          </p:cNvPr>
          <p:cNvSpPr txBox="1"/>
          <p:nvPr/>
        </p:nvSpPr>
        <p:spPr>
          <a:xfrm>
            <a:off x="2105246" y="741175"/>
            <a:ext cx="1911614" cy="369332"/>
          </a:xfrm>
          <a:prstGeom prst="rect">
            <a:avLst/>
          </a:prstGeom>
          <a:noFill/>
        </p:spPr>
        <p:txBody>
          <a:bodyPr wrap="none" rtlCol="0">
            <a:spAutoFit/>
          </a:bodyPr>
          <a:lstStyle/>
          <a:p>
            <a:r>
              <a:rPr lang="en-GB" dirty="0"/>
              <a:t>2011 Nobel prize</a:t>
            </a:r>
          </a:p>
        </p:txBody>
      </p:sp>
      <p:sp>
        <p:nvSpPr>
          <p:cNvPr id="5" name="TextBox 4">
            <a:extLst>
              <a:ext uri="{FF2B5EF4-FFF2-40B4-BE49-F238E27FC236}">
                <a16:creationId xmlns:a16="http://schemas.microsoft.com/office/drawing/2014/main" id="{0B438ECC-2A96-4E4D-906C-4FA831067329}"/>
              </a:ext>
            </a:extLst>
          </p:cNvPr>
          <p:cNvSpPr txBox="1"/>
          <p:nvPr/>
        </p:nvSpPr>
        <p:spPr>
          <a:xfrm>
            <a:off x="1266932" y="6080716"/>
            <a:ext cx="4583371" cy="369332"/>
          </a:xfrm>
          <a:prstGeom prst="rect">
            <a:avLst/>
          </a:prstGeom>
          <a:noFill/>
          <a:ln>
            <a:solidFill>
              <a:srgbClr val="0070C0"/>
            </a:solidFill>
          </a:ln>
        </p:spPr>
        <p:txBody>
          <a:bodyPr wrap="none" rtlCol="0">
            <a:spAutoFit/>
          </a:bodyPr>
          <a:lstStyle/>
          <a:p>
            <a:r>
              <a:rPr lang="en-GB" dirty="0"/>
              <a:t>Google it! Adam </a:t>
            </a:r>
            <a:r>
              <a:rPr lang="en-GB" dirty="0" err="1"/>
              <a:t>Riess</a:t>
            </a:r>
            <a:r>
              <a:rPr lang="en-GB" dirty="0"/>
              <a:t> Nobel prize lecture</a:t>
            </a:r>
          </a:p>
        </p:txBody>
      </p:sp>
      <p:sp>
        <p:nvSpPr>
          <p:cNvPr id="6" name="TextBox 5">
            <a:extLst>
              <a:ext uri="{FF2B5EF4-FFF2-40B4-BE49-F238E27FC236}">
                <a16:creationId xmlns:a16="http://schemas.microsoft.com/office/drawing/2014/main" id="{DA054156-4E8B-4E24-BCC9-472AFD5BD4F7}"/>
              </a:ext>
            </a:extLst>
          </p:cNvPr>
          <p:cNvSpPr txBox="1"/>
          <p:nvPr/>
        </p:nvSpPr>
        <p:spPr>
          <a:xfrm>
            <a:off x="337668" y="4877282"/>
            <a:ext cx="6096541" cy="369332"/>
          </a:xfrm>
          <a:prstGeom prst="rect">
            <a:avLst/>
          </a:prstGeom>
          <a:noFill/>
        </p:spPr>
        <p:txBody>
          <a:bodyPr wrap="none" rtlCol="0">
            <a:spAutoFit/>
          </a:bodyPr>
          <a:lstStyle/>
          <a:p>
            <a:r>
              <a:rPr lang="en-GB" dirty="0"/>
              <a:t>Saul Perlmutter and Brian Schmidt were also recognised  </a:t>
            </a:r>
          </a:p>
        </p:txBody>
      </p:sp>
      <p:pic>
        <p:nvPicPr>
          <p:cNvPr id="2052" name="Picture 4" descr="WMAP- Content of the Universe">
            <a:extLst>
              <a:ext uri="{FF2B5EF4-FFF2-40B4-BE49-F238E27FC236}">
                <a16:creationId xmlns:a16="http://schemas.microsoft.com/office/drawing/2014/main" id="{858A1B1B-57C1-4F64-A302-391C22791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164" y="1289113"/>
            <a:ext cx="3411394" cy="23841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01BEEF-DEC6-4456-8D00-D2E27F3558CC}"/>
              </a:ext>
            </a:extLst>
          </p:cNvPr>
          <p:cNvSpPr txBox="1"/>
          <p:nvPr/>
        </p:nvSpPr>
        <p:spPr>
          <a:xfrm>
            <a:off x="7019396" y="3647589"/>
            <a:ext cx="4153767" cy="2308324"/>
          </a:xfrm>
          <a:prstGeom prst="rect">
            <a:avLst/>
          </a:prstGeom>
          <a:noFill/>
        </p:spPr>
        <p:txBody>
          <a:bodyPr wrap="square" rtlCol="0">
            <a:spAutoFit/>
          </a:bodyPr>
          <a:lstStyle/>
          <a:p>
            <a:pPr marL="285750" indent="-285750">
              <a:buFont typeface="Arial" panose="020B0604020202020204" pitchFamily="34" charset="0"/>
              <a:buChar char="•"/>
            </a:pPr>
            <a:r>
              <a:rPr lang="en-GB" dirty="0"/>
              <a:t>Dark energy </a:t>
            </a:r>
          </a:p>
          <a:p>
            <a:pPr marL="742950" lvl="1" indent="-285750">
              <a:buFont typeface="Arial" panose="020B0604020202020204" pitchFamily="34" charset="0"/>
              <a:buChar char="•"/>
            </a:pPr>
            <a:r>
              <a:rPr lang="en-GB" dirty="0"/>
              <a:t>isn’t matter</a:t>
            </a:r>
          </a:p>
          <a:p>
            <a:pPr marL="742950" lvl="1" indent="-285750">
              <a:buFont typeface="Arial" panose="020B0604020202020204" pitchFamily="34" charset="0"/>
              <a:buChar char="•"/>
            </a:pPr>
            <a:r>
              <a:rPr lang="en-GB" dirty="0"/>
              <a:t>has negative pressure</a:t>
            </a:r>
          </a:p>
          <a:p>
            <a:pPr marL="742950" lvl="1" indent="-285750">
              <a:buFont typeface="Arial" panose="020B0604020202020204" pitchFamily="34" charset="0"/>
              <a:buChar char="•"/>
            </a:pPr>
            <a:r>
              <a:rPr lang="en-GB" dirty="0"/>
              <a:t>why is there (about) the same amount of it as matter?</a:t>
            </a:r>
          </a:p>
          <a:p>
            <a:pPr marL="742950" lvl="1" indent="-285750">
              <a:buFont typeface="Arial" panose="020B0604020202020204" pitchFamily="34" charset="0"/>
              <a:buChar char="•"/>
            </a:pPr>
            <a:r>
              <a:rPr lang="en-GB" dirty="0"/>
              <a:t>will cause the universe to expand forever, maybe even a “Big Rip”</a:t>
            </a:r>
          </a:p>
        </p:txBody>
      </p:sp>
    </p:spTree>
    <p:extLst>
      <p:ext uri="{BB962C8B-B14F-4D97-AF65-F5344CB8AC3E}">
        <p14:creationId xmlns:p14="http://schemas.microsoft.com/office/powerpoint/2010/main" val="24030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It’s OK to </a:t>
            </a:r>
            <a:r>
              <a:rPr lang="en-GB" dirty="0">
                <a:solidFill>
                  <a:srgbClr val="0070C0"/>
                </a:solidFill>
              </a:rPr>
              <a:t>risk</a:t>
            </a:r>
            <a:r>
              <a:rPr lang="en-GB" dirty="0"/>
              <a:t> be</a:t>
            </a:r>
            <a:r>
              <a:rPr lang="en-GB" dirty="0">
                <a:solidFill>
                  <a:srgbClr val="0070C0"/>
                </a:solidFill>
              </a:rPr>
              <a:t>ing</a:t>
            </a:r>
            <a:r>
              <a:rPr lang="en-GB" dirty="0"/>
              <a:t> wrong</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379562" y="1648228"/>
            <a:ext cx="11550169" cy="3327809"/>
          </a:xfrm>
        </p:spPr>
        <p:txBody>
          <a:bodyPr>
            <a:noAutofit/>
          </a:bodyPr>
          <a:lstStyle/>
          <a:p>
            <a:pPr>
              <a:lnSpc>
                <a:spcPct val="170000"/>
              </a:lnSpc>
            </a:pPr>
            <a:r>
              <a:rPr lang="en-GB" sz="2000" dirty="0"/>
              <a:t>Take the risk of being wrong if </a:t>
            </a:r>
          </a:p>
          <a:p>
            <a:pPr lvl="2">
              <a:lnSpc>
                <a:spcPct val="170000"/>
              </a:lnSpc>
            </a:pPr>
            <a:r>
              <a:rPr lang="en-GB" sz="2000" dirty="0"/>
              <a:t>The data fits your theory</a:t>
            </a:r>
          </a:p>
          <a:p>
            <a:pPr lvl="2">
              <a:lnSpc>
                <a:spcPct val="170000"/>
              </a:lnSpc>
            </a:pPr>
            <a:r>
              <a:rPr lang="en-GB" sz="2000" dirty="0"/>
              <a:t>Your theory is scientific and consistent </a:t>
            </a:r>
          </a:p>
          <a:p>
            <a:pPr lvl="2">
              <a:lnSpc>
                <a:spcPct val="170000"/>
              </a:lnSpc>
            </a:pPr>
            <a:r>
              <a:rPr lang="en-GB" sz="2000" dirty="0"/>
              <a:t>You’ve (mostly) covered off other explanations</a:t>
            </a:r>
          </a:p>
          <a:p>
            <a:pPr>
              <a:lnSpc>
                <a:spcPct val="170000"/>
              </a:lnSpc>
            </a:pPr>
            <a:r>
              <a:rPr lang="en-GB" sz="2000" dirty="0"/>
              <a:t>You have to be brave to disagree with the consensus</a:t>
            </a:r>
          </a:p>
          <a:p>
            <a:pPr lvl="2">
              <a:lnSpc>
                <a:spcPct val="170000"/>
              </a:lnSpc>
            </a:pPr>
            <a:r>
              <a:rPr lang="en-GB" sz="2000" dirty="0"/>
              <a:t>You will get pushback, be prepared to defend your idea</a:t>
            </a:r>
          </a:p>
          <a:p>
            <a:pPr>
              <a:lnSpc>
                <a:spcPct val="170000"/>
              </a:lnSpc>
            </a:pPr>
            <a:r>
              <a:rPr lang="en-GB" sz="2000" dirty="0"/>
              <a:t>If you are wrong, try to realise that quickly…</a:t>
            </a:r>
          </a:p>
          <a:p>
            <a:pPr lvl="2">
              <a:lnSpc>
                <a:spcPct val="170000"/>
              </a:lnSpc>
            </a:pPr>
            <a:r>
              <a:rPr lang="en-GB" sz="2000" dirty="0"/>
              <a:t>You have a finite resource of time and credibility</a:t>
            </a:r>
          </a:p>
          <a:p>
            <a:pPr>
              <a:lnSpc>
                <a:spcPct val="170000"/>
              </a:lnSpc>
            </a:pPr>
            <a:r>
              <a:rPr lang="en-GB" sz="2000" dirty="0"/>
              <a:t>But you might also just be ahead of your time, like Einstein!</a:t>
            </a:r>
          </a:p>
          <a:p>
            <a:pPr lvl="2">
              <a:lnSpc>
                <a:spcPct val="170000"/>
              </a:lnSpc>
            </a:pPr>
            <a:endParaRPr lang="en-GB" sz="2000" dirty="0"/>
          </a:p>
          <a:p>
            <a:pPr lvl="2">
              <a:lnSpc>
                <a:spcPct val="170000"/>
              </a:lnSpc>
            </a:pPr>
            <a:endParaRPr lang="en-GB" sz="2000" dirty="0"/>
          </a:p>
          <a:p>
            <a:pPr>
              <a:lnSpc>
                <a:spcPct val="170000"/>
              </a:lnSpc>
            </a:pPr>
            <a:endParaRPr lang="en-GB" sz="2000" dirty="0"/>
          </a:p>
        </p:txBody>
      </p:sp>
    </p:spTree>
    <p:extLst>
      <p:ext uri="{BB962C8B-B14F-4D97-AF65-F5344CB8AC3E}">
        <p14:creationId xmlns:p14="http://schemas.microsoft.com/office/powerpoint/2010/main" val="122190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B0E743-8948-414F-AA2E-D56778F9A49C}"/>
              </a:ext>
            </a:extLst>
          </p:cNvPr>
          <p:cNvPicPr>
            <a:picLocks/>
          </p:cNvPicPr>
          <p:nvPr>
            <p:custDataLst>
              <p:tags r:id="rId2"/>
            </p:custDataLst>
          </p:nvPr>
        </p:nvPicPr>
        <p:blipFill>
          <a:blip r:embed="rId7"/>
          <a:stretch>
            <a:fillRect/>
          </a:stretch>
        </p:blipFill>
        <p:spPr>
          <a:xfrm>
            <a:off x="3201670" y="508000"/>
            <a:ext cx="1219200" cy="510126"/>
          </a:xfrm>
          <a:prstGeom prst="rect">
            <a:avLst/>
          </a:prstGeom>
        </p:spPr>
      </p:pic>
      <p:pic>
        <p:nvPicPr>
          <p:cNvPr id="5" name="Picture 4">
            <a:extLst>
              <a:ext uri="{FF2B5EF4-FFF2-40B4-BE49-F238E27FC236}">
                <a16:creationId xmlns:a16="http://schemas.microsoft.com/office/drawing/2014/main" id="{62A85C53-0271-4FD5-AF05-76CFF1A92637}"/>
              </a:ext>
            </a:extLst>
          </p:cNvPr>
          <p:cNvPicPr>
            <a:picLocks/>
          </p:cNvPicPr>
          <p:nvPr>
            <p:custDataLst>
              <p:tags r:id="rId3"/>
            </p:custDataLst>
          </p:nvPr>
        </p:nvPicPr>
        <p:blipFill>
          <a:blip r:embed="rId8"/>
          <a:stretch>
            <a:fillRect/>
          </a:stretch>
        </p:blipFill>
        <p:spPr>
          <a:xfrm>
            <a:off x="508000" y="2209800"/>
            <a:ext cx="2438400" cy="2438400"/>
          </a:xfrm>
          <a:prstGeom prst="rect">
            <a:avLst/>
          </a:prstGeom>
        </p:spPr>
      </p:pic>
      <p:sp>
        <p:nvSpPr>
          <p:cNvPr id="6" name="Rectangle 5">
            <a:extLst>
              <a:ext uri="{FF2B5EF4-FFF2-40B4-BE49-F238E27FC236}">
                <a16:creationId xmlns:a16="http://schemas.microsoft.com/office/drawing/2014/main" id="{4C8F098D-8430-4029-8627-D18ACEF35740}"/>
              </a:ext>
            </a:extLst>
          </p:cNvPr>
          <p:cNvSpPr/>
          <p:nvPr>
            <p:custDataLst>
              <p:tags r:id="rId4"/>
            </p:custDataLst>
          </p:nvPr>
        </p:nvSpPr>
        <p:spPr>
          <a:xfrm>
            <a:off x="3200400" y="2571750"/>
            <a:ext cx="8483600" cy="1714500"/>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In the Big Bang, what "banged"?</a:t>
            </a:r>
          </a:p>
        </p:txBody>
      </p:sp>
      <p:sp>
        <p:nvSpPr>
          <p:cNvPr id="8" name="TextBox 7">
            <a:extLst>
              <a:ext uri="{FF2B5EF4-FFF2-40B4-BE49-F238E27FC236}">
                <a16:creationId xmlns:a16="http://schemas.microsoft.com/office/drawing/2014/main" id="{AEB3FE26-A14C-41FE-A7E0-AD3473F091C9}"/>
              </a:ext>
            </a:extLst>
          </p:cNvPr>
          <p:cNvSpPr txBox="1"/>
          <p:nvPr/>
        </p:nvSpPr>
        <p:spPr>
          <a:xfrm>
            <a:off x="7678455" y="5634335"/>
            <a:ext cx="2492679" cy="461665"/>
          </a:xfrm>
          <a:prstGeom prst="rect">
            <a:avLst/>
          </a:prstGeom>
          <a:noFill/>
        </p:spPr>
        <p:txBody>
          <a:bodyPr wrap="square" rtlCol="0">
            <a:spAutoFit/>
          </a:bodyPr>
          <a:lstStyle/>
          <a:p>
            <a:r>
              <a:rPr lang="en-GB" sz="2400" b="1" dirty="0">
                <a:solidFill>
                  <a:schemeClr val="tx1">
                    <a:lumMod val="65000"/>
                    <a:lumOff val="35000"/>
                  </a:schemeClr>
                </a:solidFill>
                <a:latin typeface="+mj-lt"/>
              </a:rPr>
              <a:t>Code</a:t>
            </a:r>
            <a:r>
              <a:rPr lang="en-GB" sz="2400" b="1" dirty="0">
                <a:latin typeface="+mj-lt"/>
              </a:rPr>
              <a:t> : </a:t>
            </a:r>
            <a:r>
              <a:rPr lang="en-GB" sz="2400" b="1" i="0" dirty="0">
                <a:solidFill>
                  <a:schemeClr val="accent2"/>
                </a:solidFill>
                <a:effectLst/>
                <a:latin typeface="+mj-lt"/>
              </a:rPr>
              <a:t>3308935</a:t>
            </a:r>
            <a:endParaRPr lang="en-GB" sz="2400" b="1" dirty="0">
              <a:solidFill>
                <a:schemeClr val="accent2"/>
              </a:solidFill>
              <a:latin typeface="+mj-lt"/>
            </a:endParaRPr>
          </a:p>
        </p:txBody>
      </p:sp>
      <p:sp>
        <p:nvSpPr>
          <p:cNvPr id="9" name="Rectangle 8">
            <a:extLst>
              <a:ext uri="{FF2B5EF4-FFF2-40B4-BE49-F238E27FC236}">
                <a16:creationId xmlns:a16="http://schemas.microsoft.com/office/drawing/2014/main" id="{BA729C8B-474A-4370-9A15-9D1EF24E61A3}"/>
              </a:ext>
            </a:extLst>
          </p:cNvPr>
          <p:cNvSpPr/>
          <p:nvPr>
            <p:custDataLst>
              <p:tags r:id="rId5"/>
            </p:custDataLst>
          </p:nvPr>
        </p:nvSpPr>
        <p:spPr>
          <a:xfrm>
            <a:off x="3201670" y="5585875"/>
            <a:ext cx="3174078" cy="510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5B5B5B"/>
                </a:solidFill>
              </a:rPr>
              <a:t>www.slido.com</a:t>
            </a:r>
            <a:endParaRPr lang="en-GB" sz="2800" dirty="0">
              <a:solidFill>
                <a:srgbClr val="5B5B5B"/>
              </a:solidFill>
            </a:endParaRPr>
          </a:p>
        </p:txBody>
      </p:sp>
      <p:sp>
        <p:nvSpPr>
          <p:cNvPr id="12" name="TextBox 11">
            <a:extLst>
              <a:ext uri="{FF2B5EF4-FFF2-40B4-BE49-F238E27FC236}">
                <a16:creationId xmlns:a16="http://schemas.microsoft.com/office/drawing/2014/main" id="{2D2D856F-AE6A-4277-A137-168C6616D954}"/>
              </a:ext>
            </a:extLst>
          </p:cNvPr>
          <p:cNvSpPr txBox="1"/>
          <p:nvPr/>
        </p:nvSpPr>
        <p:spPr>
          <a:xfrm>
            <a:off x="3201670" y="1634460"/>
            <a:ext cx="3561907" cy="523220"/>
          </a:xfrm>
          <a:prstGeom prst="rect">
            <a:avLst/>
          </a:prstGeom>
          <a:noFill/>
        </p:spPr>
        <p:txBody>
          <a:bodyPr wrap="square" rtlCol="0">
            <a:spAutoFit/>
          </a:bodyPr>
          <a:lstStyle/>
          <a:p>
            <a:r>
              <a:rPr lang="en-GB" sz="2800" dirty="0"/>
              <a:t>Postscript : </a:t>
            </a:r>
          </a:p>
        </p:txBody>
      </p:sp>
    </p:spTree>
    <p:custDataLst>
      <p:tags r:id="rId1"/>
    </p:custDataLst>
    <p:extLst>
      <p:ext uri="{BB962C8B-B14F-4D97-AF65-F5344CB8AC3E}">
        <p14:creationId xmlns:p14="http://schemas.microsoft.com/office/powerpoint/2010/main" val="113797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Your speaker</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379561" y="1828982"/>
            <a:ext cx="10881338" cy="4609395"/>
          </a:xfrm>
        </p:spPr>
        <p:txBody>
          <a:bodyPr>
            <a:normAutofit/>
          </a:bodyPr>
          <a:lstStyle/>
          <a:p>
            <a:r>
              <a:rPr lang="en-GB" sz="2000" dirty="0"/>
              <a:t>I look old but…</a:t>
            </a:r>
          </a:p>
          <a:p>
            <a:endParaRPr lang="en-GB" sz="2000" dirty="0"/>
          </a:p>
          <a:p>
            <a:r>
              <a:rPr lang="en-GB" sz="2000" dirty="0"/>
              <a:t>I did a Ph.D. in Theoretical Physics in 1995</a:t>
            </a:r>
          </a:p>
          <a:p>
            <a:endParaRPr lang="en-GB" sz="2000" dirty="0"/>
          </a:p>
          <a:p>
            <a:r>
              <a:rPr lang="en-GB" sz="2000" dirty="0"/>
              <a:t>I worked as a ‘derivatives’ trader in the City for 20 years</a:t>
            </a:r>
          </a:p>
          <a:p>
            <a:endParaRPr lang="en-GB" sz="2000" dirty="0"/>
          </a:p>
          <a:p>
            <a:pPr lvl="1"/>
            <a:r>
              <a:rPr lang="en-GB" sz="2000" dirty="0"/>
              <a:t>Many traders had similar backgrounds (more than economics…)</a:t>
            </a:r>
          </a:p>
          <a:p>
            <a:pPr lvl="1"/>
            <a:endParaRPr lang="en-GB" sz="2000" dirty="0"/>
          </a:p>
          <a:p>
            <a:r>
              <a:rPr lang="en-GB" sz="2000" dirty="0"/>
              <a:t>When you read the science news before you check what the Nikkei has done overnight…</a:t>
            </a:r>
          </a:p>
          <a:p>
            <a:endParaRPr lang="en-GB" sz="2000" dirty="0"/>
          </a:p>
          <a:p>
            <a:r>
              <a:rPr lang="en-GB" sz="2000" dirty="0"/>
              <a:t>I am now a post-doc in the Cosmology group at UCL	</a:t>
            </a:r>
          </a:p>
          <a:p>
            <a:endParaRPr lang="en-GB" sz="2000" dirty="0"/>
          </a:p>
        </p:txBody>
      </p:sp>
    </p:spTree>
    <p:extLst>
      <p:ext uri="{BB962C8B-B14F-4D97-AF65-F5344CB8AC3E}">
        <p14:creationId xmlns:p14="http://schemas.microsoft.com/office/powerpoint/2010/main" val="18636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a:xfrm>
            <a:off x="2692456" y="3140354"/>
            <a:ext cx="10619117" cy="1380226"/>
          </a:xfrm>
        </p:spPr>
        <p:txBody>
          <a:bodyPr/>
          <a:lstStyle/>
          <a:p>
            <a:r>
              <a:rPr lang="en-GB" dirty="0"/>
              <a:t>Thank you for listening</a:t>
            </a:r>
          </a:p>
        </p:txBody>
      </p:sp>
    </p:spTree>
    <p:extLst>
      <p:ext uri="{BB962C8B-B14F-4D97-AF65-F5344CB8AC3E}">
        <p14:creationId xmlns:p14="http://schemas.microsoft.com/office/powerpoint/2010/main" val="326102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What is the Sun made out of?</a:t>
            </a:r>
          </a:p>
        </p:txBody>
      </p:sp>
      <p:pic>
        <p:nvPicPr>
          <p:cNvPr id="2" name="Picture 1">
            <a:extLst>
              <a:ext uri="{FF2B5EF4-FFF2-40B4-BE49-F238E27FC236}">
                <a16:creationId xmlns:a16="http://schemas.microsoft.com/office/drawing/2014/main" id="{0076566C-3FE1-42BA-A9AC-65DFC8D49801}"/>
              </a:ext>
            </a:extLst>
          </p:cNvPr>
          <p:cNvPicPr>
            <a:picLocks noChangeAspect="1"/>
          </p:cNvPicPr>
          <p:nvPr/>
        </p:nvPicPr>
        <p:blipFill>
          <a:blip r:embed="rId2"/>
          <a:stretch>
            <a:fillRect/>
          </a:stretch>
        </p:blipFill>
        <p:spPr>
          <a:xfrm>
            <a:off x="1332284" y="2225615"/>
            <a:ext cx="2665298" cy="3416428"/>
          </a:xfrm>
          <a:prstGeom prst="rect">
            <a:avLst/>
          </a:prstGeom>
        </p:spPr>
      </p:pic>
      <p:sp>
        <p:nvSpPr>
          <p:cNvPr id="3" name="TextBox 2">
            <a:extLst>
              <a:ext uri="{FF2B5EF4-FFF2-40B4-BE49-F238E27FC236}">
                <a16:creationId xmlns:a16="http://schemas.microsoft.com/office/drawing/2014/main" id="{D8486DEB-D9E1-45DB-9F15-5E06BA2322B5}"/>
              </a:ext>
            </a:extLst>
          </p:cNvPr>
          <p:cNvSpPr txBox="1"/>
          <p:nvPr/>
        </p:nvSpPr>
        <p:spPr>
          <a:xfrm>
            <a:off x="4620639" y="2305455"/>
            <a:ext cx="6378040" cy="1938992"/>
          </a:xfrm>
          <a:prstGeom prst="rect">
            <a:avLst/>
          </a:prstGeom>
          <a:noFill/>
        </p:spPr>
        <p:txBody>
          <a:bodyPr wrap="square" rtlCol="0">
            <a:spAutoFit/>
          </a:bodyPr>
          <a:lstStyle/>
          <a:p>
            <a:r>
              <a:rPr lang="en-GB" sz="2400" dirty="0"/>
              <a:t>“On the subject of stars, all investigations which are not ultimately reducible to simple visual observations are... necessarily denied to us.. We shall never be able by any means to study their chemical composition.”</a:t>
            </a:r>
          </a:p>
        </p:txBody>
      </p:sp>
      <p:sp>
        <p:nvSpPr>
          <p:cNvPr id="6" name="TextBox 5">
            <a:extLst>
              <a:ext uri="{FF2B5EF4-FFF2-40B4-BE49-F238E27FC236}">
                <a16:creationId xmlns:a16="http://schemas.microsoft.com/office/drawing/2014/main" id="{A5911595-0AD8-41F4-A592-AF0583DCB1B7}"/>
              </a:ext>
            </a:extLst>
          </p:cNvPr>
          <p:cNvSpPr txBox="1"/>
          <p:nvPr/>
        </p:nvSpPr>
        <p:spPr>
          <a:xfrm>
            <a:off x="7970620" y="4726999"/>
            <a:ext cx="2662908" cy="400110"/>
          </a:xfrm>
          <a:prstGeom prst="rect">
            <a:avLst/>
          </a:prstGeom>
          <a:noFill/>
        </p:spPr>
        <p:txBody>
          <a:bodyPr wrap="none" rtlCol="0">
            <a:spAutoFit/>
          </a:bodyPr>
          <a:lstStyle/>
          <a:p>
            <a:r>
              <a:rPr lang="en-GB" sz="2000" dirty="0"/>
              <a:t>Auguste Comte, 1835</a:t>
            </a:r>
          </a:p>
        </p:txBody>
      </p:sp>
    </p:spTree>
    <p:extLst>
      <p:ext uri="{BB962C8B-B14F-4D97-AF65-F5344CB8AC3E}">
        <p14:creationId xmlns:p14="http://schemas.microsoft.com/office/powerpoint/2010/main" val="161100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What is the Sun made out of?</a:t>
            </a:r>
          </a:p>
        </p:txBody>
      </p:sp>
      <p:pic>
        <p:nvPicPr>
          <p:cNvPr id="1028" name="Picture 4" descr="xkcd: Solar Spectrum">
            <a:extLst>
              <a:ext uri="{FF2B5EF4-FFF2-40B4-BE49-F238E27FC236}">
                <a16:creationId xmlns:a16="http://schemas.microsoft.com/office/drawing/2014/main" id="{A18BD180-A1D7-4500-977F-477F80109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18" y="2151739"/>
            <a:ext cx="6671161" cy="2554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happy sun with sunglasses">
            <a:extLst>
              <a:ext uri="{FF2B5EF4-FFF2-40B4-BE49-F238E27FC236}">
                <a16:creationId xmlns:a16="http://schemas.microsoft.com/office/drawing/2014/main" id="{14A786E8-E6B0-42D5-8129-9CF8FC794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518" y="5351831"/>
            <a:ext cx="1096446" cy="8869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EB11EB-6870-4089-8EDE-2BD25ACADADF}"/>
              </a:ext>
            </a:extLst>
          </p:cNvPr>
          <p:cNvSpPr txBox="1"/>
          <p:nvPr/>
        </p:nvSpPr>
        <p:spPr>
          <a:xfrm>
            <a:off x="5423964" y="5197014"/>
            <a:ext cx="5744073" cy="400110"/>
          </a:xfrm>
          <a:prstGeom prst="rect">
            <a:avLst/>
          </a:prstGeom>
          <a:noFill/>
        </p:spPr>
        <p:txBody>
          <a:bodyPr wrap="none" rtlCol="0">
            <a:spAutoFit/>
          </a:bodyPr>
          <a:lstStyle/>
          <a:p>
            <a:r>
              <a:rPr lang="en-GB" sz="2000" dirty="0"/>
              <a:t>Solar spectrum, (not) as drawn by </a:t>
            </a:r>
            <a:r>
              <a:rPr lang="en-GB" sz="2000" dirty="0" err="1"/>
              <a:t>Kirchoff</a:t>
            </a:r>
            <a:r>
              <a:rPr lang="en-GB" sz="2000" dirty="0"/>
              <a:t>, 1863 </a:t>
            </a:r>
          </a:p>
        </p:txBody>
      </p:sp>
      <p:pic>
        <p:nvPicPr>
          <p:cNvPr id="1032" name="Picture 8" descr="media.springernature.com/original/springer-stat...">
            <a:extLst>
              <a:ext uri="{FF2B5EF4-FFF2-40B4-BE49-F238E27FC236}">
                <a16:creationId xmlns:a16="http://schemas.microsoft.com/office/drawing/2014/main" id="{9FF629E4-8797-4A62-8B71-7399E3525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77" y="2063319"/>
            <a:ext cx="3105150" cy="3333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EAAFED-6C8C-4715-823A-079891A96DB1}"/>
              </a:ext>
            </a:extLst>
          </p:cNvPr>
          <p:cNvSpPr txBox="1"/>
          <p:nvPr/>
        </p:nvSpPr>
        <p:spPr>
          <a:xfrm>
            <a:off x="1216625" y="5643279"/>
            <a:ext cx="1757854" cy="369332"/>
          </a:xfrm>
          <a:prstGeom prst="rect">
            <a:avLst/>
          </a:prstGeom>
          <a:noFill/>
        </p:spPr>
        <p:txBody>
          <a:bodyPr wrap="none" rtlCol="0">
            <a:spAutoFit/>
          </a:bodyPr>
          <a:lstStyle/>
          <a:p>
            <a:r>
              <a:rPr lang="en-GB" dirty="0"/>
              <a:t>Gustav </a:t>
            </a:r>
            <a:r>
              <a:rPr lang="en-GB" dirty="0" err="1"/>
              <a:t>Kirchoff</a:t>
            </a:r>
            <a:endParaRPr lang="en-GB" dirty="0"/>
          </a:p>
        </p:txBody>
      </p:sp>
      <p:sp>
        <p:nvSpPr>
          <p:cNvPr id="3" name="TextBox 2">
            <a:extLst>
              <a:ext uri="{FF2B5EF4-FFF2-40B4-BE49-F238E27FC236}">
                <a16:creationId xmlns:a16="http://schemas.microsoft.com/office/drawing/2014/main" id="{B2FEAFDF-5545-4292-A50C-85CF956FA178}"/>
              </a:ext>
            </a:extLst>
          </p:cNvPr>
          <p:cNvSpPr txBox="1"/>
          <p:nvPr/>
        </p:nvSpPr>
        <p:spPr>
          <a:xfrm>
            <a:off x="9372913" y="4814103"/>
            <a:ext cx="1625766" cy="246221"/>
          </a:xfrm>
          <a:prstGeom prst="rect">
            <a:avLst/>
          </a:prstGeom>
          <a:noFill/>
        </p:spPr>
        <p:txBody>
          <a:bodyPr wrap="none" rtlCol="0">
            <a:spAutoFit/>
          </a:bodyPr>
          <a:lstStyle/>
          <a:p>
            <a:r>
              <a:rPr lang="en-GB" sz="1000" dirty="0"/>
              <a:t>Image credit : </a:t>
            </a:r>
            <a:r>
              <a:rPr lang="en-GB" sz="1000" dirty="0" err="1"/>
              <a:t>xkcd</a:t>
            </a:r>
            <a:r>
              <a:rPr lang="en-GB" sz="1000" dirty="0"/>
              <a:t> comic</a:t>
            </a:r>
          </a:p>
        </p:txBody>
      </p:sp>
    </p:spTree>
    <p:extLst>
      <p:ext uri="{BB962C8B-B14F-4D97-AF65-F5344CB8AC3E}">
        <p14:creationId xmlns:p14="http://schemas.microsoft.com/office/powerpoint/2010/main" val="292859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What is the Sun made out of?</a:t>
            </a:r>
          </a:p>
        </p:txBody>
      </p:sp>
      <p:pic>
        <p:nvPicPr>
          <p:cNvPr id="3076" name="Picture 4">
            <a:extLst>
              <a:ext uri="{FF2B5EF4-FFF2-40B4-BE49-F238E27FC236}">
                <a16:creationId xmlns:a16="http://schemas.microsoft.com/office/drawing/2014/main" id="{7A24D520-92B1-4DE2-8733-829B32A21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315" y="2048774"/>
            <a:ext cx="2582627" cy="34161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977B032-211B-48AF-B0A1-F070B0275E63}"/>
              </a:ext>
            </a:extLst>
          </p:cNvPr>
          <p:cNvSpPr txBox="1"/>
          <p:nvPr/>
        </p:nvSpPr>
        <p:spPr>
          <a:xfrm>
            <a:off x="4491318" y="2225615"/>
            <a:ext cx="6099586" cy="2554545"/>
          </a:xfrm>
          <a:prstGeom prst="rect">
            <a:avLst/>
          </a:prstGeom>
          <a:noFill/>
        </p:spPr>
        <p:txBody>
          <a:bodyPr wrap="square">
            <a:spAutoFit/>
          </a:bodyPr>
          <a:lstStyle/>
          <a:p>
            <a:r>
              <a:rPr lang="en-GB" sz="2000" b="0" i="0" dirty="0">
                <a:solidFill>
                  <a:srgbClr val="202122"/>
                </a:solidFill>
                <a:effectLst/>
                <a:latin typeface="Arial" panose="020B0604020202020204" pitchFamily="34" charset="0"/>
              </a:rPr>
              <a:t>“The agreement of the solar and terrestrial lists is such as to confirm very strongly Rowland’s opinion that, if the Earth’s crust should be raised to the temperature of the Sun’s atmosphere, it would give a very similar absorption spectrum. The spectra of the Sun and other stars were similar, so it appeared that the relative abundance of elements in the universe was like that in Earth’s crust”</a:t>
            </a:r>
            <a:endParaRPr lang="en-GB" sz="2000" dirty="0"/>
          </a:p>
        </p:txBody>
      </p:sp>
      <p:sp>
        <p:nvSpPr>
          <p:cNvPr id="3" name="TextBox 2">
            <a:extLst>
              <a:ext uri="{FF2B5EF4-FFF2-40B4-BE49-F238E27FC236}">
                <a16:creationId xmlns:a16="http://schemas.microsoft.com/office/drawing/2014/main" id="{56EF8356-9695-44E6-8F68-FA26D3F3EA48}"/>
              </a:ext>
            </a:extLst>
          </p:cNvPr>
          <p:cNvSpPr txBox="1"/>
          <p:nvPr/>
        </p:nvSpPr>
        <p:spPr>
          <a:xfrm>
            <a:off x="6734287" y="5115283"/>
            <a:ext cx="3980577" cy="369332"/>
          </a:xfrm>
          <a:prstGeom prst="rect">
            <a:avLst/>
          </a:prstGeom>
          <a:noFill/>
        </p:spPr>
        <p:txBody>
          <a:bodyPr wrap="none" rtlCol="0">
            <a:spAutoFit/>
          </a:bodyPr>
          <a:lstStyle/>
          <a:p>
            <a:r>
              <a:rPr lang="en-GB" dirty="0"/>
              <a:t>Henry Norris Russell, Princeton 1914</a:t>
            </a:r>
          </a:p>
        </p:txBody>
      </p:sp>
    </p:spTree>
    <p:extLst>
      <p:ext uri="{BB962C8B-B14F-4D97-AF65-F5344CB8AC3E}">
        <p14:creationId xmlns:p14="http://schemas.microsoft.com/office/powerpoint/2010/main" val="248817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What is the Sun made out of?</a:t>
            </a:r>
          </a:p>
        </p:txBody>
      </p:sp>
      <p:sp>
        <p:nvSpPr>
          <p:cNvPr id="10" name="TextBox 9">
            <a:extLst>
              <a:ext uri="{FF2B5EF4-FFF2-40B4-BE49-F238E27FC236}">
                <a16:creationId xmlns:a16="http://schemas.microsoft.com/office/drawing/2014/main" id="{6977B032-211B-48AF-B0A1-F070B0275E63}"/>
              </a:ext>
            </a:extLst>
          </p:cNvPr>
          <p:cNvSpPr txBox="1"/>
          <p:nvPr/>
        </p:nvSpPr>
        <p:spPr>
          <a:xfrm>
            <a:off x="4394308" y="1971156"/>
            <a:ext cx="6604371" cy="188199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t>Payne used a new equation developed in quantum physics by </a:t>
            </a:r>
            <a:r>
              <a:rPr lang="en-GB" sz="2000" dirty="0" err="1"/>
              <a:t>Saha</a:t>
            </a:r>
            <a:r>
              <a:rPr lang="en-GB" sz="2000" dirty="0"/>
              <a:t> in 1920 to calculate elemental abundances from line strengths (it depends a lot on temperature) but : </a:t>
            </a:r>
          </a:p>
        </p:txBody>
      </p:sp>
      <p:sp>
        <p:nvSpPr>
          <p:cNvPr id="3" name="TextBox 2">
            <a:extLst>
              <a:ext uri="{FF2B5EF4-FFF2-40B4-BE49-F238E27FC236}">
                <a16:creationId xmlns:a16="http://schemas.microsoft.com/office/drawing/2014/main" id="{56EF8356-9695-44E6-8F68-FA26D3F3EA48}"/>
              </a:ext>
            </a:extLst>
          </p:cNvPr>
          <p:cNvSpPr txBox="1"/>
          <p:nvPr/>
        </p:nvSpPr>
        <p:spPr>
          <a:xfrm>
            <a:off x="5515087" y="5267537"/>
            <a:ext cx="4788490" cy="369332"/>
          </a:xfrm>
          <a:prstGeom prst="rect">
            <a:avLst/>
          </a:prstGeom>
          <a:noFill/>
        </p:spPr>
        <p:txBody>
          <a:bodyPr wrap="none" rtlCol="0">
            <a:spAutoFit/>
          </a:bodyPr>
          <a:lstStyle/>
          <a:p>
            <a:r>
              <a:rPr lang="en-GB" dirty="0" err="1"/>
              <a:t>Cecila</a:t>
            </a:r>
            <a:r>
              <a:rPr lang="en-GB" dirty="0"/>
              <a:t> Payne, Ph.D. student of Russell, 1925</a:t>
            </a:r>
          </a:p>
        </p:txBody>
      </p:sp>
      <p:pic>
        <p:nvPicPr>
          <p:cNvPr id="1026" name="Picture 2">
            <a:extLst>
              <a:ext uri="{FF2B5EF4-FFF2-40B4-BE49-F238E27FC236}">
                <a16:creationId xmlns:a16="http://schemas.microsoft.com/office/drawing/2014/main" id="{36ED4ED3-8B93-4587-8372-79AD9CA51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46" y="2225615"/>
            <a:ext cx="3433775" cy="2684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D4C150-FC73-47B9-8334-5373B31C8474}"/>
              </a:ext>
            </a:extLst>
          </p:cNvPr>
          <p:cNvSpPr txBox="1"/>
          <p:nvPr/>
        </p:nvSpPr>
        <p:spPr>
          <a:xfrm>
            <a:off x="4491318" y="3986055"/>
            <a:ext cx="6100174" cy="1015663"/>
          </a:xfrm>
          <a:prstGeom prst="rect">
            <a:avLst/>
          </a:prstGeom>
          <a:noFill/>
        </p:spPr>
        <p:txBody>
          <a:bodyPr wrap="square">
            <a:spAutoFit/>
          </a:bodyPr>
          <a:lstStyle/>
          <a:p>
            <a:r>
              <a:rPr lang="en-GB" sz="2000" b="0" i="0" dirty="0">
                <a:solidFill>
                  <a:srgbClr val="2A2A2A"/>
                </a:solidFill>
                <a:effectLst/>
                <a:latin typeface="Merriweather"/>
              </a:rPr>
              <a:t>“The enormous abundances derived for [hydrogen and helium] in the stellar atmosphere are almost certainly not real.”</a:t>
            </a:r>
            <a:endParaRPr lang="en-GB" sz="2000" dirty="0"/>
          </a:p>
        </p:txBody>
      </p:sp>
    </p:spTree>
    <p:extLst>
      <p:ext uri="{BB962C8B-B14F-4D97-AF65-F5344CB8AC3E}">
        <p14:creationId xmlns:p14="http://schemas.microsoft.com/office/powerpoint/2010/main" val="31634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What is the Sun made out of?</a:t>
            </a:r>
          </a:p>
        </p:txBody>
      </p:sp>
      <p:sp>
        <p:nvSpPr>
          <p:cNvPr id="10" name="TextBox 9">
            <a:extLst>
              <a:ext uri="{FF2B5EF4-FFF2-40B4-BE49-F238E27FC236}">
                <a16:creationId xmlns:a16="http://schemas.microsoft.com/office/drawing/2014/main" id="{6977B032-211B-48AF-B0A1-F070B0275E63}"/>
              </a:ext>
            </a:extLst>
          </p:cNvPr>
          <p:cNvSpPr txBox="1"/>
          <p:nvPr/>
        </p:nvSpPr>
        <p:spPr>
          <a:xfrm>
            <a:off x="4133748" y="4695462"/>
            <a:ext cx="7020199" cy="830997"/>
          </a:xfrm>
          <a:prstGeom prst="rect">
            <a:avLst/>
          </a:prstGeom>
          <a:noFill/>
        </p:spPr>
        <p:txBody>
          <a:bodyPr wrap="square">
            <a:spAutoFit/>
          </a:bodyPr>
          <a:lstStyle/>
          <a:p>
            <a:r>
              <a:rPr lang="en-GB" sz="1600" dirty="0">
                <a:solidFill>
                  <a:srgbClr val="2A2A2A"/>
                </a:solidFill>
                <a:latin typeface="Merriweather"/>
              </a:rPr>
              <a:t>“</a:t>
            </a:r>
            <a:r>
              <a:rPr lang="en-GB" sz="1600" b="0" i="0" dirty="0">
                <a:solidFill>
                  <a:srgbClr val="202122"/>
                </a:solidFill>
                <a:effectLst/>
                <a:latin typeface="Arial" panose="020B0604020202020204" pitchFamily="34" charset="0"/>
              </a:rPr>
              <a:t>The reward of the young scientist is the emotional thrill of being the first person in the history of the world to see something or understand something. Nothing can compare with that experience [...]”</a:t>
            </a:r>
            <a:endParaRPr lang="en-GB" sz="1600" dirty="0"/>
          </a:p>
        </p:txBody>
      </p:sp>
      <p:pic>
        <p:nvPicPr>
          <p:cNvPr id="1026" name="Picture 2">
            <a:extLst>
              <a:ext uri="{FF2B5EF4-FFF2-40B4-BE49-F238E27FC236}">
                <a16:creationId xmlns:a16="http://schemas.microsoft.com/office/drawing/2014/main" id="{36ED4ED3-8B93-4587-8372-79AD9CA51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559" y="4683787"/>
            <a:ext cx="1918699" cy="15000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D42F1A-B722-4DEA-A8DC-18A7DE98ABB0}"/>
              </a:ext>
            </a:extLst>
          </p:cNvPr>
          <p:cNvSpPr txBox="1"/>
          <p:nvPr/>
        </p:nvSpPr>
        <p:spPr>
          <a:xfrm>
            <a:off x="569673" y="1764708"/>
            <a:ext cx="11371315" cy="2343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t>Russell’s view appeared to match the data, and was the scientific consensus at the time</a:t>
            </a:r>
          </a:p>
          <a:p>
            <a:pPr marL="285750" indent="-285750">
              <a:lnSpc>
                <a:spcPct val="150000"/>
              </a:lnSpc>
              <a:buFont typeface="Arial" panose="020B0604020202020204" pitchFamily="34" charset="0"/>
              <a:buChar char="•"/>
            </a:pPr>
            <a:r>
              <a:rPr lang="en-GB" sz="2000" dirty="0"/>
              <a:t>He persuaded Payne to doubt her own results</a:t>
            </a:r>
          </a:p>
          <a:p>
            <a:pPr marL="285750" indent="-285750">
              <a:lnSpc>
                <a:spcPct val="150000"/>
              </a:lnSpc>
              <a:buFont typeface="Arial" panose="020B0604020202020204" pitchFamily="34" charset="0"/>
              <a:buChar char="•"/>
            </a:pPr>
            <a:r>
              <a:rPr lang="en-GB" sz="2000" dirty="0"/>
              <a:t>However, Russell realised he was wrong 4 years later and fully acknowledged his mistake </a:t>
            </a:r>
          </a:p>
          <a:p>
            <a:pPr marL="285750" indent="-285750">
              <a:lnSpc>
                <a:spcPct val="150000"/>
              </a:lnSpc>
              <a:buFont typeface="Arial" panose="020B0604020202020204" pitchFamily="34" charset="0"/>
              <a:buChar char="•"/>
            </a:pPr>
            <a:r>
              <a:rPr lang="en-GB" sz="2000" dirty="0"/>
              <a:t>The theory of the power source of stars (nuclear fusion) and the realisation they are the “chemical factories” of the universe took 50 more years to develop, and is still evolving (e.g. gold)</a:t>
            </a:r>
          </a:p>
        </p:txBody>
      </p:sp>
      <p:sp>
        <p:nvSpPr>
          <p:cNvPr id="5" name="TextBox 4">
            <a:extLst>
              <a:ext uri="{FF2B5EF4-FFF2-40B4-BE49-F238E27FC236}">
                <a16:creationId xmlns:a16="http://schemas.microsoft.com/office/drawing/2014/main" id="{8354E7CF-5368-4E91-9834-52CB7B90DC30}"/>
              </a:ext>
            </a:extLst>
          </p:cNvPr>
          <p:cNvSpPr txBox="1"/>
          <p:nvPr/>
        </p:nvSpPr>
        <p:spPr>
          <a:xfrm>
            <a:off x="4868483" y="5951012"/>
            <a:ext cx="5763116" cy="369332"/>
          </a:xfrm>
          <a:prstGeom prst="rect">
            <a:avLst/>
          </a:prstGeom>
          <a:noFill/>
        </p:spPr>
        <p:txBody>
          <a:bodyPr wrap="none" rtlCol="0">
            <a:spAutoFit/>
          </a:bodyPr>
          <a:lstStyle/>
          <a:p>
            <a:r>
              <a:rPr lang="en-GB" dirty="0"/>
              <a:t>Cecilia Payne, 1977, Russell Prize acceptance speech</a:t>
            </a:r>
          </a:p>
        </p:txBody>
      </p:sp>
    </p:spTree>
    <p:extLst>
      <p:ext uri="{BB962C8B-B14F-4D97-AF65-F5344CB8AC3E}">
        <p14:creationId xmlns:p14="http://schemas.microsoft.com/office/powerpoint/2010/main" val="125875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It’s OK to be wrong*</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379560" y="1828982"/>
            <a:ext cx="11550169" cy="3327809"/>
          </a:xfrm>
        </p:spPr>
        <p:txBody>
          <a:bodyPr>
            <a:normAutofit/>
          </a:bodyPr>
          <a:lstStyle/>
          <a:p>
            <a:r>
              <a:rPr lang="en-GB" dirty="0"/>
              <a:t>You can be wrong for the right reasons</a:t>
            </a:r>
          </a:p>
          <a:p>
            <a:pPr lvl="2">
              <a:lnSpc>
                <a:spcPct val="150000"/>
              </a:lnSpc>
            </a:pPr>
            <a:r>
              <a:rPr lang="en-GB" dirty="0"/>
              <a:t>Russell’s view was an OK fit to data at the time</a:t>
            </a:r>
          </a:p>
          <a:p>
            <a:pPr lvl="2">
              <a:lnSpc>
                <a:spcPct val="150000"/>
              </a:lnSpc>
            </a:pPr>
            <a:r>
              <a:rPr lang="en-GB" dirty="0"/>
              <a:t>But there were inconsistencies (how old was the Sun?)</a:t>
            </a:r>
          </a:p>
          <a:p>
            <a:pPr>
              <a:lnSpc>
                <a:spcPct val="150000"/>
              </a:lnSpc>
            </a:pPr>
            <a:r>
              <a:rPr lang="en-GB" dirty="0"/>
              <a:t>If you have a better idea, have confidence in yourself!</a:t>
            </a:r>
          </a:p>
          <a:p>
            <a:pPr>
              <a:lnSpc>
                <a:spcPct val="150000"/>
              </a:lnSpc>
            </a:pPr>
            <a:r>
              <a:rPr lang="en-GB" dirty="0"/>
              <a:t>If you are wrong, try to realise that quickly…</a:t>
            </a:r>
          </a:p>
          <a:p>
            <a:pPr lvl="2"/>
            <a:endParaRPr lang="en-GB" dirty="0"/>
          </a:p>
          <a:p>
            <a:endParaRPr lang="en-GB" dirty="0"/>
          </a:p>
        </p:txBody>
      </p:sp>
      <p:sp>
        <p:nvSpPr>
          <p:cNvPr id="2" name="TextBox 1">
            <a:extLst>
              <a:ext uri="{FF2B5EF4-FFF2-40B4-BE49-F238E27FC236}">
                <a16:creationId xmlns:a16="http://schemas.microsoft.com/office/drawing/2014/main" id="{00A0E12C-9A3C-4EC0-8C83-F9DD15BFF6ED}"/>
              </a:ext>
            </a:extLst>
          </p:cNvPr>
          <p:cNvSpPr txBox="1"/>
          <p:nvPr/>
        </p:nvSpPr>
        <p:spPr>
          <a:xfrm>
            <a:off x="2020186" y="5415885"/>
            <a:ext cx="9420445" cy="830997"/>
          </a:xfrm>
          <a:prstGeom prst="rect">
            <a:avLst/>
          </a:prstGeom>
          <a:noFill/>
        </p:spPr>
        <p:txBody>
          <a:bodyPr wrap="square" rtlCol="0">
            <a:spAutoFit/>
          </a:bodyPr>
          <a:lstStyle/>
          <a:p>
            <a:r>
              <a:rPr lang="en-GB" sz="2400" b="0" i="0" dirty="0">
                <a:solidFill>
                  <a:srgbClr val="202124"/>
                </a:solidFill>
                <a:effectLst/>
                <a:latin typeface="arial" panose="020B0604020202020204" pitchFamily="34" charset="0"/>
              </a:rPr>
              <a:t> “When the facts change, I change my mind. What do you do, sir?”</a:t>
            </a:r>
          </a:p>
          <a:p>
            <a:endParaRPr lang="en-GB" sz="2400" dirty="0"/>
          </a:p>
        </p:txBody>
      </p:sp>
      <p:sp>
        <p:nvSpPr>
          <p:cNvPr id="3" name="TextBox 2">
            <a:extLst>
              <a:ext uri="{FF2B5EF4-FFF2-40B4-BE49-F238E27FC236}">
                <a16:creationId xmlns:a16="http://schemas.microsoft.com/office/drawing/2014/main" id="{E619E909-7799-4255-A5AE-686B2B758092}"/>
              </a:ext>
            </a:extLst>
          </p:cNvPr>
          <p:cNvSpPr txBox="1"/>
          <p:nvPr/>
        </p:nvSpPr>
        <p:spPr>
          <a:xfrm>
            <a:off x="5550195" y="5920080"/>
            <a:ext cx="4827027" cy="369332"/>
          </a:xfrm>
          <a:prstGeom prst="rect">
            <a:avLst/>
          </a:prstGeom>
          <a:noFill/>
        </p:spPr>
        <p:txBody>
          <a:bodyPr wrap="none" rtlCol="0">
            <a:spAutoFit/>
          </a:bodyPr>
          <a:lstStyle/>
          <a:p>
            <a:r>
              <a:rPr lang="en-GB" dirty="0"/>
              <a:t>Paul Samuelson (</a:t>
            </a:r>
            <a:r>
              <a:rPr lang="en-GB" dirty="0" err="1"/>
              <a:t>attr</a:t>
            </a:r>
            <a:r>
              <a:rPr lang="en-GB" dirty="0"/>
              <a:t>. John Maynard Keynes)</a:t>
            </a:r>
          </a:p>
        </p:txBody>
      </p:sp>
    </p:spTree>
    <p:extLst>
      <p:ext uri="{BB962C8B-B14F-4D97-AF65-F5344CB8AC3E}">
        <p14:creationId xmlns:p14="http://schemas.microsoft.com/office/powerpoint/2010/main" val="9147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It’s OK to be wrong*</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379561" y="1828982"/>
            <a:ext cx="10881338" cy="4609395"/>
          </a:xfrm>
        </p:spPr>
        <p:txBody>
          <a:bodyPr>
            <a:normAutofit/>
          </a:bodyPr>
          <a:lstStyle/>
          <a:p>
            <a:r>
              <a:rPr lang="en-GB" sz="2000" dirty="0"/>
              <a:t>*Don’t try this in an exam!</a:t>
            </a:r>
          </a:p>
          <a:p>
            <a:endParaRPr lang="en-GB" sz="2000" dirty="0"/>
          </a:p>
          <a:p>
            <a:r>
              <a:rPr lang="en-GB" sz="2000" dirty="0"/>
              <a:t>School teaches you the ideas that have stood the test of time</a:t>
            </a:r>
          </a:p>
          <a:p>
            <a:endParaRPr lang="en-GB" sz="2000" dirty="0"/>
          </a:p>
          <a:p>
            <a:r>
              <a:rPr lang="en-GB" sz="2000" dirty="0"/>
              <a:t>You don’t generally get to hear about the ones that didn’t</a:t>
            </a:r>
          </a:p>
          <a:p>
            <a:endParaRPr lang="en-GB" sz="2000" dirty="0"/>
          </a:p>
          <a:p>
            <a:r>
              <a:rPr lang="en-GB" sz="2000" dirty="0"/>
              <a:t>All those “wrong” ideas seemed right for a while, but eventually failed the test of time</a:t>
            </a:r>
          </a:p>
          <a:p>
            <a:pPr lvl="1"/>
            <a:r>
              <a:rPr lang="en-GB" sz="2000" dirty="0"/>
              <a:t>New experimental data</a:t>
            </a:r>
          </a:p>
          <a:p>
            <a:pPr lvl="1"/>
            <a:r>
              <a:rPr lang="en-GB" sz="2000" dirty="0"/>
              <a:t>Known flaws became too problematic to ignore</a:t>
            </a:r>
          </a:p>
          <a:p>
            <a:pPr lvl="1"/>
            <a:r>
              <a:rPr lang="en-GB" sz="2000" dirty="0"/>
              <a:t>Inconsistency with new ideas from elsewhere</a:t>
            </a:r>
          </a:p>
          <a:p>
            <a:pPr lvl="1"/>
            <a:endParaRPr lang="en-GB" sz="2000" dirty="0"/>
          </a:p>
          <a:p>
            <a:r>
              <a:rPr lang="en-GB" sz="2000" dirty="0"/>
              <a:t>We’ll look at a great story of being wrong in Cosmology</a:t>
            </a:r>
          </a:p>
          <a:p>
            <a:endParaRPr lang="en-GB" sz="2000" dirty="0"/>
          </a:p>
          <a:p>
            <a:r>
              <a:rPr lang="en-GB" sz="2000" dirty="0"/>
              <a:t>There are many others : e.g. the story of Cecilia Payne and the composition of our Sun </a:t>
            </a:r>
          </a:p>
          <a:p>
            <a:pPr marL="715963" lvl="2" indent="0">
              <a:buNone/>
            </a:pPr>
            <a:endParaRPr lang="en-GB" sz="2000" dirty="0"/>
          </a:p>
          <a:p>
            <a:pPr marL="715963" lvl="2" indent="0">
              <a:buNone/>
            </a:pPr>
            <a:r>
              <a:rPr lang="en-GB" sz="2000" dirty="0"/>
              <a:t>	</a:t>
            </a:r>
          </a:p>
          <a:p>
            <a:endParaRPr lang="en-GB" sz="2000" dirty="0"/>
          </a:p>
        </p:txBody>
      </p:sp>
    </p:spTree>
    <p:extLst>
      <p:ext uri="{BB962C8B-B14F-4D97-AF65-F5344CB8AC3E}">
        <p14:creationId xmlns:p14="http://schemas.microsoft.com/office/powerpoint/2010/main" val="55226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Audience voting!</a:t>
            </a:r>
          </a:p>
        </p:txBody>
      </p:sp>
      <p:sp>
        <p:nvSpPr>
          <p:cNvPr id="6" name="Rectangle 5">
            <a:extLst>
              <a:ext uri="{FF2B5EF4-FFF2-40B4-BE49-F238E27FC236}">
                <a16:creationId xmlns:a16="http://schemas.microsoft.com/office/drawing/2014/main" id="{AE733005-717B-462B-B10A-B2038A8FB607}"/>
              </a:ext>
            </a:extLst>
          </p:cNvPr>
          <p:cNvSpPr/>
          <p:nvPr>
            <p:custDataLst>
              <p:tags r:id="rId1"/>
            </p:custDataLst>
          </p:nvPr>
        </p:nvSpPr>
        <p:spPr>
          <a:xfrm>
            <a:off x="2008034" y="3544424"/>
            <a:ext cx="4477825" cy="91061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5B5B5B"/>
                </a:solidFill>
              </a:rPr>
              <a:t>www.slido.com</a:t>
            </a:r>
            <a:endParaRPr lang="en-GB" sz="4000" dirty="0">
              <a:solidFill>
                <a:srgbClr val="5B5B5B"/>
              </a:solidFill>
            </a:endParaRPr>
          </a:p>
        </p:txBody>
      </p:sp>
      <p:sp>
        <p:nvSpPr>
          <p:cNvPr id="7" name="TextBox 6">
            <a:extLst>
              <a:ext uri="{FF2B5EF4-FFF2-40B4-BE49-F238E27FC236}">
                <a16:creationId xmlns:a16="http://schemas.microsoft.com/office/drawing/2014/main" id="{9D232D70-1F94-47AF-BA89-2A91D67AF340}"/>
              </a:ext>
            </a:extLst>
          </p:cNvPr>
          <p:cNvSpPr txBox="1"/>
          <p:nvPr/>
        </p:nvSpPr>
        <p:spPr>
          <a:xfrm>
            <a:off x="6976706" y="3645790"/>
            <a:ext cx="4113052" cy="707886"/>
          </a:xfrm>
          <a:prstGeom prst="rect">
            <a:avLst/>
          </a:prstGeom>
          <a:noFill/>
        </p:spPr>
        <p:txBody>
          <a:bodyPr wrap="square" rtlCol="0">
            <a:spAutoFit/>
          </a:bodyPr>
          <a:lstStyle/>
          <a:p>
            <a:r>
              <a:rPr lang="en-GB" sz="4000" b="1" dirty="0">
                <a:solidFill>
                  <a:schemeClr val="tx1">
                    <a:lumMod val="65000"/>
                    <a:lumOff val="35000"/>
                  </a:schemeClr>
                </a:solidFill>
                <a:latin typeface="+mj-lt"/>
              </a:rPr>
              <a:t>Code</a:t>
            </a:r>
            <a:r>
              <a:rPr lang="en-GB" sz="4000" b="1" dirty="0">
                <a:latin typeface="+mj-lt"/>
              </a:rPr>
              <a:t> : </a:t>
            </a:r>
            <a:r>
              <a:rPr lang="en-GB" sz="4000" b="1" i="0" dirty="0">
                <a:solidFill>
                  <a:schemeClr val="accent2"/>
                </a:solidFill>
                <a:effectLst/>
                <a:latin typeface="+mj-lt"/>
              </a:rPr>
              <a:t>3308935</a:t>
            </a:r>
            <a:endParaRPr lang="en-GB" sz="4000" b="1" dirty="0">
              <a:solidFill>
                <a:schemeClr val="accent2"/>
              </a:solidFill>
              <a:latin typeface="+mj-lt"/>
            </a:endParaRPr>
          </a:p>
        </p:txBody>
      </p:sp>
    </p:spTree>
    <p:extLst>
      <p:ext uri="{BB962C8B-B14F-4D97-AF65-F5344CB8AC3E}">
        <p14:creationId xmlns:p14="http://schemas.microsoft.com/office/powerpoint/2010/main" val="312614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Is the Universe expanding?</a:t>
            </a:r>
          </a:p>
        </p:txBody>
      </p:sp>
      <p:pic>
        <p:nvPicPr>
          <p:cNvPr id="4098" name="Picture 2">
            <a:extLst>
              <a:ext uri="{FF2B5EF4-FFF2-40B4-BE49-F238E27FC236}">
                <a16:creationId xmlns:a16="http://schemas.microsoft.com/office/drawing/2014/main" id="{1168A879-C15D-4B00-BA54-2ED75DE3E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125" y="1958279"/>
            <a:ext cx="2190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E4D841A-4BE3-4800-9EA4-0A094AA153C5}"/>
              </a:ext>
            </a:extLst>
          </p:cNvPr>
          <p:cNvSpPr txBox="1"/>
          <p:nvPr/>
        </p:nvSpPr>
        <p:spPr>
          <a:xfrm>
            <a:off x="2923549" y="5422211"/>
            <a:ext cx="715902" cy="461665"/>
          </a:xfrm>
          <a:prstGeom prst="rect">
            <a:avLst/>
          </a:prstGeom>
          <a:noFill/>
        </p:spPr>
        <p:txBody>
          <a:bodyPr wrap="none" rtlCol="0">
            <a:spAutoFit/>
          </a:bodyPr>
          <a:lstStyle/>
          <a:p>
            <a:r>
              <a:rPr lang="en-GB" sz="2400" b="1" dirty="0"/>
              <a:t>Yes</a:t>
            </a:r>
          </a:p>
        </p:txBody>
      </p:sp>
      <p:sp>
        <p:nvSpPr>
          <p:cNvPr id="3" name="TextBox 2">
            <a:extLst>
              <a:ext uri="{FF2B5EF4-FFF2-40B4-BE49-F238E27FC236}">
                <a16:creationId xmlns:a16="http://schemas.microsoft.com/office/drawing/2014/main" id="{8D82FFD5-F573-4DF9-B9DD-90F40D8F9E8C}"/>
              </a:ext>
            </a:extLst>
          </p:cNvPr>
          <p:cNvSpPr txBox="1"/>
          <p:nvPr/>
        </p:nvSpPr>
        <p:spPr>
          <a:xfrm>
            <a:off x="2448142" y="6012611"/>
            <a:ext cx="1928733" cy="369332"/>
          </a:xfrm>
          <a:prstGeom prst="rect">
            <a:avLst/>
          </a:prstGeom>
          <a:noFill/>
        </p:spPr>
        <p:txBody>
          <a:bodyPr wrap="none" rtlCol="0">
            <a:spAutoFit/>
          </a:bodyPr>
          <a:lstStyle/>
          <a:p>
            <a:r>
              <a:rPr lang="en-GB" dirty="0"/>
              <a:t>Friedmann, 1922</a:t>
            </a:r>
          </a:p>
        </p:txBody>
      </p:sp>
      <p:pic>
        <p:nvPicPr>
          <p:cNvPr id="7" name="Picture 6" descr="Albert Einstein – Biographical - NobelPrize.org">
            <a:extLst>
              <a:ext uri="{FF2B5EF4-FFF2-40B4-BE49-F238E27FC236}">
                <a16:creationId xmlns:a16="http://schemas.microsoft.com/office/drawing/2014/main" id="{B53AD16A-7869-402F-A00D-F8E57E73E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112" y="1930619"/>
            <a:ext cx="2196490" cy="32947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1DEB27-0A9C-443D-B500-EA38ADF09301}"/>
              </a:ext>
            </a:extLst>
          </p:cNvPr>
          <p:cNvSpPr txBox="1"/>
          <p:nvPr/>
        </p:nvSpPr>
        <p:spPr>
          <a:xfrm>
            <a:off x="7118052" y="6012611"/>
            <a:ext cx="1646605" cy="369332"/>
          </a:xfrm>
          <a:prstGeom prst="rect">
            <a:avLst/>
          </a:prstGeom>
          <a:noFill/>
        </p:spPr>
        <p:txBody>
          <a:bodyPr wrap="none" rtlCol="0">
            <a:spAutoFit/>
          </a:bodyPr>
          <a:lstStyle/>
          <a:p>
            <a:r>
              <a:rPr lang="en-GB" dirty="0"/>
              <a:t>Einstein, 1917</a:t>
            </a:r>
          </a:p>
        </p:txBody>
      </p:sp>
      <p:sp>
        <p:nvSpPr>
          <p:cNvPr id="9" name="TextBox 8">
            <a:extLst>
              <a:ext uri="{FF2B5EF4-FFF2-40B4-BE49-F238E27FC236}">
                <a16:creationId xmlns:a16="http://schemas.microsoft.com/office/drawing/2014/main" id="{CEDF89CD-D1E9-44F7-BCC9-422931D0A9DF}"/>
              </a:ext>
            </a:extLst>
          </p:cNvPr>
          <p:cNvSpPr txBox="1"/>
          <p:nvPr/>
        </p:nvSpPr>
        <p:spPr>
          <a:xfrm>
            <a:off x="7643838" y="5441933"/>
            <a:ext cx="595035" cy="461665"/>
          </a:xfrm>
          <a:prstGeom prst="rect">
            <a:avLst/>
          </a:prstGeom>
          <a:noFill/>
        </p:spPr>
        <p:txBody>
          <a:bodyPr wrap="none" rtlCol="0">
            <a:spAutoFit/>
          </a:bodyPr>
          <a:lstStyle/>
          <a:p>
            <a:r>
              <a:rPr lang="en-GB" sz="2400" b="1" dirty="0"/>
              <a:t>No</a:t>
            </a:r>
          </a:p>
        </p:txBody>
      </p:sp>
    </p:spTree>
    <p:extLst>
      <p:ext uri="{BB962C8B-B14F-4D97-AF65-F5344CB8AC3E}">
        <p14:creationId xmlns:p14="http://schemas.microsoft.com/office/powerpoint/2010/main" val="418964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Friedmann’s argument</a:t>
            </a:r>
          </a:p>
        </p:txBody>
      </p:sp>
      <p:pic>
        <p:nvPicPr>
          <p:cNvPr id="4098" name="Picture 2">
            <a:extLst>
              <a:ext uri="{FF2B5EF4-FFF2-40B4-BE49-F238E27FC236}">
                <a16:creationId xmlns:a16="http://schemas.microsoft.com/office/drawing/2014/main" id="{1168A879-C15D-4B00-BA54-2ED75DE3E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83" y="2082542"/>
            <a:ext cx="2190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E4D841A-4BE3-4800-9EA4-0A094AA153C5}"/>
              </a:ext>
            </a:extLst>
          </p:cNvPr>
          <p:cNvSpPr txBox="1"/>
          <p:nvPr/>
        </p:nvSpPr>
        <p:spPr>
          <a:xfrm>
            <a:off x="1754666" y="5394955"/>
            <a:ext cx="715902" cy="461665"/>
          </a:xfrm>
          <a:prstGeom prst="rect">
            <a:avLst/>
          </a:prstGeom>
          <a:noFill/>
        </p:spPr>
        <p:txBody>
          <a:bodyPr wrap="none" rtlCol="0">
            <a:spAutoFit/>
          </a:bodyPr>
          <a:lstStyle/>
          <a:p>
            <a:r>
              <a:rPr lang="en-GB" sz="2400" b="1" dirty="0"/>
              <a:t>Yes</a:t>
            </a:r>
          </a:p>
        </p:txBody>
      </p:sp>
      <p:sp>
        <p:nvSpPr>
          <p:cNvPr id="3" name="TextBox 2">
            <a:extLst>
              <a:ext uri="{FF2B5EF4-FFF2-40B4-BE49-F238E27FC236}">
                <a16:creationId xmlns:a16="http://schemas.microsoft.com/office/drawing/2014/main" id="{8D82FFD5-F573-4DF9-B9DD-90F40D8F9E8C}"/>
              </a:ext>
            </a:extLst>
          </p:cNvPr>
          <p:cNvSpPr txBox="1"/>
          <p:nvPr/>
        </p:nvSpPr>
        <p:spPr>
          <a:xfrm>
            <a:off x="1133790" y="6012611"/>
            <a:ext cx="1928733" cy="369332"/>
          </a:xfrm>
          <a:prstGeom prst="rect">
            <a:avLst/>
          </a:prstGeom>
          <a:noFill/>
        </p:spPr>
        <p:txBody>
          <a:bodyPr wrap="none" rtlCol="0">
            <a:spAutoFit/>
          </a:bodyPr>
          <a:lstStyle/>
          <a:p>
            <a:r>
              <a:rPr lang="en-GB" dirty="0"/>
              <a:t>Friedmann, 1922</a:t>
            </a:r>
          </a:p>
        </p:txBody>
      </p:sp>
      <p:sp>
        <p:nvSpPr>
          <p:cNvPr id="6" name="TextBox 5">
            <a:extLst>
              <a:ext uri="{FF2B5EF4-FFF2-40B4-BE49-F238E27FC236}">
                <a16:creationId xmlns:a16="http://schemas.microsoft.com/office/drawing/2014/main" id="{51A2C486-D601-4A12-9DF7-07835A60311E}"/>
              </a:ext>
            </a:extLst>
          </p:cNvPr>
          <p:cNvSpPr txBox="1"/>
          <p:nvPr/>
        </p:nvSpPr>
        <p:spPr>
          <a:xfrm>
            <a:off x="3901871" y="2146418"/>
            <a:ext cx="8077796" cy="3416320"/>
          </a:xfrm>
          <a:prstGeom prst="rect">
            <a:avLst/>
          </a:prstGeom>
          <a:noFill/>
        </p:spPr>
        <p:txBody>
          <a:bodyPr wrap="square" rtlCol="0">
            <a:spAutoFit/>
          </a:bodyPr>
          <a:lstStyle/>
          <a:p>
            <a:pPr marL="285750" indent="-285750">
              <a:buFont typeface="Arial" panose="020B0604020202020204" pitchFamily="34" charset="0"/>
              <a:buChar char="•"/>
            </a:pPr>
            <a:r>
              <a:rPr lang="en-GB" dirty="0"/>
              <a:t>The dynamics of space are determined by gravity per Einstein’s equations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Imagine a stone thrown upwards from the surface of a planet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stone starts out quickly, then slows down as gravity drags it back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will either escape (= go on forever) or fall back (= re-collapse), depending on the size of planet (= amount of matter) vs velocity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What it won’t do is hover!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 also space must expand or contract, it can’t sit still</a:t>
            </a:r>
          </a:p>
        </p:txBody>
      </p:sp>
    </p:spTree>
    <p:extLst>
      <p:ext uri="{BB962C8B-B14F-4D97-AF65-F5344CB8AC3E}">
        <p14:creationId xmlns:p14="http://schemas.microsoft.com/office/powerpoint/2010/main" val="367813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a:xfrm>
            <a:off x="379562" y="845389"/>
            <a:ext cx="11104226" cy="1380226"/>
          </a:xfrm>
        </p:spPr>
        <p:txBody>
          <a:bodyPr/>
          <a:lstStyle/>
          <a:p>
            <a:r>
              <a:rPr lang="en-GB" dirty="0"/>
              <a:t>What happens if the universe expands?</a:t>
            </a:r>
          </a:p>
        </p:txBody>
      </p:sp>
      <p:pic>
        <p:nvPicPr>
          <p:cNvPr id="6146" name="Picture 2" descr="Measuring Redshifts - The MOSFIRE Deep Evolution Field Survey">
            <a:extLst>
              <a:ext uri="{FF2B5EF4-FFF2-40B4-BE49-F238E27FC236}">
                <a16:creationId xmlns:a16="http://schemas.microsoft.com/office/drawing/2014/main" id="{8E3213D2-00C4-49ED-9540-64E31A245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343" y="2363839"/>
            <a:ext cx="4011012" cy="28354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21D714-B277-4DAB-BF20-8DB7A193B2F1}"/>
                  </a:ext>
                </a:extLst>
              </p:cNvPr>
              <p:cNvSpPr txBox="1"/>
              <p:nvPr/>
            </p:nvSpPr>
            <p:spPr>
              <a:xfrm>
                <a:off x="6007397" y="1938535"/>
                <a:ext cx="5114260" cy="4464556"/>
              </a:xfrm>
              <a:prstGeom prst="rect">
                <a:avLst/>
              </a:prstGeom>
              <a:noFill/>
            </p:spPr>
            <p:txBody>
              <a:bodyPr wrap="square" rtlCol="0">
                <a:spAutoFit/>
              </a:bodyPr>
              <a:lstStyle/>
              <a:p>
                <a:pPr marL="285750" indent="-285750">
                  <a:buFont typeface="Arial" panose="020B0604020202020204" pitchFamily="34" charset="0"/>
                  <a:buChar char="•"/>
                </a:pPr>
                <a:r>
                  <a:rPr lang="en-GB" dirty="0"/>
                  <a:t>If the universe expands, the wavelength </a:t>
                </a:r>
                <a14:m>
                  <m:oMath xmlns:m="http://schemas.openxmlformats.org/officeDocument/2006/math">
                    <m:r>
                      <a:rPr lang="en-GB" b="0" i="1" smtClean="0">
                        <a:latin typeface="Cambria Math" panose="02040503050406030204" pitchFamily="18" charset="0"/>
                      </a:rPr>
                      <m:t>𝜆</m:t>
                    </m:r>
                  </m:oMath>
                </a14:m>
                <a:r>
                  <a:rPr lang="en-GB" dirty="0"/>
                  <a:t> of light emitted by stars expands with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Distant objects appear redder than closer ones because their light was emitted when the universe was younger, and smaller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r>
                      <a:rPr lang="en-GB" sz="2400" b="0" i="1" smtClean="0">
                        <a:latin typeface="Cambria Math" panose="02040503050406030204" pitchFamily="18" charset="0"/>
                      </a:rPr>
                      <m:t>𝑓</m:t>
                    </m:r>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𝑐</m:t>
                        </m:r>
                      </m:num>
                      <m:den>
                        <m:r>
                          <a:rPr lang="en-GB" sz="2400" b="0" i="1" smtClean="0">
                            <a:latin typeface="Cambria Math" panose="02040503050406030204" pitchFamily="18" charset="0"/>
                          </a:rPr>
                          <m:t>𝜆</m:t>
                        </m:r>
                      </m:den>
                    </m:f>
                  </m:oMath>
                </a14:m>
                <a:r>
                  <a:rPr lang="en-GB" dirty="0"/>
                  <a:t>         where </a:t>
                </a:r>
                <a14:m>
                  <m:oMath xmlns:m="http://schemas.openxmlformats.org/officeDocument/2006/math">
                    <m:r>
                      <a:rPr lang="en-GB" i="1">
                        <a:latin typeface="Cambria Math" panose="02040503050406030204" pitchFamily="18" charset="0"/>
                      </a:rPr>
                      <m:t>𝑓</m:t>
                    </m:r>
                    <m:r>
                      <a:rPr lang="en-GB" b="0" i="1" smtClean="0">
                        <a:latin typeface="Cambria Math" panose="02040503050406030204" pitchFamily="18" charset="0"/>
                      </a:rPr>
                      <m:t> </m:t>
                    </m:r>
                  </m:oMath>
                </a14:m>
                <a:r>
                  <a:rPr lang="en-GB" dirty="0"/>
                  <a:t>is frequency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rPr>
                      <m:t>𝐸</m:t>
                    </m:r>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 </m:t>
                    </m:r>
                    <m:r>
                      <a:rPr lang="en-GB" b="0" i="1" smtClean="0">
                        <a:latin typeface="Cambria Math" panose="02040503050406030204" pitchFamily="18" charset="0"/>
                      </a:rPr>
                      <m:t>𝑓</m:t>
                    </m:r>
                  </m:oMath>
                </a14:m>
                <a:r>
                  <a:rPr lang="en-GB" dirty="0"/>
                  <a:t>         Planck’s equation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 a photon seems to lose energy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Where does that energy go?</a:t>
                </a:r>
              </a:p>
              <a:p>
                <a:pPr marL="285750" indent="-285750">
                  <a:buFont typeface="Arial" panose="020B0604020202020204" pitchFamily="34" charset="0"/>
                  <a:buChar char="•"/>
                </a:pPr>
                <a:endParaRPr lang="en-GB" dirty="0"/>
              </a:p>
            </p:txBody>
          </p:sp>
        </mc:Choice>
        <mc:Fallback xmlns="">
          <p:sp>
            <p:nvSpPr>
              <p:cNvPr id="5" name="TextBox 4">
                <a:extLst>
                  <a:ext uri="{FF2B5EF4-FFF2-40B4-BE49-F238E27FC236}">
                    <a16:creationId xmlns:a16="http://schemas.microsoft.com/office/drawing/2014/main" id="{8321D714-B277-4DAB-BF20-8DB7A193B2F1}"/>
                  </a:ext>
                </a:extLst>
              </p:cNvPr>
              <p:cNvSpPr txBox="1">
                <a:spLocks noRot="1" noChangeAspect="1" noMove="1" noResize="1" noEditPoints="1" noAdjustHandles="1" noChangeArrowheads="1" noChangeShapeType="1" noTextEdit="1"/>
              </p:cNvSpPr>
              <p:nvPr/>
            </p:nvSpPr>
            <p:spPr>
              <a:xfrm>
                <a:off x="6007397" y="1938535"/>
                <a:ext cx="5114260" cy="4464556"/>
              </a:xfrm>
              <a:prstGeom prst="rect">
                <a:avLst/>
              </a:prstGeom>
              <a:blipFill>
                <a:blip r:embed="rId3"/>
                <a:stretch>
                  <a:fillRect l="-715" t="-683"/>
                </a:stretch>
              </a:blipFill>
            </p:spPr>
            <p:txBody>
              <a:bodyPr/>
              <a:lstStyle/>
              <a:p>
                <a:r>
                  <a:rPr lang="en-GB">
                    <a:noFill/>
                  </a:rPr>
                  <a:t> </a:t>
                </a:r>
              </a:p>
            </p:txBody>
          </p:sp>
        </mc:Fallback>
      </mc:AlternateContent>
    </p:spTree>
    <p:extLst>
      <p:ext uri="{BB962C8B-B14F-4D97-AF65-F5344CB8AC3E}">
        <p14:creationId xmlns:p14="http://schemas.microsoft.com/office/powerpoint/2010/main" val="2638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5B3DA-15BD-4FD1-B173-A1AA45379969}"/>
              </a:ext>
            </a:extLst>
          </p:cNvPr>
          <p:cNvPicPr>
            <a:picLocks/>
          </p:cNvPicPr>
          <p:nvPr>
            <p:custDataLst>
              <p:tags r:id="rId2"/>
            </p:custDataLst>
          </p:nvPr>
        </p:nvPicPr>
        <p:blipFill>
          <a:blip r:embed="rId7"/>
          <a:stretch>
            <a:fillRect/>
          </a:stretch>
        </p:blipFill>
        <p:spPr>
          <a:xfrm>
            <a:off x="3201670" y="508000"/>
            <a:ext cx="1219200" cy="510126"/>
          </a:xfrm>
          <a:prstGeom prst="rect">
            <a:avLst/>
          </a:prstGeom>
        </p:spPr>
      </p:pic>
      <p:pic>
        <p:nvPicPr>
          <p:cNvPr id="5" name="Picture 4">
            <a:extLst>
              <a:ext uri="{FF2B5EF4-FFF2-40B4-BE49-F238E27FC236}">
                <a16:creationId xmlns:a16="http://schemas.microsoft.com/office/drawing/2014/main" id="{420F76F7-D8EC-4E39-8302-1B340F3314B2}"/>
              </a:ext>
            </a:extLst>
          </p:cNvPr>
          <p:cNvPicPr>
            <a:picLocks/>
          </p:cNvPicPr>
          <p:nvPr>
            <p:custDataLst>
              <p:tags r:id="rId3"/>
            </p:custDataLst>
          </p:nvPr>
        </p:nvPicPr>
        <p:blipFill>
          <a:blip r:embed="rId8"/>
          <a:stretch>
            <a:fillRect/>
          </a:stretch>
        </p:blipFill>
        <p:spPr>
          <a:xfrm>
            <a:off x="508000" y="2209800"/>
            <a:ext cx="2438400" cy="2438400"/>
          </a:xfrm>
          <a:prstGeom prst="rect">
            <a:avLst/>
          </a:prstGeom>
        </p:spPr>
      </p:pic>
      <p:sp>
        <p:nvSpPr>
          <p:cNvPr id="6" name="Rectangle 5">
            <a:extLst>
              <a:ext uri="{FF2B5EF4-FFF2-40B4-BE49-F238E27FC236}">
                <a16:creationId xmlns:a16="http://schemas.microsoft.com/office/drawing/2014/main" id="{FB19AD06-4EFF-420D-A37A-129D4CC80C41}"/>
              </a:ext>
            </a:extLst>
          </p:cNvPr>
          <p:cNvSpPr/>
          <p:nvPr>
            <p:custDataLst>
              <p:tags r:id="rId4"/>
            </p:custDataLst>
          </p:nvPr>
        </p:nvSpPr>
        <p:spPr>
          <a:xfrm>
            <a:off x="3200400" y="2571750"/>
            <a:ext cx="8483600" cy="1714500"/>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Where does the energy go?</a:t>
            </a:r>
          </a:p>
        </p:txBody>
      </p:sp>
      <p:sp>
        <p:nvSpPr>
          <p:cNvPr id="8" name="TextBox 7">
            <a:extLst>
              <a:ext uri="{FF2B5EF4-FFF2-40B4-BE49-F238E27FC236}">
                <a16:creationId xmlns:a16="http://schemas.microsoft.com/office/drawing/2014/main" id="{BDFA7100-6C88-47B5-8ED2-020A433B6131}"/>
              </a:ext>
            </a:extLst>
          </p:cNvPr>
          <p:cNvSpPr txBox="1"/>
          <p:nvPr/>
        </p:nvSpPr>
        <p:spPr>
          <a:xfrm>
            <a:off x="7678455" y="5634335"/>
            <a:ext cx="2492679" cy="461665"/>
          </a:xfrm>
          <a:prstGeom prst="rect">
            <a:avLst/>
          </a:prstGeom>
          <a:noFill/>
        </p:spPr>
        <p:txBody>
          <a:bodyPr wrap="square" rtlCol="0">
            <a:spAutoFit/>
          </a:bodyPr>
          <a:lstStyle/>
          <a:p>
            <a:r>
              <a:rPr lang="en-GB" sz="2400" b="1" dirty="0">
                <a:solidFill>
                  <a:schemeClr val="tx1">
                    <a:lumMod val="65000"/>
                    <a:lumOff val="35000"/>
                  </a:schemeClr>
                </a:solidFill>
                <a:latin typeface="+mj-lt"/>
              </a:rPr>
              <a:t>Code</a:t>
            </a:r>
            <a:r>
              <a:rPr lang="en-GB" sz="2400" b="1" dirty="0">
                <a:latin typeface="+mj-lt"/>
              </a:rPr>
              <a:t> : </a:t>
            </a:r>
            <a:r>
              <a:rPr lang="en-GB" sz="2400" b="1" i="0" dirty="0">
                <a:solidFill>
                  <a:schemeClr val="accent2"/>
                </a:solidFill>
                <a:effectLst/>
                <a:latin typeface="+mj-lt"/>
              </a:rPr>
              <a:t>3308935</a:t>
            </a:r>
            <a:endParaRPr lang="en-GB" sz="2400" b="1" dirty="0">
              <a:solidFill>
                <a:schemeClr val="accent2"/>
              </a:solidFill>
              <a:latin typeface="+mj-lt"/>
            </a:endParaRPr>
          </a:p>
        </p:txBody>
      </p:sp>
      <p:sp>
        <p:nvSpPr>
          <p:cNvPr id="9" name="Rectangle 8">
            <a:extLst>
              <a:ext uri="{FF2B5EF4-FFF2-40B4-BE49-F238E27FC236}">
                <a16:creationId xmlns:a16="http://schemas.microsoft.com/office/drawing/2014/main" id="{7EF6DE95-209E-4C97-85A7-2BF52E138D4F}"/>
              </a:ext>
            </a:extLst>
          </p:cNvPr>
          <p:cNvSpPr/>
          <p:nvPr>
            <p:custDataLst>
              <p:tags r:id="rId5"/>
            </p:custDataLst>
          </p:nvPr>
        </p:nvSpPr>
        <p:spPr>
          <a:xfrm>
            <a:off x="3201670" y="5585875"/>
            <a:ext cx="3174078" cy="510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5B5B5B"/>
                </a:solidFill>
              </a:rPr>
              <a:t>www.slido.com</a:t>
            </a:r>
            <a:endParaRPr lang="en-GB" sz="2800" dirty="0">
              <a:solidFill>
                <a:srgbClr val="5B5B5B"/>
              </a:solidFill>
            </a:endParaRPr>
          </a:p>
        </p:txBody>
      </p:sp>
    </p:spTree>
    <p:custDataLst>
      <p:tags r:id="rId1"/>
    </p:custDataLst>
    <p:extLst>
      <p:ext uri="{BB962C8B-B14F-4D97-AF65-F5344CB8AC3E}">
        <p14:creationId xmlns:p14="http://schemas.microsoft.com/office/powerpoint/2010/main" val="382937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lstStyle/>
          <a:p>
            <a:r>
              <a:rPr lang="en-GB" dirty="0"/>
              <a:t>An unpleasant consequence…</a:t>
            </a:r>
          </a:p>
        </p:txBody>
      </p:sp>
      <p:pic>
        <p:nvPicPr>
          <p:cNvPr id="6146" name="Picture 2" descr="Measuring Redshifts - The MOSFIRE Deep Evolution Field Survey">
            <a:extLst>
              <a:ext uri="{FF2B5EF4-FFF2-40B4-BE49-F238E27FC236}">
                <a16:creationId xmlns:a16="http://schemas.microsoft.com/office/drawing/2014/main" id="{8E3213D2-00C4-49ED-9540-64E31A245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343" y="2363839"/>
            <a:ext cx="4011012" cy="2835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21D714-B277-4DAB-BF20-8DB7A193B2F1}"/>
              </a:ext>
            </a:extLst>
          </p:cNvPr>
          <p:cNvSpPr txBox="1"/>
          <p:nvPr/>
        </p:nvSpPr>
        <p:spPr>
          <a:xfrm>
            <a:off x="6007397" y="1938535"/>
            <a:ext cx="5114260" cy="3416320"/>
          </a:xfrm>
          <a:prstGeom prst="rect">
            <a:avLst/>
          </a:prstGeom>
          <a:noFill/>
        </p:spPr>
        <p:txBody>
          <a:bodyPr wrap="square" rtlCol="0">
            <a:spAutoFit/>
          </a:bodyPr>
          <a:lstStyle/>
          <a:p>
            <a:pPr marL="285750" indent="-285750">
              <a:buFont typeface="Arial" panose="020B0604020202020204" pitchFamily="34" charset="0"/>
              <a:buChar char="•"/>
            </a:pPr>
            <a:r>
              <a:rPr lang="en-GB" dirty="0"/>
              <a:t>The unpleasant, and disturbing consequence of an expanding universe is energy is “lost”, never to be retrieved!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It’s still (almost) conserved in the lab</a:t>
            </a:r>
          </a:p>
          <a:p>
            <a:pPr marL="742950" lvl="1" indent="-285750">
              <a:buFont typeface="Arial" panose="020B0604020202020204" pitchFamily="34" charset="0"/>
              <a:buChar char="•"/>
            </a:pPr>
            <a:r>
              <a:rPr lang="en-GB" dirty="0"/>
              <a:t>Because our experiments are small and don’t last long, compared to the age and size of the universe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the universe expands forever, the last stars eventually die and all the light ever emitted by stars fades away to nothing…</a:t>
            </a:r>
          </a:p>
        </p:txBody>
      </p:sp>
    </p:spTree>
    <p:extLst>
      <p:ext uri="{BB962C8B-B14F-4D97-AF65-F5344CB8AC3E}">
        <p14:creationId xmlns:p14="http://schemas.microsoft.com/office/powerpoint/2010/main" val="150251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1.3.3.3107"/>
  <p:tag name="SLIDO_PRESENTATION_ID" val="00000000-0000-0000-0000-000000000000"/>
  <p:tag name="SLIDO_EVENT_UUID" val="1e882d4a-861f-46a5-9ad7-f79b58f14064"/>
  <p:tag name="SLIDO_EVENT_SECTION_UUID" val="668c2500-9307-4b28-885d-454405e38086"/>
</p:tagLst>
</file>

<file path=ppt/tags/tag10.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11.xml><?xml version="1.0" encoding="utf-8"?>
<p:tagLst xmlns:a="http://schemas.openxmlformats.org/drawingml/2006/main" xmlns:r="http://schemas.openxmlformats.org/officeDocument/2006/relationships" xmlns:p="http://schemas.openxmlformats.org/presentationml/2006/main">
  <p:tag name="SLIDO_ELEMENT" val="title"/>
</p:tagLst>
</file>

<file path=ppt/tags/tag12.xml><?xml version="1.0" encoding="utf-8"?>
<p:tagLst xmlns:a="http://schemas.openxmlformats.org/drawingml/2006/main" xmlns:r="http://schemas.openxmlformats.org/officeDocument/2006/relationships" xmlns:p="http://schemas.openxmlformats.org/presentationml/2006/main">
  <p:tag name="SLIDO_ELEMENT" val="footer"/>
</p:tagLst>
</file>

<file path=ppt/tags/tag13.xml><?xml version="1.0" encoding="utf-8"?>
<p:tagLst xmlns:a="http://schemas.openxmlformats.org/drawingml/2006/main" xmlns:r="http://schemas.openxmlformats.org/officeDocument/2006/relationships" xmlns:p="http://schemas.openxmlformats.org/presentationml/2006/main">
  <p:tag name="SLIDO_METADATA" val="eyJUaW1lc3RhbXAiOjE2NTg4NTI0NTN9"/>
  <p:tag name="SLIDO_TYPE" val="SlidoPoll"/>
  <p:tag name="SLIDO_POLL_UUID" val="b24b1079-66a3-4a79-92d6-c963e26f9daf"/>
  <p:tag name="SLIDO_TIMELINE" val="W3sicG9sbFF1ZXN0aW9uVXVpZCI6Ijg5Nzg1NDdmLTViNDktNGQwZi05M2NiLTI3ODdjNjA1YzdjZSIsInNob3dSZXN1bHRzIjp0cnVlLCJzaG93Q29ycmVjdEFuc3dlcnMiOmZhbHNlLCJ2b3RpbmdMb2NrZWQiOmZhbHNlfV0="/>
</p:tagLst>
</file>

<file path=ppt/tags/tag14.xml><?xml version="1.0" encoding="utf-8"?>
<p:tagLst xmlns:a="http://schemas.openxmlformats.org/drawingml/2006/main" xmlns:r="http://schemas.openxmlformats.org/officeDocument/2006/relationships" xmlns:p="http://schemas.openxmlformats.org/presentationml/2006/main">
  <p:tag name="SLIDO_ELEMENT" val="logo"/>
</p:tagLst>
</file>

<file path=ppt/tags/tag1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16.xml><?xml version="1.0" encoding="utf-8"?>
<p:tagLst xmlns:a="http://schemas.openxmlformats.org/drawingml/2006/main" xmlns:r="http://schemas.openxmlformats.org/officeDocument/2006/relationships" xmlns:p="http://schemas.openxmlformats.org/presentationml/2006/main">
  <p:tag name="SLIDO_ELEMENT" val="title"/>
</p:tagLst>
</file>

<file path=ppt/tags/tag17.xml><?xml version="1.0" encoding="utf-8"?>
<p:tagLst xmlns:a="http://schemas.openxmlformats.org/drawingml/2006/main" xmlns:r="http://schemas.openxmlformats.org/officeDocument/2006/relationships" xmlns:p="http://schemas.openxmlformats.org/presentationml/2006/main">
  <p:tag name="SLIDO_ELEMENT" val="footer"/>
</p:tagLst>
</file>

<file path=ppt/tags/tag2.xml><?xml version="1.0" encoding="utf-8"?>
<p:tagLst xmlns:a="http://schemas.openxmlformats.org/drawingml/2006/main" xmlns:r="http://schemas.openxmlformats.org/officeDocument/2006/relationships" xmlns:p="http://schemas.openxmlformats.org/presentationml/2006/main">
  <p:tag name="SLIDO_ELEMENT" val="footer"/>
</p:tagLst>
</file>

<file path=ppt/tags/tag3.xml><?xml version="1.0" encoding="utf-8"?>
<p:tagLst xmlns:a="http://schemas.openxmlformats.org/drawingml/2006/main" xmlns:r="http://schemas.openxmlformats.org/officeDocument/2006/relationships" xmlns:p="http://schemas.openxmlformats.org/presentationml/2006/main">
  <p:tag name="SLIDO_METADATA" val="eyJUaW1lc3RhbXAiOjE2NTg4NDYzOTR9"/>
  <p:tag name="SLIDO_TYPE" val="SlidoPoll"/>
  <p:tag name="SLIDO_POLL_UUID" val="07629d6f-fd1c-4d4e-ac8f-d1043b545847"/>
  <p:tag name="SLIDO_TIMELINE" val="W3sicG9sbFF1ZXN0aW9uVXVpZCI6IjIwMjAzYTM5LTI1M2MtNGYyMi05NDU0LTg0YTVlYThmMjFkOSIsInNob3dSZXN1bHRzIjp0cnVlLCJzaG93Q29ycmVjdEFuc3dlcnMiOmZhbHNlLCJ2b3RpbmdMb2NrZWQiOmZhbHNlfV0="/>
</p:tagLst>
</file>

<file path=ppt/tags/tag4.xml><?xml version="1.0" encoding="utf-8"?>
<p:tagLst xmlns:a="http://schemas.openxmlformats.org/drawingml/2006/main" xmlns:r="http://schemas.openxmlformats.org/officeDocument/2006/relationships" xmlns:p="http://schemas.openxmlformats.org/presentationml/2006/main">
  <p:tag name="SLIDO_ELEMENT" val="logo"/>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6.xml><?xml version="1.0" encoding="utf-8"?>
<p:tagLst xmlns:a="http://schemas.openxmlformats.org/drawingml/2006/main" xmlns:r="http://schemas.openxmlformats.org/officeDocument/2006/relationships" xmlns:p="http://schemas.openxmlformats.org/presentationml/2006/main">
  <p:tag name="SLIDO_ELEMENT" val="title"/>
</p:tagLst>
</file>

<file path=ppt/tags/tag7.xml><?xml version="1.0" encoding="utf-8"?>
<p:tagLst xmlns:a="http://schemas.openxmlformats.org/drawingml/2006/main" xmlns:r="http://schemas.openxmlformats.org/officeDocument/2006/relationships" xmlns:p="http://schemas.openxmlformats.org/presentationml/2006/main">
  <p:tag name="SLIDO_ELEMENT" val="footer"/>
</p:tagLst>
</file>

<file path=ppt/tags/tag8.xml><?xml version="1.0" encoding="utf-8"?>
<p:tagLst xmlns:a="http://schemas.openxmlformats.org/drawingml/2006/main" xmlns:r="http://schemas.openxmlformats.org/officeDocument/2006/relationships" xmlns:p="http://schemas.openxmlformats.org/presentationml/2006/main">
  <p:tag name="SLIDO_METADATA" val="eyJUaW1lc3RhbXAiOjE2NTg4Njc5NzN9"/>
  <p:tag name="SLIDO_TYPE" val="SlidoPoll"/>
  <p:tag name="SLIDO_POLL_UUID" val="326e21ca-5007-4550-afc9-6439be3202a3"/>
  <p:tag name="SLIDO_TIMELINE" val="W3sicG9sbFF1ZXN0aW9uVXVpZCI6ImUxMzEzOWNlLWU1MzYtNDQxOC05M2YwLTg1ZTZhZGYxOGRkZiIsInNob3dSZXN1bHRzIjp0cnVlLCJzaG93Q29ycmVjdEFuc3dlcnMiOmZhbHNlLCJ2b3RpbmdMb2NrZWQiOmZhbHNlfV0="/>
</p:tagLst>
</file>

<file path=ppt/tags/tag9.xml><?xml version="1.0" encoding="utf-8"?>
<p:tagLst xmlns:a="http://schemas.openxmlformats.org/drawingml/2006/main" xmlns:r="http://schemas.openxmlformats.org/officeDocument/2006/relationships" xmlns:p="http://schemas.openxmlformats.org/presentationml/2006/main">
  <p:tag name="SLIDO_ELEMENT" val="logo"/>
</p:tagLst>
</file>

<file path=ppt/theme/theme1.xml><?xml version="1.0" encoding="utf-8"?>
<a:theme xmlns:a="http://schemas.openxmlformats.org/drawingml/2006/main" name="Office Theme">
  <a:themeElements>
    <a:clrScheme name="Custom 208">
      <a:dk1>
        <a:sysClr val="windowText" lastClr="000000"/>
      </a:dk1>
      <a:lt1>
        <a:sysClr val="window" lastClr="FFFFFF"/>
      </a:lt1>
      <a:dk2>
        <a:srgbClr val="003D4C"/>
      </a:dk2>
      <a:lt2>
        <a:srgbClr val="D6D2C4"/>
      </a:lt2>
      <a:accent1>
        <a:srgbClr val="500778"/>
      </a:accent1>
      <a:accent2>
        <a:srgbClr val="D50032"/>
      </a:accent2>
      <a:accent3>
        <a:srgbClr val="B5BD00"/>
      </a:accent3>
      <a:accent4>
        <a:srgbClr val="C6B0BC"/>
      </a:accent4>
      <a:accent5>
        <a:srgbClr val="0097A9"/>
      </a:accent5>
      <a:accent6>
        <a:srgbClr val="F6BE00"/>
      </a:accent6>
      <a:hlink>
        <a:srgbClr val="0563C1"/>
      </a:hlink>
      <a:folHlink>
        <a:srgbClr val="954F72"/>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51F842F9B685740AE4DC517F76B07E7" ma:contentTypeVersion="10" ma:contentTypeDescription="Create a new document." ma:contentTypeScope="" ma:versionID="2acfecffa34a9abce1f1414bbe405fcc">
  <xsd:schema xmlns:xsd="http://www.w3.org/2001/XMLSchema" xmlns:xs="http://www.w3.org/2001/XMLSchema" xmlns:p="http://schemas.microsoft.com/office/2006/metadata/properties" xmlns:ns3="544da72f-239f-4ad9-bf55-d217d847cc8d" xmlns:ns4="25c5e8c9-d664-43de-9332-567dd308d3d4" targetNamespace="http://schemas.microsoft.com/office/2006/metadata/properties" ma:root="true" ma:fieldsID="96220881e023b50154a6b4b5e855e45d" ns3:_="" ns4:_="">
    <xsd:import namespace="544da72f-239f-4ad9-bf55-d217d847cc8d"/>
    <xsd:import namespace="25c5e8c9-d664-43de-9332-567dd308d3d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4da72f-239f-4ad9-bf55-d217d847cc8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c5e8c9-d664-43de-9332-567dd308d3d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167BB4-619B-41EF-9EA5-7792100A03D8}">
  <ds:schemaRefs>
    <ds:schemaRef ds:uri="http://schemas.microsoft.com/sharepoint/v3/contenttype/forms"/>
  </ds:schemaRefs>
</ds:datastoreItem>
</file>

<file path=customXml/itemProps2.xml><?xml version="1.0" encoding="utf-8"?>
<ds:datastoreItem xmlns:ds="http://schemas.openxmlformats.org/officeDocument/2006/customXml" ds:itemID="{983C3FDB-CDEE-4EF2-9621-2E3D66F44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4da72f-239f-4ad9-bf55-d217d847cc8d"/>
    <ds:schemaRef ds:uri="25c5e8c9-d664-43de-9332-567dd308d3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BAA709-AB99-4979-BE8C-12F83BE08622}">
  <ds:schemaRefs>
    <ds:schemaRef ds:uri="25c5e8c9-d664-43de-9332-567dd308d3d4"/>
    <ds:schemaRef ds:uri="http://schemas.microsoft.com/office/2006/documentManagement/types"/>
    <ds:schemaRef ds:uri="http://purl.org/dc/elements/1.1/"/>
    <ds:schemaRef ds:uri="http://schemas.microsoft.com/office/2006/metadata/properties"/>
    <ds:schemaRef ds:uri="544da72f-239f-4ad9-bf55-d217d847cc8d"/>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716</TotalTime>
  <Words>1835</Words>
  <Application>Microsoft Macintosh PowerPoint</Application>
  <PresentationFormat>Widescreen</PresentationFormat>
  <Paragraphs>190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Cambria Math</vt:lpstr>
      <vt:lpstr>Merriweather</vt:lpstr>
      <vt:lpstr>Office Theme</vt:lpstr>
      <vt:lpstr>PowerPoint Presentation</vt:lpstr>
      <vt:lpstr>Your speaker</vt:lpstr>
      <vt:lpstr>It’s OK to be wrong*</vt:lpstr>
      <vt:lpstr>Audience voting!</vt:lpstr>
      <vt:lpstr>Is the Universe expanding?</vt:lpstr>
      <vt:lpstr>Friedmann’s argument</vt:lpstr>
      <vt:lpstr>What happens if the universe expands?</vt:lpstr>
      <vt:lpstr>PowerPoint Presentation</vt:lpstr>
      <vt:lpstr>An unpleasant consequence…</vt:lpstr>
      <vt:lpstr>Einstein’s argument</vt:lpstr>
      <vt:lpstr>PowerPoint Presentation</vt:lpstr>
      <vt:lpstr>RIP, cosmological constant</vt:lpstr>
      <vt:lpstr>70 years later…</vt:lpstr>
      <vt:lpstr>But the data didn’t agree</vt:lpstr>
      <vt:lpstr>Your senior team members have got your back?</vt:lpstr>
      <vt:lpstr>Your senior team members have got your back?</vt:lpstr>
      <vt:lpstr>PowerPoint Presentation</vt:lpstr>
      <vt:lpstr>It’s OK to risk being wrong</vt:lpstr>
      <vt:lpstr>PowerPoint Presentation</vt:lpstr>
      <vt:lpstr>Thank you for listening</vt:lpstr>
      <vt:lpstr>What is the Sun made out of?</vt:lpstr>
      <vt:lpstr>What is the Sun made out of?</vt:lpstr>
      <vt:lpstr>What is the Sun made out of?</vt:lpstr>
      <vt:lpstr>What is the Sun made out of?</vt:lpstr>
      <vt:lpstr>What is the Sun made out of?</vt:lpstr>
      <vt:lpstr>It’s OK to be wrong*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paul shah</cp:lastModifiedBy>
  <cp:revision>6</cp:revision>
  <dcterms:created xsi:type="dcterms:W3CDTF">2021-06-21T11:06:39Z</dcterms:created>
  <dcterms:modified xsi:type="dcterms:W3CDTF">2022-07-29T10:03:37Z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1.3.3.3107</vt:lpwstr>
  </property>
</Properties>
</file>