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1" r:id="rId4"/>
    <p:sldId id="272" r:id="rId5"/>
    <p:sldId id="266" r:id="rId6"/>
    <p:sldId id="268" r:id="rId7"/>
    <p:sldId id="276" r:id="rId8"/>
    <p:sldId id="274" r:id="rId9"/>
    <p:sldId id="279" r:id="rId10"/>
    <p:sldId id="280" r:id="rId11"/>
    <p:sldId id="283" r:id="rId12"/>
    <p:sldId id="284" r:id="rId13"/>
    <p:sldId id="285" r:id="rId14"/>
    <p:sldId id="28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772" autoAdjust="0"/>
  </p:normalViewPr>
  <p:slideViewPr>
    <p:cSldViewPr>
      <p:cViewPr>
        <p:scale>
          <a:sx n="66" d="100"/>
          <a:sy n="66" d="100"/>
        </p:scale>
        <p:origin x="-150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594F6F-8D3D-47A5-9236-2C85A90F53BC}" type="datetimeFigureOut">
              <a:rPr lang="en-US" smtClean="0"/>
              <a:pPr/>
              <a:t>4/10/2017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F9C34-8DC8-44BA-93E4-17F49288739C}" type="slidenum">
              <a:rPr lang="en-US" smtClean="0"/>
              <a:pPr/>
              <a:t>‹#›</a:t>
            </a:fld>
            <a:endParaRPr lang="en-US"/>
          </a:p>
        </p:txBody>
      </p:sp>
    </p:spTree>
    <p:extLst>
      <p:ext uri="{BB962C8B-B14F-4D97-AF65-F5344CB8AC3E}">
        <p14:creationId xmlns:p14="http://schemas.microsoft.com/office/powerpoint/2010/main" xmlns="" val="3656807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AF9C34-8DC8-44BA-93E4-17F49288739C}" type="slidenum">
              <a:rPr lang="en-US" smtClean="0"/>
              <a:pPr/>
              <a:t>7</a:t>
            </a:fld>
            <a:endParaRPr lang="en-US"/>
          </a:p>
        </p:txBody>
      </p:sp>
    </p:spTree>
    <p:extLst>
      <p:ext uri="{BB962C8B-B14F-4D97-AF65-F5344CB8AC3E}">
        <p14:creationId xmlns:p14="http://schemas.microsoft.com/office/powerpoint/2010/main" xmlns="" val="15807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AF9C34-8DC8-44BA-93E4-17F49288739C}" type="slidenum">
              <a:rPr lang="en-US" smtClean="0"/>
              <a:pPr/>
              <a:t>8</a:t>
            </a:fld>
            <a:endParaRPr lang="en-US"/>
          </a:p>
        </p:txBody>
      </p:sp>
    </p:spTree>
    <p:extLst>
      <p:ext uri="{BB962C8B-B14F-4D97-AF65-F5344CB8AC3E}">
        <p14:creationId xmlns:p14="http://schemas.microsoft.com/office/powerpoint/2010/main" xmlns="" val="379463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523999"/>
          </a:xfrm>
        </p:spPr>
        <p:txBody>
          <a:bodyPr>
            <a:noAutofit/>
          </a:bodyPr>
          <a:lstStyle/>
          <a:p>
            <a:r>
              <a:rPr lang="en-US" sz="4800" dirty="0" smtClean="0"/>
              <a:t>Travelling Salesman problem</a:t>
            </a:r>
            <a:endParaRPr lang="en-US" sz="4800" dirty="0"/>
          </a:p>
        </p:txBody>
      </p:sp>
      <p:sp>
        <p:nvSpPr>
          <p:cNvPr id="3" name="Subtitle 2"/>
          <p:cNvSpPr>
            <a:spLocks noGrp="1"/>
          </p:cNvSpPr>
          <p:nvPr>
            <p:ph type="subTitle" idx="1"/>
          </p:nvPr>
        </p:nvSpPr>
        <p:spPr/>
        <p:txBody>
          <a:bodyPr/>
          <a:lstStyle/>
          <a:p>
            <a:endParaRPr lang="en-US" dirty="0"/>
          </a:p>
        </p:txBody>
      </p:sp>
      <p:pic>
        <p:nvPicPr>
          <p:cNvPr id="4" name="Picture 3" descr="salesman2_3797.png"/>
          <p:cNvPicPr>
            <a:picLocks noChangeAspect="1"/>
          </p:cNvPicPr>
          <p:nvPr/>
        </p:nvPicPr>
        <p:blipFill>
          <a:blip r:embed="rId2" cstate="print"/>
          <a:stretch>
            <a:fillRect/>
          </a:stretch>
        </p:blipFill>
        <p:spPr>
          <a:xfrm>
            <a:off x="2667000" y="1752600"/>
            <a:ext cx="3352800" cy="4495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066801" y="470524"/>
            <a:ext cx="53340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Minimum cycle path (</a:t>
            </a:r>
            <a:r>
              <a:rPr kumimoji="0" lang="en-US" sz="20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t,flag</a:t>
            </a: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It=vertex; Sum=0; Source=t;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If(flag!=0) Then do push(source);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vertex from each vertex</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While(1)</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For each v </a:t>
            </a: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a:t>
            </a: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sym typeface="Symbol" pitchFamily="18" charset="2"/>
              </a:rPr>
              <a:t>adj</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 [u]</a:t>
            </a:r>
            <a:endParaRPr kumimoji="0" lang="en-US" b="1"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 { </a:t>
            </a:r>
          </a:p>
          <a:p>
            <a:pPr marL="0" marR="0" lvl="0" indent="457200" algn="l" defTabSz="914400" rtl="0" eaLnBrk="0" fontAlgn="base" latinLnBrk="0" hangingPunct="0">
              <a:lnSpc>
                <a:spcPct val="100000"/>
              </a:lnSpc>
              <a:spcBef>
                <a:spcPct val="0"/>
              </a:spcBef>
              <a:spcAft>
                <a:spcPct val="0"/>
              </a:spcAft>
              <a:buClrTx/>
              <a:buSzTx/>
              <a:buFontTx/>
              <a:buNone/>
              <a:tabLst/>
            </a:pPr>
            <a:r>
              <a:rPr lang="en-US" dirty="0" smtClean="0">
                <a:latin typeface="Calibri" pitchFamily="34" charset="0"/>
                <a:ea typeface="Times New Roman" pitchFamily="18" charset="0"/>
                <a:cs typeface="Times New Roman" pitchFamily="18" charset="0"/>
                <a:sym typeface="Symbol" pitchFamily="18" charset="2"/>
              </a:rPr>
              <a:t>     </a:t>
            </a:r>
            <a:r>
              <a:rPr kumimoji="0" lang="en-US"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If (</a:t>
            </a:r>
            <a:r>
              <a:rPr kumimoji="0" lang="en-US"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sym typeface="Symbol" pitchFamily="18" charset="2"/>
              </a:rPr>
              <a:t>dont</a:t>
            </a:r>
            <a:r>
              <a:rPr kumimoji="0" lang="en-US"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[u]!=0  &amp;&amp;   v!=u)</a:t>
            </a:r>
            <a:endParaRPr kumimoji="0" lang="en-US"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        Find minimum</a:t>
            </a:r>
            <a:endParaRPr kumimoji="0" lang="en-US"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 }</a:t>
            </a:r>
            <a:endParaRPr kumimoji="0" lang="en-US"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  It--;</a:t>
            </a:r>
            <a:endParaRPr kumimoji="0" lang="en-US"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   If(it==1)</a:t>
            </a:r>
            <a:endParaRPr kumimoji="0" lang="en-US"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a:t>
            </a:r>
          </a:p>
          <a:p>
            <a:pPr marL="0" marR="0" lvl="0" indent="457200" algn="l" defTabSz="914400" rtl="0" eaLnBrk="0" fontAlgn="base" latinLnBrk="0" hangingPunct="0">
              <a:lnSpc>
                <a:spcPct val="100000"/>
              </a:lnSpc>
              <a:spcBef>
                <a:spcPct val="0"/>
              </a:spcBef>
              <a:spcAft>
                <a:spcPct val="0"/>
              </a:spcAft>
              <a:buClrTx/>
              <a:buSzTx/>
              <a:buFontTx/>
              <a:buNone/>
              <a:tabLst/>
            </a:pPr>
            <a:r>
              <a:rPr lang="en-US" dirty="0" smtClean="0">
                <a:latin typeface="Calibri" pitchFamily="34" charset="0"/>
                <a:ea typeface="Times New Roman" pitchFamily="18" charset="0"/>
                <a:cs typeface="Times New Roman" pitchFamily="18" charset="0"/>
                <a:sym typeface="Symbol" pitchFamily="18" charset="2"/>
              </a:rPr>
              <a:t>    </a:t>
            </a:r>
            <a:r>
              <a:rPr kumimoji="0" lang="en-US"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 if (flag!=0) then push </a:t>
            </a:r>
            <a:r>
              <a:rPr kumimoji="0" lang="en-US"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sym typeface="Symbol" pitchFamily="18" charset="2"/>
              </a:rPr>
              <a:t>ource</a:t>
            </a:r>
            <a:r>
              <a:rPr kumimoji="0" lang="en-US"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 to get path track;</a:t>
            </a:r>
            <a:endParaRPr kumimoji="0" lang="en-US"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    Or do</a:t>
            </a:r>
            <a:endParaRPr kumimoji="0" lang="en-US"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    sum++ and push sum to cost function And          break;</a:t>
            </a:r>
            <a:endParaRPr kumimoji="0" lang="en-US"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Arial" pitchFamily="34" charset="0"/>
              <a:cs typeface="Arial" pitchFamily="34" charset="0"/>
              <a:sym typeface="Symbol" pitchFamily="18" charset="2"/>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Worst case complexity big O(n</a:t>
            </a:r>
            <a:r>
              <a:rPr kumimoji="0" lang="en-US" sz="2400" b="1" i="0" u="none" strike="noStrike" cap="none" normalizeH="0" baseline="3000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3</a:t>
            </a: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sym typeface="Symbol" pitchFamily="18" charset="2"/>
              </a:rPr>
              <a:t>)</a:t>
            </a:r>
          </a:p>
        </p:txBody>
      </p:sp>
      <p:sp>
        <p:nvSpPr>
          <p:cNvPr id="4" name="Rectangle 3"/>
          <p:cNvSpPr/>
          <p:nvPr/>
        </p:nvSpPr>
        <p:spPr>
          <a:xfrm>
            <a:off x="1" y="0"/>
            <a:ext cx="4114800" cy="584775"/>
          </a:xfrm>
          <a:prstGeom prst="rect">
            <a:avLst/>
          </a:prstGeom>
        </p:spPr>
        <p:txBody>
          <a:bodyPr wrap="square">
            <a:spAutoFit/>
          </a:bodyPr>
          <a:lstStyle/>
          <a:p>
            <a:r>
              <a:rPr lang="en-US" sz="3200" dirty="0" smtClean="0"/>
              <a:t>TSP Algorithm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5">
                                            <p:txEl>
                                              <p:pRg st="0" end="0"/>
                                            </p:txEl>
                                          </p:spTgt>
                                        </p:tgtEl>
                                        <p:attrNameLst>
                                          <p:attrName>style.visibility</p:attrName>
                                        </p:attrNameLst>
                                      </p:cBhvr>
                                      <p:to>
                                        <p:strVal val="visible"/>
                                      </p:to>
                                    </p:set>
                                    <p:animEffect transition="in" filter="wipe(down)">
                                      <p:cBhvr>
                                        <p:cTn id="12" dur="500"/>
                                        <p:tgtEl>
                                          <p:spTgt spid="10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5">
                                            <p:txEl>
                                              <p:pRg st="2" end="2"/>
                                            </p:txEl>
                                          </p:spTgt>
                                        </p:tgtEl>
                                        <p:attrNameLst>
                                          <p:attrName>style.visibility</p:attrName>
                                        </p:attrNameLst>
                                      </p:cBhvr>
                                      <p:to>
                                        <p:strVal val="visible"/>
                                      </p:to>
                                    </p:set>
                                    <p:animEffect transition="in" filter="wipe(down)">
                                      <p:cBhvr>
                                        <p:cTn id="17" dur="500"/>
                                        <p:tgtEl>
                                          <p:spTgt spid="10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5">
                                            <p:txEl>
                                              <p:pRg st="3" end="3"/>
                                            </p:txEl>
                                          </p:spTgt>
                                        </p:tgtEl>
                                        <p:attrNameLst>
                                          <p:attrName>style.visibility</p:attrName>
                                        </p:attrNameLst>
                                      </p:cBhvr>
                                      <p:to>
                                        <p:strVal val="visible"/>
                                      </p:to>
                                    </p:set>
                                    <p:animEffect transition="in" filter="wipe(down)">
                                      <p:cBhvr>
                                        <p:cTn id="22" dur="500"/>
                                        <p:tgtEl>
                                          <p:spTgt spid="10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5">
                                            <p:txEl>
                                              <p:pRg st="4" end="4"/>
                                            </p:txEl>
                                          </p:spTgt>
                                        </p:tgtEl>
                                        <p:attrNameLst>
                                          <p:attrName>style.visibility</p:attrName>
                                        </p:attrNameLst>
                                      </p:cBhvr>
                                      <p:to>
                                        <p:strVal val="visible"/>
                                      </p:to>
                                    </p:set>
                                    <p:animEffect transition="in" filter="wipe(down)">
                                      <p:cBhvr>
                                        <p:cTn id="27" dur="500"/>
                                        <p:tgtEl>
                                          <p:spTgt spid="10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25">
                                            <p:txEl>
                                              <p:pRg st="5" end="5"/>
                                            </p:txEl>
                                          </p:spTgt>
                                        </p:tgtEl>
                                        <p:attrNameLst>
                                          <p:attrName>style.visibility</p:attrName>
                                        </p:attrNameLst>
                                      </p:cBhvr>
                                      <p:to>
                                        <p:strVal val="visible"/>
                                      </p:to>
                                    </p:set>
                                    <p:animEffect transition="in" filter="wipe(down)">
                                      <p:cBhvr>
                                        <p:cTn id="32" dur="500"/>
                                        <p:tgtEl>
                                          <p:spTgt spid="10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25">
                                            <p:txEl>
                                              <p:pRg st="6" end="6"/>
                                            </p:txEl>
                                          </p:spTgt>
                                        </p:tgtEl>
                                        <p:attrNameLst>
                                          <p:attrName>style.visibility</p:attrName>
                                        </p:attrNameLst>
                                      </p:cBhvr>
                                      <p:to>
                                        <p:strVal val="visible"/>
                                      </p:to>
                                    </p:set>
                                    <p:animEffect transition="in" filter="wipe(down)">
                                      <p:cBhvr>
                                        <p:cTn id="37" dur="500"/>
                                        <p:tgtEl>
                                          <p:spTgt spid="102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25">
                                            <p:txEl>
                                              <p:pRg st="7" end="7"/>
                                            </p:txEl>
                                          </p:spTgt>
                                        </p:tgtEl>
                                        <p:attrNameLst>
                                          <p:attrName>style.visibility</p:attrName>
                                        </p:attrNameLst>
                                      </p:cBhvr>
                                      <p:to>
                                        <p:strVal val="visible"/>
                                      </p:to>
                                    </p:set>
                                    <p:animEffect transition="in" filter="wipe(down)">
                                      <p:cBhvr>
                                        <p:cTn id="42" dur="500"/>
                                        <p:tgtEl>
                                          <p:spTgt spid="102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25">
                                            <p:txEl>
                                              <p:pRg st="8" end="8"/>
                                            </p:txEl>
                                          </p:spTgt>
                                        </p:tgtEl>
                                        <p:attrNameLst>
                                          <p:attrName>style.visibility</p:attrName>
                                        </p:attrNameLst>
                                      </p:cBhvr>
                                      <p:to>
                                        <p:strVal val="visible"/>
                                      </p:to>
                                    </p:set>
                                    <p:animEffect transition="in" filter="wipe(down)">
                                      <p:cBhvr>
                                        <p:cTn id="47" dur="500"/>
                                        <p:tgtEl>
                                          <p:spTgt spid="102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25">
                                            <p:txEl>
                                              <p:pRg st="9" end="9"/>
                                            </p:txEl>
                                          </p:spTgt>
                                        </p:tgtEl>
                                        <p:attrNameLst>
                                          <p:attrName>style.visibility</p:attrName>
                                        </p:attrNameLst>
                                      </p:cBhvr>
                                      <p:to>
                                        <p:strVal val="visible"/>
                                      </p:to>
                                    </p:set>
                                    <p:animEffect transition="in" filter="wipe(down)">
                                      <p:cBhvr>
                                        <p:cTn id="52" dur="500"/>
                                        <p:tgtEl>
                                          <p:spTgt spid="102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025">
                                            <p:txEl>
                                              <p:pRg st="10" end="10"/>
                                            </p:txEl>
                                          </p:spTgt>
                                        </p:tgtEl>
                                        <p:attrNameLst>
                                          <p:attrName>style.visibility</p:attrName>
                                        </p:attrNameLst>
                                      </p:cBhvr>
                                      <p:to>
                                        <p:strVal val="visible"/>
                                      </p:to>
                                    </p:set>
                                    <p:animEffect transition="in" filter="wipe(down)">
                                      <p:cBhvr>
                                        <p:cTn id="57" dur="500"/>
                                        <p:tgtEl>
                                          <p:spTgt spid="102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025">
                                            <p:txEl>
                                              <p:pRg st="11" end="11"/>
                                            </p:txEl>
                                          </p:spTgt>
                                        </p:tgtEl>
                                        <p:attrNameLst>
                                          <p:attrName>style.visibility</p:attrName>
                                        </p:attrNameLst>
                                      </p:cBhvr>
                                      <p:to>
                                        <p:strVal val="visible"/>
                                      </p:to>
                                    </p:set>
                                    <p:animEffect transition="in" filter="wipe(down)">
                                      <p:cBhvr>
                                        <p:cTn id="62" dur="500"/>
                                        <p:tgtEl>
                                          <p:spTgt spid="102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25">
                                            <p:txEl>
                                              <p:pRg st="12" end="12"/>
                                            </p:txEl>
                                          </p:spTgt>
                                        </p:tgtEl>
                                        <p:attrNameLst>
                                          <p:attrName>style.visibility</p:attrName>
                                        </p:attrNameLst>
                                      </p:cBhvr>
                                      <p:to>
                                        <p:strVal val="visible"/>
                                      </p:to>
                                    </p:set>
                                    <p:animEffect transition="in" filter="wipe(down)">
                                      <p:cBhvr>
                                        <p:cTn id="67" dur="500"/>
                                        <p:tgtEl>
                                          <p:spTgt spid="102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025">
                                            <p:txEl>
                                              <p:pRg st="13" end="13"/>
                                            </p:txEl>
                                          </p:spTgt>
                                        </p:tgtEl>
                                        <p:attrNameLst>
                                          <p:attrName>style.visibility</p:attrName>
                                        </p:attrNameLst>
                                      </p:cBhvr>
                                      <p:to>
                                        <p:strVal val="visible"/>
                                      </p:to>
                                    </p:set>
                                    <p:animEffect transition="in" filter="wipe(down)">
                                      <p:cBhvr>
                                        <p:cTn id="72" dur="500"/>
                                        <p:tgtEl>
                                          <p:spTgt spid="102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025">
                                            <p:txEl>
                                              <p:pRg st="14" end="14"/>
                                            </p:txEl>
                                          </p:spTgt>
                                        </p:tgtEl>
                                        <p:attrNameLst>
                                          <p:attrName>style.visibility</p:attrName>
                                        </p:attrNameLst>
                                      </p:cBhvr>
                                      <p:to>
                                        <p:strVal val="visible"/>
                                      </p:to>
                                    </p:set>
                                    <p:animEffect transition="in" filter="wipe(down)">
                                      <p:cBhvr>
                                        <p:cTn id="77" dur="500"/>
                                        <p:tgtEl>
                                          <p:spTgt spid="1025">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025">
                                            <p:txEl>
                                              <p:pRg st="15" end="15"/>
                                            </p:txEl>
                                          </p:spTgt>
                                        </p:tgtEl>
                                        <p:attrNameLst>
                                          <p:attrName>style.visibility</p:attrName>
                                        </p:attrNameLst>
                                      </p:cBhvr>
                                      <p:to>
                                        <p:strVal val="visible"/>
                                      </p:to>
                                    </p:set>
                                    <p:animEffect transition="in" filter="wipe(down)">
                                      <p:cBhvr>
                                        <p:cTn id="82" dur="500"/>
                                        <p:tgtEl>
                                          <p:spTgt spid="1025">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025">
                                            <p:txEl>
                                              <p:pRg st="16" end="16"/>
                                            </p:txEl>
                                          </p:spTgt>
                                        </p:tgtEl>
                                        <p:attrNameLst>
                                          <p:attrName>style.visibility</p:attrName>
                                        </p:attrNameLst>
                                      </p:cBhvr>
                                      <p:to>
                                        <p:strVal val="visible"/>
                                      </p:to>
                                    </p:set>
                                    <p:animEffect transition="in" filter="wipe(down)">
                                      <p:cBhvr>
                                        <p:cTn id="87" dur="500"/>
                                        <p:tgtEl>
                                          <p:spTgt spid="1025">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025">
                                            <p:txEl>
                                              <p:pRg st="17" end="17"/>
                                            </p:txEl>
                                          </p:spTgt>
                                        </p:tgtEl>
                                        <p:attrNameLst>
                                          <p:attrName>style.visibility</p:attrName>
                                        </p:attrNameLst>
                                      </p:cBhvr>
                                      <p:to>
                                        <p:strVal val="visible"/>
                                      </p:to>
                                    </p:set>
                                    <p:animEffect transition="in" filter="wipe(down)">
                                      <p:cBhvr>
                                        <p:cTn id="92" dur="500"/>
                                        <p:tgtEl>
                                          <p:spTgt spid="1025">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025">
                                            <p:txEl>
                                              <p:pRg st="18" end="18"/>
                                            </p:txEl>
                                          </p:spTgt>
                                        </p:tgtEl>
                                        <p:attrNameLst>
                                          <p:attrName>style.visibility</p:attrName>
                                        </p:attrNameLst>
                                      </p:cBhvr>
                                      <p:to>
                                        <p:strVal val="visible"/>
                                      </p:to>
                                    </p:set>
                                    <p:animEffect transition="in" filter="wipe(down)">
                                      <p:cBhvr>
                                        <p:cTn id="97" dur="500"/>
                                        <p:tgtEl>
                                          <p:spTgt spid="1025">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025">
                                            <p:txEl>
                                              <p:pRg st="20" end="20"/>
                                            </p:txEl>
                                          </p:spTgt>
                                        </p:tgtEl>
                                        <p:attrNameLst>
                                          <p:attrName>style.visibility</p:attrName>
                                        </p:attrNameLst>
                                      </p:cBhvr>
                                      <p:to>
                                        <p:strVal val="visible"/>
                                      </p:to>
                                    </p:set>
                                    <p:animEffect transition="in" filter="wipe(down)">
                                      <p:cBhvr>
                                        <p:cTn id="102" dur="500"/>
                                        <p:tgtEl>
                                          <p:spTgt spid="102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build="p"/>
      <p:bldP spid="4"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19800" cy="990600"/>
          </a:xfrm>
        </p:spPr>
        <p:txBody>
          <a:bodyPr>
            <a:normAutofit fontScale="90000"/>
          </a:bodyPr>
          <a:lstStyle/>
          <a:p>
            <a:r>
              <a:rPr lang="en-US" dirty="0" smtClean="0"/>
              <a:t>Undirected Complete Graph </a:t>
            </a:r>
            <a:endParaRPr lang="en-US" dirty="0"/>
          </a:p>
        </p:txBody>
      </p:sp>
      <p:pic>
        <p:nvPicPr>
          <p:cNvPr id="4" name="Content Placeholder 3" descr="graph_prims_algorithm.jpg"/>
          <p:cNvPicPr>
            <a:picLocks noGrp="1" noChangeAspect="1"/>
          </p:cNvPicPr>
          <p:nvPr>
            <p:ph idx="1"/>
          </p:nvPr>
        </p:nvPicPr>
        <p:blipFill>
          <a:blip r:embed="rId2"/>
          <a:stretch>
            <a:fillRect/>
          </a:stretch>
        </p:blipFill>
        <p:spPr>
          <a:xfrm>
            <a:off x="2590800" y="1066800"/>
            <a:ext cx="3276600" cy="286146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xmlns="" val="780251108"/>
              </p:ext>
            </p:extLst>
          </p:nvPr>
        </p:nvGraphicFramePr>
        <p:xfrm>
          <a:off x="1295400" y="4267200"/>
          <a:ext cx="6080760" cy="2211495"/>
        </p:xfrm>
        <a:graphic>
          <a:graphicData uri="http://schemas.openxmlformats.org/drawingml/2006/table">
            <a:tbl>
              <a:tblPr firstRow="1" bandRow="1">
                <a:tableStyleId>{5940675A-B579-460E-94D1-54222C63F5DA}</a:tableStyleId>
              </a:tblPr>
              <a:tblGrid>
                <a:gridCol w="1013460"/>
                <a:gridCol w="1013460"/>
                <a:gridCol w="1013460"/>
                <a:gridCol w="1013460"/>
                <a:gridCol w="1013460"/>
                <a:gridCol w="1013460"/>
              </a:tblGrid>
              <a:tr h="216747">
                <a:tc>
                  <a:txBody>
                    <a:bodyPr/>
                    <a:lstStyle/>
                    <a:p>
                      <a:r>
                        <a:rPr lang="en-US" dirty="0" smtClean="0"/>
                        <a:t>Distance</a:t>
                      </a:r>
                      <a:endParaRPr lang="en-US" dirty="0"/>
                    </a:p>
                  </a:txBody>
                  <a:tcPr/>
                </a:tc>
                <a:tc>
                  <a:txBody>
                    <a:bodyPr/>
                    <a:lstStyle/>
                    <a:p>
                      <a:r>
                        <a:rPr lang="en-US" dirty="0" smtClean="0"/>
                        <a:t>v1</a:t>
                      </a:r>
                      <a:endParaRPr lang="en-US" dirty="0"/>
                    </a:p>
                  </a:txBody>
                  <a:tcPr/>
                </a:tc>
                <a:tc>
                  <a:txBody>
                    <a:bodyPr/>
                    <a:lstStyle/>
                    <a:p>
                      <a:r>
                        <a:rPr lang="en-US" dirty="0" smtClean="0"/>
                        <a:t>v2</a:t>
                      </a:r>
                      <a:endParaRPr lang="en-US" dirty="0"/>
                    </a:p>
                  </a:txBody>
                  <a:tcPr/>
                </a:tc>
                <a:tc>
                  <a:txBody>
                    <a:bodyPr/>
                    <a:lstStyle/>
                    <a:p>
                      <a:r>
                        <a:rPr lang="en-US" dirty="0" smtClean="0"/>
                        <a:t>v3</a:t>
                      </a:r>
                      <a:endParaRPr lang="en-US" dirty="0"/>
                    </a:p>
                  </a:txBody>
                  <a:tcPr/>
                </a:tc>
                <a:tc>
                  <a:txBody>
                    <a:bodyPr/>
                    <a:lstStyle/>
                    <a:p>
                      <a:r>
                        <a:rPr lang="en-US" dirty="0" smtClean="0"/>
                        <a:t>v4</a:t>
                      </a:r>
                      <a:endParaRPr lang="en-US" dirty="0"/>
                    </a:p>
                  </a:txBody>
                  <a:tcPr/>
                </a:tc>
                <a:tc>
                  <a:txBody>
                    <a:bodyPr/>
                    <a:lstStyle/>
                    <a:p>
                      <a:r>
                        <a:rPr lang="en-US" dirty="0" smtClean="0"/>
                        <a:t>v5</a:t>
                      </a:r>
                      <a:endParaRPr lang="en-US" dirty="0"/>
                    </a:p>
                  </a:txBody>
                  <a:tcPr/>
                </a:tc>
              </a:tr>
              <a:tr h="369147">
                <a:tc>
                  <a:txBody>
                    <a:bodyPr/>
                    <a:lstStyle/>
                    <a:p>
                      <a:r>
                        <a:rPr lang="en-US" dirty="0" smtClean="0"/>
                        <a:t>v1</a:t>
                      </a:r>
                      <a:endParaRPr lang="en-US" dirty="0"/>
                    </a:p>
                  </a:txBody>
                  <a:tcPr/>
                </a:tc>
                <a:tc>
                  <a:txBody>
                    <a:bodyPr/>
                    <a:lstStyle/>
                    <a:p>
                      <a:r>
                        <a:rPr lang="en-US" dirty="0" smtClean="0"/>
                        <a:t>0</a:t>
                      </a:r>
                      <a:endParaRPr lang="en-US" dirty="0"/>
                    </a:p>
                  </a:txBody>
                  <a:tcPr/>
                </a:tc>
                <a:tc>
                  <a:txBody>
                    <a:bodyPr/>
                    <a:lstStyle/>
                    <a:p>
                      <a:r>
                        <a:rPr lang="en-US" dirty="0" smtClean="0"/>
                        <a:t>7</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6</a:t>
                      </a:r>
                      <a:endParaRPr lang="en-US" dirty="0"/>
                    </a:p>
                  </a:txBody>
                  <a:tcPr/>
                </a:tc>
              </a:tr>
              <a:tr h="369147">
                <a:tc>
                  <a:txBody>
                    <a:bodyPr/>
                    <a:lstStyle/>
                    <a:p>
                      <a:r>
                        <a:rPr lang="en-US" dirty="0" smtClean="0"/>
                        <a:t>v2</a:t>
                      </a:r>
                      <a:endParaRPr lang="en-US" dirty="0"/>
                    </a:p>
                  </a:txBody>
                  <a:tcPr/>
                </a:tc>
                <a:tc>
                  <a:txBody>
                    <a:bodyPr/>
                    <a:lstStyle/>
                    <a:p>
                      <a:r>
                        <a:rPr lang="en-US" dirty="0" smtClean="0"/>
                        <a:t>7</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9</a:t>
                      </a:r>
                      <a:endParaRPr lang="en-US" dirty="0"/>
                    </a:p>
                  </a:txBody>
                  <a:tcPr/>
                </a:tc>
                <a:tc>
                  <a:txBody>
                    <a:bodyPr/>
                    <a:lstStyle/>
                    <a:p>
                      <a:r>
                        <a:rPr lang="en-US" dirty="0" smtClean="0"/>
                        <a:t>10</a:t>
                      </a:r>
                      <a:endParaRPr lang="en-US" dirty="0"/>
                    </a:p>
                  </a:txBody>
                  <a:tcPr/>
                </a:tc>
              </a:tr>
              <a:tr h="369147">
                <a:tc>
                  <a:txBody>
                    <a:bodyPr/>
                    <a:lstStyle/>
                    <a:p>
                      <a:r>
                        <a:rPr lang="en-US" dirty="0" smtClean="0"/>
                        <a:t>v3</a:t>
                      </a:r>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4</a:t>
                      </a:r>
                      <a:endParaRPr lang="en-US" dirty="0"/>
                    </a:p>
                  </a:txBody>
                  <a:tcPr/>
                </a:tc>
                <a:tc>
                  <a:txBody>
                    <a:bodyPr/>
                    <a:lstStyle/>
                    <a:p>
                      <a:r>
                        <a:rPr lang="en-US" dirty="0" smtClean="0"/>
                        <a:t>9</a:t>
                      </a:r>
                      <a:endParaRPr lang="en-US" dirty="0"/>
                    </a:p>
                  </a:txBody>
                  <a:tcPr/>
                </a:tc>
              </a:tr>
              <a:tr h="369147">
                <a:tc>
                  <a:txBody>
                    <a:bodyPr/>
                    <a:lstStyle/>
                    <a:p>
                      <a:r>
                        <a:rPr lang="en-US" dirty="0" smtClean="0"/>
                        <a:t>v4</a:t>
                      </a:r>
                      <a:endParaRPr lang="en-US" dirty="0"/>
                    </a:p>
                  </a:txBody>
                  <a:tcPr/>
                </a:tc>
                <a:tc>
                  <a:txBody>
                    <a:bodyPr/>
                    <a:lstStyle/>
                    <a:p>
                      <a:r>
                        <a:rPr lang="en-US" dirty="0" smtClean="0"/>
                        <a:t>6</a:t>
                      </a:r>
                      <a:endParaRPr lang="en-US" dirty="0"/>
                    </a:p>
                  </a:txBody>
                  <a:tcPr/>
                </a:tc>
                <a:tc>
                  <a:txBody>
                    <a:bodyPr/>
                    <a:lstStyle/>
                    <a:p>
                      <a:r>
                        <a:rPr lang="en-US" dirty="0" smtClean="0"/>
                        <a:t>9</a:t>
                      </a:r>
                      <a:endParaRPr lang="en-US" dirty="0"/>
                    </a:p>
                  </a:txBody>
                  <a:tcPr/>
                </a:tc>
                <a:tc>
                  <a:txBody>
                    <a:bodyPr/>
                    <a:lstStyle/>
                    <a:p>
                      <a:r>
                        <a:rPr lang="en-US" dirty="0" smtClean="0"/>
                        <a:t>4</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69147">
                <a:tc>
                  <a:txBody>
                    <a:bodyPr/>
                    <a:lstStyle/>
                    <a:p>
                      <a:r>
                        <a:rPr lang="en-US" dirty="0" smtClean="0"/>
                        <a:t>v5</a:t>
                      </a:r>
                      <a:endParaRPr lang="en-US" dirty="0"/>
                    </a:p>
                  </a:txBody>
                  <a:tcPr/>
                </a:tc>
                <a:tc>
                  <a:txBody>
                    <a:bodyPr/>
                    <a:lstStyle/>
                    <a:p>
                      <a:r>
                        <a:rPr lang="en-US" dirty="0" smtClean="0"/>
                        <a:t>6</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4038600" cy="944562"/>
          </a:xfrm>
        </p:spPr>
        <p:txBody>
          <a:bodyPr>
            <a:normAutofit fontScale="90000"/>
          </a:bodyPr>
          <a:lstStyle/>
          <a:p>
            <a:r>
              <a:rPr lang="en-US" dirty="0" smtClean="0"/>
              <a:t>Result of TSP Path</a:t>
            </a:r>
            <a:endParaRPr lang="en-US" dirty="0"/>
          </a:p>
        </p:txBody>
      </p:sp>
      <p:sp>
        <p:nvSpPr>
          <p:cNvPr id="3" name="Content Placeholder 2"/>
          <p:cNvSpPr>
            <a:spLocks noGrp="1"/>
          </p:cNvSpPr>
          <p:nvPr>
            <p:ph idx="1"/>
          </p:nvPr>
        </p:nvSpPr>
        <p:spPr/>
        <p:txBody>
          <a:bodyPr/>
          <a:lstStyle/>
          <a:p>
            <a:r>
              <a:rPr lang="en-US" sz="3600" dirty="0" smtClean="0"/>
              <a:t>Minimum cost :20</a:t>
            </a:r>
          </a:p>
          <a:p>
            <a:r>
              <a:rPr lang="en-US" sz="3600" dirty="0" smtClean="0"/>
              <a:t>Maximum cost:25</a:t>
            </a:r>
          </a:p>
          <a:p>
            <a:r>
              <a:rPr lang="en-US" sz="3600" dirty="0" smtClean="0"/>
              <a:t> TSP Path :</a:t>
            </a:r>
          </a:p>
          <a:p>
            <a:pPr lvl="4"/>
            <a:r>
              <a:rPr lang="en-US" sz="4400" dirty="0" smtClean="0"/>
              <a:t>2-&gt;3-&gt;4-&gt;5-&gt;1-&gt;2</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20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Any Questions?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78362"/>
          </a:xfrm>
        </p:spPr>
        <p:txBody>
          <a:bodyPr/>
          <a:lstStyle/>
          <a:p>
            <a:r>
              <a:rPr lang="en-US" dirty="0" smtClean="0"/>
              <a:t>THANK YOU</a:t>
            </a:r>
            <a:endParaRPr lang="en-US" dirty="0"/>
          </a:p>
        </p:txBody>
      </p:sp>
      <p:sp>
        <p:nvSpPr>
          <p:cNvPr id="3" name="Content Placeholder 2"/>
          <p:cNvSpPr>
            <a:spLocks noGrp="1"/>
          </p:cNvSpPr>
          <p:nvPr>
            <p:ph idx="1"/>
          </p:nvPr>
        </p:nvSpPr>
        <p:spPr>
          <a:xfrm>
            <a:off x="457200" y="5791200"/>
            <a:ext cx="8229600" cy="334963"/>
          </a:xfrm>
        </p:spPr>
        <p:txBody>
          <a:bodyPr>
            <a:normAutofit fontScale="55000" lnSpcReduction="20000"/>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4114800" cy="990600"/>
          </a:xfrm>
        </p:spPr>
        <p:txBody>
          <a:bodyPr/>
          <a:lstStyle/>
          <a:p>
            <a:r>
              <a:rPr lang="en-US" dirty="0" smtClean="0"/>
              <a:t>Presented By:</a:t>
            </a:r>
            <a:endParaRPr lang="en-US" dirty="0"/>
          </a:p>
        </p:txBody>
      </p:sp>
      <p:sp>
        <p:nvSpPr>
          <p:cNvPr id="3" name="Content Placeholder 2"/>
          <p:cNvSpPr>
            <a:spLocks noGrp="1"/>
          </p:cNvSpPr>
          <p:nvPr>
            <p:ph sz="half" idx="1"/>
          </p:nvPr>
        </p:nvSpPr>
        <p:spPr>
          <a:xfrm>
            <a:off x="1447800" y="3200400"/>
            <a:ext cx="4724400" cy="2438399"/>
          </a:xfrm>
        </p:spPr>
        <p:txBody>
          <a:bodyPr>
            <a:normAutofit/>
          </a:bodyPr>
          <a:lstStyle/>
          <a:p>
            <a:r>
              <a:rPr lang="en-US" dirty="0" smtClean="0"/>
              <a:t>Sharif Ahmed</a:t>
            </a:r>
          </a:p>
          <a:p>
            <a:r>
              <a:rPr lang="en-US" dirty="0" err="1" smtClean="0"/>
              <a:t>Shovon</a:t>
            </a:r>
            <a:r>
              <a:rPr lang="en-US" dirty="0" smtClean="0"/>
              <a:t> Paul</a:t>
            </a:r>
          </a:p>
          <a:p>
            <a:r>
              <a:rPr lang="en-US" dirty="0" err="1" smtClean="0"/>
              <a:t>Mahfuzur</a:t>
            </a:r>
            <a:r>
              <a:rPr lang="en-US" dirty="0" smtClean="0"/>
              <a:t> </a:t>
            </a:r>
            <a:r>
              <a:rPr lang="en-US" dirty="0" err="1" smtClean="0"/>
              <a:t>Rahman</a:t>
            </a:r>
            <a:r>
              <a:rPr lang="en-US" dirty="0" smtClean="0"/>
              <a:t> </a:t>
            </a:r>
            <a:r>
              <a:rPr lang="en-US" dirty="0" err="1" smtClean="0"/>
              <a:t>Rafi</a:t>
            </a:r>
            <a:endParaRPr lang="en-US" dirty="0" smtClean="0"/>
          </a:p>
          <a:p>
            <a:r>
              <a:rPr lang="en-US" dirty="0" err="1" smtClean="0"/>
              <a:t>Imtiaz</a:t>
            </a:r>
            <a:r>
              <a:rPr lang="en-US" dirty="0" smtClean="0"/>
              <a:t> </a:t>
            </a:r>
            <a:r>
              <a:rPr lang="en-US" dirty="0" err="1" smtClean="0"/>
              <a:t>Ahamed</a:t>
            </a:r>
            <a:endParaRPr lang="en-US" dirty="0" smtClean="0"/>
          </a:p>
          <a:p>
            <a:endParaRPr lang="en-US" dirty="0" smtClean="0"/>
          </a:p>
          <a:p>
            <a:endParaRPr lang="en-US" dirty="0"/>
          </a:p>
        </p:txBody>
      </p:sp>
      <p:pic>
        <p:nvPicPr>
          <p:cNvPr id="5" name="Content Placeholder 4" descr="25c58a9.jpg"/>
          <p:cNvPicPr>
            <a:picLocks noGrp="1" noChangeAspect="1"/>
          </p:cNvPicPr>
          <p:nvPr>
            <p:ph sz="half" idx="2"/>
          </p:nvPr>
        </p:nvPicPr>
        <p:blipFill>
          <a:blip r:embed="rId2" cstate="print"/>
          <a:stretch>
            <a:fillRect/>
          </a:stretch>
        </p:blipFill>
        <p:spPr>
          <a:xfrm>
            <a:off x="381000" y="152400"/>
            <a:ext cx="1365250" cy="170656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4343400" cy="1143000"/>
          </a:xfrm>
        </p:spPr>
        <p:txBody>
          <a:bodyPr/>
          <a:lstStyle/>
          <a:p>
            <a:r>
              <a:rPr lang="en-US" sz="4800" dirty="0" smtClean="0"/>
              <a:t>Presentation to</a:t>
            </a:r>
            <a:r>
              <a:rPr lang="en-US" dirty="0" smtClean="0"/>
              <a:t>:</a:t>
            </a:r>
            <a:endParaRPr lang="en-US" dirty="0"/>
          </a:p>
        </p:txBody>
      </p:sp>
      <p:sp>
        <p:nvSpPr>
          <p:cNvPr id="3" name="Content Placeholder 2"/>
          <p:cNvSpPr>
            <a:spLocks noGrp="1"/>
          </p:cNvSpPr>
          <p:nvPr>
            <p:ph sz="half" idx="1"/>
          </p:nvPr>
        </p:nvSpPr>
        <p:spPr>
          <a:xfrm>
            <a:off x="3200400" y="2743200"/>
            <a:ext cx="5486400" cy="2514599"/>
          </a:xfrm>
        </p:spPr>
        <p:txBody>
          <a:bodyPr/>
          <a:lstStyle/>
          <a:p>
            <a:pPr>
              <a:buNone/>
            </a:pPr>
            <a:r>
              <a:rPr lang="en-US" sz="4800" dirty="0" smtClean="0"/>
              <a:t>Md. </a:t>
            </a:r>
            <a:r>
              <a:rPr lang="en-US" sz="4800" dirty="0" err="1" smtClean="0"/>
              <a:t>Shamsujjoha</a:t>
            </a:r>
            <a:r>
              <a:rPr lang="en-US" sz="4000" dirty="0" smtClean="0"/>
              <a:t/>
            </a:r>
            <a:br>
              <a:rPr lang="en-US" sz="4000" dirty="0" smtClean="0"/>
            </a:br>
            <a:r>
              <a:rPr lang="en-US" dirty="0" smtClean="0"/>
              <a:t>Senior</a:t>
            </a:r>
            <a:r>
              <a:rPr lang="en-US" sz="4000" dirty="0" smtClean="0"/>
              <a:t> </a:t>
            </a:r>
            <a:r>
              <a:rPr lang="en-US" dirty="0" smtClean="0"/>
              <a:t>Lecturer of CSE Department , </a:t>
            </a:r>
            <a:br>
              <a:rPr lang="en-US" dirty="0" smtClean="0"/>
            </a:br>
            <a:r>
              <a:rPr lang="en-US" dirty="0" smtClean="0"/>
              <a:t>East West University</a:t>
            </a:r>
            <a:endParaRPr lang="en-US" sz="4000" dirty="0" smtClean="0"/>
          </a:p>
          <a:p>
            <a:pPr>
              <a:buNone/>
            </a:pPr>
            <a:endParaRPr lang="en-US" dirty="0" smtClean="0"/>
          </a:p>
        </p:txBody>
      </p:sp>
      <p:pic>
        <p:nvPicPr>
          <p:cNvPr id="5" name="Content Placeholder 4" descr="images.jpg"/>
          <p:cNvPicPr>
            <a:picLocks noGrp="1" noChangeAspect="1"/>
          </p:cNvPicPr>
          <p:nvPr>
            <p:ph sz="half" idx="2"/>
          </p:nvPr>
        </p:nvPicPr>
        <p:blipFill>
          <a:blip r:embed="rId2" cstate="print"/>
          <a:stretch>
            <a:fillRect/>
          </a:stretch>
        </p:blipFill>
        <p:spPr>
          <a:xfrm>
            <a:off x="457200" y="228600"/>
            <a:ext cx="1295400" cy="13716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2895600" cy="838200"/>
          </a:xfrm>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Introduction</a:t>
            </a:r>
          </a:p>
          <a:p>
            <a:pPr>
              <a:buNone/>
            </a:pPr>
            <a:r>
              <a:rPr lang="en-US" dirty="0" smtClean="0"/>
              <a:t>           What is TSP ?</a:t>
            </a:r>
          </a:p>
          <a:p>
            <a:r>
              <a:rPr lang="en-US" dirty="0" smtClean="0"/>
              <a:t>Application</a:t>
            </a:r>
          </a:p>
          <a:p>
            <a:pPr>
              <a:buNone/>
            </a:pPr>
            <a:r>
              <a:rPr lang="en-US" dirty="0" smtClean="0"/>
              <a:t>           Where we use TSP ?</a:t>
            </a:r>
          </a:p>
          <a:p>
            <a:r>
              <a:rPr lang="en-US" dirty="0" smtClean="0"/>
              <a:t>Functions</a:t>
            </a:r>
          </a:p>
          <a:p>
            <a:pPr>
              <a:buNone/>
            </a:pPr>
            <a:r>
              <a:rPr lang="en-US" dirty="0" smtClean="0"/>
              <a:t>           How to solved TSP ?</a:t>
            </a:r>
          </a:p>
          <a:p>
            <a:r>
              <a:rPr lang="en-US" dirty="0" smtClean="0"/>
              <a:t>Conclusion</a:t>
            </a:r>
          </a:p>
          <a:p>
            <a:pPr>
              <a:buNone/>
            </a:pPr>
            <a:r>
              <a:rPr lang="en-US" dirty="0" smtClean="0"/>
              <a: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3124200" cy="990600"/>
          </a:xfrm>
        </p:spPr>
        <p:txBody>
          <a:bodyPr/>
          <a:lstStyle/>
          <a:p>
            <a:r>
              <a:rPr lang="en-US" dirty="0" smtClean="0"/>
              <a:t>Introduction</a:t>
            </a:r>
            <a:endParaRPr lang="en-US" dirty="0"/>
          </a:p>
        </p:txBody>
      </p:sp>
      <p:sp>
        <p:nvSpPr>
          <p:cNvPr id="3" name="Content Placeholder 2"/>
          <p:cNvSpPr>
            <a:spLocks noGrp="1"/>
          </p:cNvSpPr>
          <p:nvPr>
            <p:ph sz="half" idx="1"/>
          </p:nvPr>
        </p:nvSpPr>
        <p:spPr>
          <a:xfrm>
            <a:off x="457200" y="1295401"/>
            <a:ext cx="8305800" cy="2819399"/>
          </a:xfrm>
        </p:spPr>
        <p:txBody>
          <a:bodyPr>
            <a:normAutofit lnSpcReduction="10000"/>
          </a:bodyPr>
          <a:lstStyle/>
          <a:p>
            <a:pPr>
              <a:lnSpc>
                <a:spcPct val="97000"/>
              </a:lnSpc>
              <a:buClr>
                <a:srgbClr val="000000"/>
              </a:buClr>
              <a:buSzPct val="45000"/>
              <a:buNone/>
              <a:tabLst>
                <a:tab pos="3016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solidFill>
                  <a:srgbClr val="000000"/>
                </a:solidFill>
              </a:rPr>
              <a:t>The goal of the </a:t>
            </a:r>
            <a:r>
              <a:rPr lang="en-GB" dirty="0" err="1" smtClean="0">
                <a:solidFill>
                  <a:srgbClr val="000000"/>
                </a:solidFill>
              </a:rPr>
              <a:t>Traveling</a:t>
            </a:r>
            <a:r>
              <a:rPr lang="en-GB" dirty="0" smtClean="0">
                <a:solidFill>
                  <a:srgbClr val="000000"/>
                </a:solidFill>
              </a:rPr>
              <a:t> Salesman Problem (TSP) is to find the “cheapest” tour of a select number of “cities” with the following restrictions:</a:t>
            </a:r>
          </a:p>
          <a:p>
            <a:pPr>
              <a:lnSpc>
                <a:spcPct val="98000"/>
              </a:lnSpc>
              <a:buClr>
                <a:srgbClr val="000000"/>
              </a:buClr>
              <a:buSzPct val="45000"/>
              <a:buNone/>
              <a:tabLst>
                <a:tab pos="3016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smtClean="0">
              <a:solidFill>
                <a:srgbClr val="000000"/>
              </a:solidFill>
            </a:endParaRPr>
          </a:p>
          <a:p>
            <a:pPr>
              <a:lnSpc>
                <a:spcPct val="98000"/>
              </a:lnSpc>
              <a:buClr>
                <a:srgbClr val="000000"/>
              </a:buClr>
              <a:buSzPct val="45000"/>
              <a:buFont typeface="StarSymbol" charset="0"/>
              <a:buChar char="●"/>
              <a:tabLst>
                <a:tab pos="3016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solidFill>
                  <a:srgbClr val="000000"/>
                </a:solidFill>
              </a:rPr>
              <a:t> You must visit each city once and only once</a:t>
            </a:r>
          </a:p>
          <a:p>
            <a:pPr>
              <a:lnSpc>
                <a:spcPct val="98000"/>
              </a:lnSpc>
              <a:buClr>
                <a:srgbClr val="000000"/>
              </a:buClr>
              <a:buSzPct val="45000"/>
              <a:buFont typeface="StarSymbol" charset="0"/>
              <a:buChar char="●"/>
              <a:tabLst>
                <a:tab pos="3016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solidFill>
                  <a:srgbClr val="000000"/>
                </a:solidFill>
              </a:rPr>
              <a:t> You must return to the original starting point</a:t>
            </a:r>
          </a:p>
          <a:p>
            <a:endParaRPr lang="en-US" dirty="0"/>
          </a:p>
        </p:txBody>
      </p:sp>
      <p:pic>
        <p:nvPicPr>
          <p:cNvPr id="5" name="Content Placeholder 4" descr="440px-GLPK_solution_of_a_travelling_salesman_problem.svg.png"/>
          <p:cNvPicPr>
            <a:picLocks noGrp="1" noChangeAspect="1"/>
          </p:cNvPicPr>
          <p:nvPr>
            <p:ph sz="half" idx="2"/>
          </p:nvPr>
        </p:nvPicPr>
        <p:blipFill>
          <a:blip r:embed="rId2" cstate="print"/>
          <a:stretch>
            <a:fillRect/>
          </a:stretch>
        </p:blipFill>
        <p:spPr>
          <a:xfrm>
            <a:off x="2057400" y="4572000"/>
            <a:ext cx="5638800" cy="1905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lliam_Hamilton_b1788.jpg"/>
          <p:cNvPicPr>
            <a:picLocks noChangeAspect="1"/>
          </p:cNvPicPr>
          <p:nvPr/>
        </p:nvPicPr>
        <p:blipFill>
          <a:blip r:embed="rId2" cstate="print"/>
          <a:stretch>
            <a:fillRect/>
          </a:stretch>
        </p:blipFill>
        <p:spPr>
          <a:xfrm>
            <a:off x="457200" y="1600200"/>
            <a:ext cx="2238653" cy="1828800"/>
          </a:xfrm>
          <a:prstGeom prst="rect">
            <a:avLst/>
          </a:prstGeom>
        </p:spPr>
      </p:pic>
      <p:pic>
        <p:nvPicPr>
          <p:cNvPr id="3" name="Picture 2" descr="kirkman.jpg"/>
          <p:cNvPicPr>
            <a:picLocks noChangeAspect="1"/>
          </p:cNvPicPr>
          <p:nvPr/>
        </p:nvPicPr>
        <p:blipFill>
          <a:blip r:embed="rId3" cstate="print"/>
          <a:stretch>
            <a:fillRect/>
          </a:stretch>
        </p:blipFill>
        <p:spPr>
          <a:xfrm>
            <a:off x="457200" y="4267200"/>
            <a:ext cx="2209800" cy="2222500"/>
          </a:xfrm>
          <a:prstGeom prst="rect">
            <a:avLst/>
          </a:prstGeom>
        </p:spPr>
      </p:pic>
      <p:sp>
        <p:nvSpPr>
          <p:cNvPr id="4" name="Rectangle 3"/>
          <p:cNvSpPr/>
          <p:nvPr/>
        </p:nvSpPr>
        <p:spPr>
          <a:xfrm>
            <a:off x="457200" y="685801"/>
            <a:ext cx="2971800" cy="646331"/>
          </a:xfrm>
          <a:prstGeom prst="rect">
            <a:avLst/>
          </a:prstGeom>
        </p:spPr>
        <p:txBody>
          <a:bodyPr wrap="square">
            <a:spAutoFit/>
          </a:bodyPr>
          <a:lstStyle/>
          <a:p>
            <a:r>
              <a:rPr lang="en-US" dirty="0" smtClean="0"/>
              <a:t>Sir William Hamilton</a:t>
            </a:r>
            <a:endParaRPr lang="en-US" sz="1600" dirty="0" smtClean="0"/>
          </a:p>
          <a:p>
            <a:r>
              <a:rPr lang="en-US" dirty="0" smtClean="0"/>
              <a:t>1805 - 1865</a:t>
            </a:r>
          </a:p>
        </p:txBody>
      </p:sp>
      <p:sp>
        <p:nvSpPr>
          <p:cNvPr id="5" name="Rectangle 4"/>
          <p:cNvSpPr/>
          <p:nvPr/>
        </p:nvSpPr>
        <p:spPr>
          <a:xfrm>
            <a:off x="685800" y="3657600"/>
            <a:ext cx="2133601" cy="646331"/>
          </a:xfrm>
          <a:prstGeom prst="rect">
            <a:avLst/>
          </a:prstGeom>
        </p:spPr>
        <p:txBody>
          <a:bodyPr wrap="square">
            <a:spAutoFit/>
          </a:bodyPr>
          <a:lstStyle/>
          <a:p>
            <a:r>
              <a:rPr lang="en-US" dirty="0" smtClean="0"/>
              <a:t>T. P. </a:t>
            </a:r>
            <a:r>
              <a:rPr lang="en-US" dirty="0" err="1" smtClean="0"/>
              <a:t>Kirkman</a:t>
            </a:r>
            <a:endParaRPr lang="en-US" dirty="0" smtClean="0"/>
          </a:p>
          <a:p>
            <a:r>
              <a:rPr lang="en-US" dirty="0" smtClean="0"/>
              <a:t>1806-1895</a:t>
            </a:r>
            <a:endParaRPr lang="en-US" dirty="0"/>
          </a:p>
        </p:txBody>
      </p:sp>
      <p:sp>
        <p:nvSpPr>
          <p:cNvPr id="7" name="Rectangle 6"/>
          <p:cNvSpPr/>
          <p:nvPr/>
        </p:nvSpPr>
        <p:spPr>
          <a:xfrm>
            <a:off x="4724400" y="1676400"/>
            <a:ext cx="2895600" cy="1477328"/>
          </a:xfrm>
          <a:prstGeom prst="rect">
            <a:avLst/>
          </a:prstGeom>
        </p:spPr>
        <p:txBody>
          <a:bodyPr wrap="square">
            <a:spAutoFit/>
          </a:bodyPr>
          <a:lstStyle/>
          <a:p>
            <a:pPr>
              <a:spcBef>
                <a:spcPct val="50000"/>
              </a:spcBef>
              <a:buFontTx/>
              <a:buChar char="•"/>
            </a:pPr>
            <a:r>
              <a:rPr lang="en-US" dirty="0" smtClean="0"/>
              <a:t> Discovered </a:t>
            </a:r>
            <a:r>
              <a:rPr lang="en-US" dirty="0" err="1" smtClean="0"/>
              <a:t>quaternions</a:t>
            </a:r>
            <a:r>
              <a:rPr lang="en-US" dirty="0" smtClean="0"/>
              <a:t> in 1843</a:t>
            </a:r>
          </a:p>
          <a:p>
            <a:pPr>
              <a:buFontTx/>
              <a:buChar char="•"/>
            </a:pPr>
            <a:r>
              <a:rPr lang="en-US" dirty="0" smtClean="0"/>
              <a:t> Invented </a:t>
            </a:r>
            <a:r>
              <a:rPr lang="en-US" dirty="0" err="1" smtClean="0"/>
              <a:t>Icosian</a:t>
            </a:r>
            <a:r>
              <a:rPr lang="en-US" dirty="0" smtClean="0"/>
              <a:t> Game in 1857</a:t>
            </a:r>
          </a:p>
          <a:p>
            <a:pPr>
              <a:buFontTx/>
              <a:buChar char="•"/>
            </a:pPr>
            <a:r>
              <a:rPr lang="en-US" dirty="0" smtClean="0"/>
              <a:t> Hamiltonian Circuits</a:t>
            </a:r>
            <a:endParaRPr lang="en-US" dirty="0"/>
          </a:p>
        </p:txBody>
      </p:sp>
      <p:sp>
        <p:nvSpPr>
          <p:cNvPr id="8" name="Rectangle 7"/>
          <p:cNvSpPr/>
          <p:nvPr/>
        </p:nvSpPr>
        <p:spPr>
          <a:xfrm>
            <a:off x="4800600" y="4800600"/>
            <a:ext cx="3124200" cy="1200329"/>
          </a:xfrm>
          <a:prstGeom prst="rect">
            <a:avLst/>
          </a:prstGeom>
        </p:spPr>
        <p:txBody>
          <a:bodyPr wrap="square">
            <a:spAutoFit/>
          </a:bodyPr>
          <a:lstStyle/>
          <a:p>
            <a:r>
              <a:rPr lang="en-US" dirty="0" smtClean="0"/>
              <a:t>In 1856, he published sufficient</a:t>
            </a:r>
          </a:p>
          <a:p>
            <a:r>
              <a:rPr lang="en-US" dirty="0" smtClean="0"/>
              <a:t>conditions for a polyhedral</a:t>
            </a:r>
          </a:p>
          <a:p>
            <a:r>
              <a:rPr lang="en-US" dirty="0" smtClean="0"/>
              <a:t>graph to have a Hamiltonian</a:t>
            </a:r>
          </a:p>
          <a:p>
            <a:r>
              <a:rPr lang="en-US" dirty="0" smtClean="0"/>
              <a:t>circuit.</a:t>
            </a:r>
            <a:endParaRPr lang="en-US" dirty="0"/>
          </a:p>
        </p:txBody>
      </p:sp>
      <p:sp>
        <p:nvSpPr>
          <p:cNvPr id="9" name="Rectangle 8"/>
          <p:cNvSpPr/>
          <p:nvPr/>
        </p:nvSpPr>
        <p:spPr>
          <a:xfrm>
            <a:off x="3429001" y="228600"/>
            <a:ext cx="1594982" cy="646331"/>
          </a:xfrm>
          <a:prstGeom prst="rect">
            <a:avLst/>
          </a:prstGeom>
        </p:spPr>
        <p:txBody>
          <a:bodyPr wrap="square">
            <a:spAutoFit/>
          </a:bodyPr>
          <a:lstStyle/>
          <a:p>
            <a:r>
              <a:rPr lang="en-US" sz="3600" dirty="0" smtClean="0"/>
              <a:t>History </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2000"/>
                                        <p:tgtEl>
                                          <p:spTgt spid="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20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down)">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wipe(down)">
                                      <p:cBhvr>
                                        <p:cTn id="26" dur="500"/>
                                        <p:tgtEl>
                                          <p:spTgt spid="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Effect transition="in" filter="wipe(down)">
                                      <p:cBhvr>
                                        <p:cTn id="31" dur="500"/>
                                        <p:tgtEl>
                                          <p:spTgt spid="7">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ppt_x"/>
                                          </p:val>
                                        </p:tav>
                                        <p:tav tm="100000">
                                          <p:val>
                                            <p:strVal val="#ppt_x"/>
                                          </p:val>
                                        </p:tav>
                                      </p:tavLst>
                                    </p:anim>
                                    <p:anim calcmode="lin" valueType="num">
                                      <p:cBhvr additive="base">
                                        <p:cTn id="3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2000"/>
                                        <p:tgtEl>
                                          <p:spTgt spid="5">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animEffect transition="in" filter="fade">
                                      <p:cBhvr>
                                        <p:cTn id="45" dur="2000"/>
                                        <p:tgtEl>
                                          <p:spTgt spid="5">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8">
                                            <p:txEl>
                                              <p:pRg st="0" end="0"/>
                                            </p:txEl>
                                          </p:spTgt>
                                        </p:tgtEl>
                                        <p:attrNameLst>
                                          <p:attrName>style.visibility</p:attrName>
                                        </p:attrNameLst>
                                      </p:cBhvr>
                                      <p:to>
                                        <p:strVal val="visible"/>
                                      </p:to>
                                    </p:set>
                                    <p:anim calcmode="lin" valueType="num">
                                      <p:cBhvr additive="base">
                                        <p:cTn id="5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8">
                                            <p:txEl>
                                              <p:pRg st="1" end="1"/>
                                            </p:txEl>
                                          </p:spTgt>
                                        </p:tgtEl>
                                        <p:attrNameLst>
                                          <p:attrName>style.visibility</p:attrName>
                                        </p:attrNameLst>
                                      </p:cBhvr>
                                      <p:to>
                                        <p:strVal val="visible"/>
                                      </p:to>
                                    </p:set>
                                    <p:anim calcmode="lin" valueType="num">
                                      <p:cBhvr additive="base">
                                        <p:cTn id="56"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 calcmode="lin" valueType="num">
                                      <p:cBhvr additive="base">
                                        <p:cTn id="6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8">
                                            <p:txEl>
                                              <p:pRg st="3" end="3"/>
                                            </p:txEl>
                                          </p:spTgt>
                                        </p:tgtEl>
                                        <p:attrNameLst>
                                          <p:attrName>style.visibility</p:attrName>
                                        </p:attrNameLst>
                                      </p:cBhvr>
                                      <p:to>
                                        <p:strVal val="visible"/>
                                      </p:to>
                                    </p:set>
                                    <p:anim calcmode="lin" valueType="num">
                                      <p:cBhvr additive="base">
                                        <p:cTn id="68"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7" grpId="0"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5201" y="228600"/>
            <a:ext cx="1904999" cy="523220"/>
          </a:xfrm>
          <a:prstGeom prst="rect">
            <a:avLst/>
          </a:prstGeom>
        </p:spPr>
        <p:txBody>
          <a:bodyPr wrap="square">
            <a:spAutoFit/>
          </a:bodyPr>
          <a:lstStyle/>
          <a:p>
            <a:r>
              <a:rPr lang="en-US" sz="2800" dirty="0" smtClean="0"/>
              <a:t>Application</a:t>
            </a:r>
            <a:endParaRPr lang="en-US" sz="2800" dirty="0"/>
          </a:p>
        </p:txBody>
      </p:sp>
      <p:sp>
        <p:nvSpPr>
          <p:cNvPr id="3" name="Rectangle 2"/>
          <p:cNvSpPr/>
          <p:nvPr/>
        </p:nvSpPr>
        <p:spPr>
          <a:xfrm>
            <a:off x="304800" y="990600"/>
            <a:ext cx="5791200" cy="2862322"/>
          </a:xfrm>
          <a:prstGeom prst="rect">
            <a:avLst/>
          </a:prstGeom>
        </p:spPr>
        <p:txBody>
          <a:bodyPr wrap="square">
            <a:spAutoFit/>
          </a:bodyPr>
          <a:lstStyle/>
          <a:p>
            <a:pPr>
              <a:buFont typeface="Wingdings" pitchFamily="2" charset="2"/>
              <a:buChar char="§"/>
            </a:pPr>
            <a:r>
              <a:rPr lang="en-US" b="1" dirty="0" smtClean="0"/>
              <a:t> Computer wiring</a:t>
            </a:r>
            <a:r>
              <a:rPr lang="en-US" dirty="0" smtClean="0"/>
              <a:t>: </a:t>
            </a:r>
            <a:r>
              <a:rPr lang="en-US" sz="2000" dirty="0" smtClean="0"/>
              <a:t>Reported a special case of connecting components on a computer board. Modules are located on a computer board and a given subset of pins has to be connected. In contrast to the usual case where a Steiner tree connection is desired, here the requirement is that no more than two wires are attached to each pin. Hence we have the problem of finding a shortest Hamiltonian path with unspecified starting and </a:t>
            </a:r>
            <a:r>
              <a:rPr lang="en-US" sz="2000" dirty="0" err="1" smtClean="0"/>
              <a:t>terminatingpoints</a:t>
            </a:r>
            <a:r>
              <a:rPr lang="en-US" dirty="0" smtClean="0"/>
              <a:t>. </a:t>
            </a:r>
          </a:p>
        </p:txBody>
      </p:sp>
      <p:pic>
        <p:nvPicPr>
          <p:cNvPr id="5" name="Picture 4" descr="20458069-Dark-computer-board-with-wiring-Stock-Vector.jpg"/>
          <p:cNvPicPr>
            <a:picLocks noChangeAspect="1"/>
          </p:cNvPicPr>
          <p:nvPr/>
        </p:nvPicPr>
        <p:blipFill>
          <a:blip r:embed="rId3" cstate="print"/>
          <a:stretch>
            <a:fillRect/>
          </a:stretch>
        </p:blipFill>
        <p:spPr>
          <a:xfrm>
            <a:off x="6172200" y="1295400"/>
            <a:ext cx="2743200" cy="2514600"/>
          </a:xfrm>
          <a:prstGeom prst="rect">
            <a:avLst/>
          </a:prstGeom>
        </p:spPr>
      </p:pic>
      <p:sp>
        <p:nvSpPr>
          <p:cNvPr id="8" name="Rectangle 7"/>
          <p:cNvSpPr/>
          <p:nvPr/>
        </p:nvSpPr>
        <p:spPr>
          <a:xfrm>
            <a:off x="304800" y="3943290"/>
            <a:ext cx="2286000" cy="400110"/>
          </a:xfrm>
          <a:prstGeom prst="rect">
            <a:avLst/>
          </a:prstGeom>
        </p:spPr>
        <p:txBody>
          <a:bodyPr wrap="square">
            <a:spAutoFit/>
          </a:bodyPr>
          <a:lstStyle/>
          <a:p>
            <a:pPr>
              <a:buFont typeface="Wingdings" pitchFamily="2" charset="2"/>
              <a:buChar char="§"/>
            </a:pPr>
            <a:r>
              <a:rPr lang="en-US" b="1" dirty="0" smtClean="0"/>
              <a:t> School bus </a:t>
            </a:r>
            <a:r>
              <a:rPr lang="en-US" sz="2000" b="1" dirty="0" smtClean="0"/>
              <a:t>routing:</a:t>
            </a:r>
            <a:endParaRPr lang="en-US" b="1" dirty="0"/>
          </a:p>
        </p:txBody>
      </p:sp>
      <p:sp>
        <p:nvSpPr>
          <p:cNvPr id="10" name="Rectangle 9"/>
          <p:cNvSpPr/>
          <p:nvPr/>
        </p:nvSpPr>
        <p:spPr>
          <a:xfrm>
            <a:off x="304800" y="4343400"/>
            <a:ext cx="5562600" cy="2107525"/>
          </a:xfrm>
          <a:prstGeom prst="rect">
            <a:avLst/>
          </a:prstGeom>
        </p:spPr>
        <p:txBody>
          <a:bodyPr wrap="square">
            <a:spAutoFit/>
          </a:bodyPr>
          <a:lstStyle/>
          <a:p>
            <a:pPr>
              <a:buNone/>
            </a:pPr>
            <a:r>
              <a:rPr lang="en-US" dirty="0" smtClean="0"/>
              <a:t>In the problem of scheduling buses as a variation of the TSP with some side constraints. The objective of the scheduling is to obtain a bus loading pattern such that the number of routes is minimized, the total distance travelled by all buses is kept at minimum, no bus is overloaded and the time required to traverse any route does not exceed a maximum allowed policy.</a:t>
            </a:r>
          </a:p>
        </p:txBody>
      </p:sp>
      <p:pic>
        <p:nvPicPr>
          <p:cNvPr id="12" name="Picture 11" descr="BusRoutes.png"/>
          <p:cNvPicPr>
            <a:picLocks noChangeAspect="1"/>
          </p:cNvPicPr>
          <p:nvPr/>
        </p:nvPicPr>
        <p:blipFill>
          <a:blip r:embed="rId4" cstate="print"/>
          <a:stretch>
            <a:fillRect/>
          </a:stretch>
        </p:blipFill>
        <p:spPr>
          <a:xfrm>
            <a:off x="5943600" y="4419600"/>
            <a:ext cx="2590800" cy="190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20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wipe(down)">
                                      <p:cBhvr>
                                        <p:cTn id="28" dur="500"/>
                                        <p:tgtEl>
                                          <p:spTgt spid="1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p"/>
      <p:bldP spid="8" grpId="0" build="allAtOnce"/>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28600"/>
            <a:ext cx="2743200" cy="646331"/>
          </a:xfrm>
          <a:prstGeom prst="rect">
            <a:avLst/>
          </a:prstGeom>
        </p:spPr>
        <p:txBody>
          <a:bodyPr wrap="square">
            <a:spAutoFit/>
          </a:bodyPr>
          <a:lstStyle/>
          <a:p>
            <a:r>
              <a:rPr lang="en-US" sz="3600" dirty="0" smtClean="0"/>
              <a:t>Application</a:t>
            </a:r>
            <a:endParaRPr lang="en-US" sz="3600" dirty="0"/>
          </a:p>
        </p:txBody>
      </p:sp>
      <p:sp>
        <p:nvSpPr>
          <p:cNvPr id="3" name="Rectangle 2"/>
          <p:cNvSpPr/>
          <p:nvPr/>
        </p:nvSpPr>
        <p:spPr>
          <a:xfrm>
            <a:off x="381000" y="990601"/>
            <a:ext cx="4572000" cy="2062103"/>
          </a:xfrm>
          <a:prstGeom prst="rect">
            <a:avLst/>
          </a:prstGeom>
        </p:spPr>
        <p:txBody>
          <a:bodyPr wrap="square">
            <a:spAutoFit/>
          </a:bodyPr>
          <a:lstStyle/>
          <a:p>
            <a:r>
              <a:rPr lang="en-US" sz="2000" b="1" dirty="0" smtClean="0"/>
              <a:t> X-Ray crystallography</a:t>
            </a:r>
            <a:r>
              <a:rPr lang="en-US" dirty="0" smtClean="0"/>
              <a:t>: X-Ray is an important application of the TSP.  X-ray </a:t>
            </a:r>
            <a:r>
              <a:rPr lang="en-US" dirty="0" err="1" smtClean="0"/>
              <a:t>diffractometer</a:t>
            </a:r>
            <a:r>
              <a:rPr lang="en-US" dirty="0" smtClean="0"/>
              <a:t> is used to obtain information about the structure of crystalline material. To this end a detector measures the intensity of X- ray reflections of the crystal from various positions.</a:t>
            </a:r>
            <a:endParaRPr lang="en-US" dirty="0"/>
          </a:p>
        </p:txBody>
      </p:sp>
      <p:pic>
        <p:nvPicPr>
          <p:cNvPr id="4" name="Picture 3" descr="index.jpg"/>
          <p:cNvPicPr>
            <a:picLocks noChangeAspect="1"/>
          </p:cNvPicPr>
          <p:nvPr/>
        </p:nvPicPr>
        <p:blipFill>
          <a:blip r:embed="rId3" cstate="print"/>
          <a:stretch>
            <a:fillRect/>
          </a:stretch>
        </p:blipFill>
        <p:spPr>
          <a:xfrm>
            <a:off x="5638800" y="990600"/>
            <a:ext cx="2124075" cy="2152650"/>
          </a:xfrm>
          <a:prstGeom prst="rect">
            <a:avLst/>
          </a:prstGeom>
        </p:spPr>
      </p:pic>
      <p:sp>
        <p:nvSpPr>
          <p:cNvPr id="5" name="Rectangle 4"/>
          <p:cNvSpPr/>
          <p:nvPr/>
        </p:nvSpPr>
        <p:spPr>
          <a:xfrm>
            <a:off x="381000" y="3505198"/>
            <a:ext cx="4800600" cy="2585323"/>
          </a:xfrm>
          <a:prstGeom prst="rect">
            <a:avLst/>
          </a:prstGeom>
        </p:spPr>
        <p:txBody>
          <a:bodyPr wrap="square">
            <a:spAutoFit/>
          </a:bodyPr>
          <a:lstStyle/>
          <a:p>
            <a:r>
              <a:rPr lang="en-US" b="1" dirty="0" smtClean="0"/>
              <a:t>The order-picking problem in </a:t>
            </a:r>
            <a:r>
              <a:rPr lang="en-US" b="1" dirty="0" err="1" smtClean="0"/>
              <a:t>warehouses:</a:t>
            </a:r>
            <a:r>
              <a:rPr lang="en-US" dirty="0" err="1" smtClean="0"/>
              <a:t>This</a:t>
            </a:r>
            <a:r>
              <a:rPr lang="en-US" dirty="0" smtClean="0"/>
              <a:t> problem is associated with material handling in a warehouse . Assume that at a warehouse an order arrives for a certain subset of the items stored in the warehouse. Some vehicle has to collect all items of this order to ship them to </a:t>
            </a:r>
            <a:r>
              <a:rPr lang="en-US" dirty="0" err="1" smtClean="0"/>
              <a:t>thecustomer</a:t>
            </a:r>
            <a:r>
              <a:rPr lang="en-US" dirty="0" smtClean="0"/>
              <a:t>. The relation to the TSP is immediately seen. The storage locations of the </a:t>
            </a:r>
            <a:r>
              <a:rPr lang="en-US" dirty="0" err="1" smtClean="0"/>
              <a:t>itemscorrespond</a:t>
            </a:r>
            <a:r>
              <a:rPr lang="en-US" dirty="0" smtClean="0"/>
              <a:t> to the nodes of the graph.</a:t>
            </a:r>
            <a:endParaRPr lang="en-US" dirty="0"/>
          </a:p>
        </p:txBody>
      </p:sp>
      <p:pic>
        <p:nvPicPr>
          <p:cNvPr id="6" name="Picture 5" descr="500x416_Pillars_OPR_Ergo.jpg"/>
          <p:cNvPicPr>
            <a:picLocks noChangeAspect="1"/>
          </p:cNvPicPr>
          <p:nvPr/>
        </p:nvPicPr>
        <p:blipFill>
          <a:blip r:embed="rId4" cstate="print"/>
          <a:stretch>
            <a:fillRect/>
          </a:stretch>
        </p:blipFill>
        <p:spPr>
          <a:xfrm>
            <a:off x="5638800" y="3733800"/>
            <a:ext cx="2743200" cy="2209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down)">
                                      <p:cBhvr>
                                        <p:cTn id="24" dur="500"/>
                                        <p:tgtEl>
                                          <p:spTgt spid="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p"/>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2514600" cy="584775"/>
          </a:xfrm>
          <a:prstGeom prst="rect">
            <a:avLst/>
          </a:prstGeom>
        </p:spPr>
        <p:txBody>
          <a:bodyPr wrap="square">
            <a:spAutoFit/>
          </a:bodyPr>
          <a:lstStyle/>
          <a:p>
            <a:r>
              <a:rPr lang="en-US" sz="3200" dirty="0" smtClean="0"/>
              <a:t>TSP Algorithm </a:t>
            </a:r>
            <a:endParaRPr lang="en-US" sz="3200" dirty="0"/>
          </a:p>
        </p:txBody>
      </p:sp>
      <p:sp>
        <p:nvSpPr>
          <p:cNvPr id="3" name="Rectangle 2"/>
          <p:cNvSpPr/>
          <p:nvPr/>
        </p:nvSpPr>
        <p:spPr>
          <a:xfrm>
            <a:off x="1295400" y="1600200"/>
            <a:ext cx="5562600" cy="4339650"/>
          </a:xfrm>
          <a:prstGeom prst="rect">
            <a:avLst/>
          </a:prstGeom>
        </p:spPr>
        <p:txBody>
          <a:bodyPr wrap="square">
            <a:spAutoFit/>
          </a:bodyPr>
          <a:lstStyle/>
          <a:p>
            <a:r>
              <a:rPr lang="en-US" dirty="0" smtClean="0"/>
              <a:t>  </a:t>
            </a:r>
            <a:r>
              <a:rPr lang="en-US" sz="2400" dirty="0" smtClean="0"/>
              <a:t>Find max vertex from input</a:t>
            </a:r>
          </a:p>
          <a:p>
            <a:endParaRPr lang="en-US" dirty="0" smtClean="0"/>
          </a:p>
          <a:p>
            <a:endParaRPr lang="en-US" dirty="0" smtClean="0"/>
          </a:p>
          <a:p>
            <a:r>
              <a:rPr lang="en-US" dirty="0" smtClean="0"/>
              <a:t>    A[V][V];</a:t>
            </a:r>
          </a:p>
          <a:p>
            <a:r>
              <a:rPr lang="en-US" dirty="0" smtClean="0"/>
              <a:t>   Don’t[V]; </a:t>
            </a:r>
          </a:p>
          <a:p>
            <a:r>
              <a:rPr lang="en-US" dirty="0" smtClean="0"/>
              <a:t>   For each V find</a:t>
            </a:r>
          </a:p>
          <a:p>
            <a:r>
              <a:rPr lang="en-US" dirty="0" smtClean="0"/>
              <a:t>         {</a:t>
            </a:r>
          </a:p>
          <a:p>
            <a:r>
              <a:rPr lang="en-US" dirty="0" smtClean="0"/>
              <a:t>	Minimum cycle path(v,0);</a:t>
            </a:r>
          </a:p>
          <a:p>
            <a:r>
              <a:rPr lang="en-US" dirty="0" smtClean="0"/>
              <a:t>         }</a:t>
            </a:r>
          </a:p>
          <a:p>
            <a:endParaRPr lang="en-US" dirty="0" smtClean="0"/>
          </a:p>
          <a:p>
            <a:r>
              <a:rPr lang="en-US" dirty="0" smtClean="0"/>
              <a:t>Mi=Find minimum path starting point from cost function;</a:t>
            </a:r>
          </a:p>
          <a:p>
            <a:endParaRPr lang="en-US" dirty="0" smtClean="0"/>
          </a:p>
          <a:p>
            <a:r>
              <a:rPr lang="en-US" dirty="0" smtClean="0"/>
              <a:t>Do minimum cycle path(mi,1)</a:t>
            </a:r>
          </a:p>
          <a:p>
            <a:endParaRPr lang="en-US" dirty="0" smtClean="0"/>
          </a:p>
          <a:p>
            <a:r>
              <a:rPr lang="en-US" b="1" dirty="0" smtClean="0"/>
              <a:t>Print the TSP cycle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down)">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wipe(down)">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wipe(down)">
                                      <p:cBhvr>
                                        <p:cTn id="5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613</Words>
  <Application>Microsoft Office PowerPoint</Application>
  <PresentationFormat>On-screen Show (4:3)</PresentationFormat>
  <Paragraphs>125</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Travelling Salesman problem</vt:lpstr>
      <vt:lpstr>Presented By:</vt:lpstr>
      <vt:lpstr>Presentation to:</vt:lpstr>
      <vt:lpstr>OVERVIEW</vt:lpstr>
      <vt:lpstr>Introduction</vt:lpstr>
      <vt:lpstr>Slide 6</vt:lpstr>
      <vt:lpstr>Slide 7</vt:lpstr>
      <vt:lpstr>Slide 8</vt:lpstr>
      <vt:lpstr>Slide 9</vt:lpstr>
      <vt:lpstr>Slide 10</vt:lpstr>
      <vt:lpstr>Undirected Complete Graph </vt:lpstr>
      <vt:lpstr>Result of TSP Path</vt:lpstr>
      <vt:lpstr>Any Questions?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 problem</dc:title>
  <dc:creator>sHaRiF AhMeD</dc:creator>
  <cp:lastModifiedBy>Student</cp:lastModifiedBy>
  <cp:revision>42</cp:revision>
  <dcterms:created xsi:type="dcterms:W3CDTF">2006-08-16T00:00:00Z</dcterms:created>
  <dcterms:modified xsi:type="dcterms:W3CDTF">2017-04-10T11:14:32Z</dcterms:modified>
</cp:coreProperties>
</file>