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8" r:id="rId7"/>
    <p:sldId id="282" r:id="rId8"/>
    <p:sldId id="283" r:id="rId9"/>
    <p:sldId id="281" r:id="rId10"/>
    <p:sldId id="277" r:id="rId11"/>
    <p:sldId id="279" r:id="rId12"/>
    <p:sldId id="28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jumbotr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tbootstrap.com/docs/4.5/components/jumbotr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above-the-fol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above-the-fol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timizely.com/optimization-glossary/above-the-fo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effective-call-to-action/" TargetMode="External"/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effective-call-to-action/" TargetMode="External"/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Jumbotron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https://getbootstrap.com/docs/4.5/components/jumbotron/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599"/>
            <a:ext cx="10058400" cy="1371600"/>
          </a:xfrm>
        </p:spPr>
        <p:txBody>
          <a:bodyPr/>
          <a:lstStyle/>
          <a:p>
            <a:r>
              <a:rPr lang="en-US"/>
              <a:t>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97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 lightweight, flexible component to showcase key marketing messages on your site.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6367243" y="5954157"/>
            <a:ext cx="5462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https://getbootstrap.com/docs/4.5/components/jumbotron/</a:t>
            </a:r>
            <a:endParaRPr lang="en-US" sz="1400" b="1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E6E5-050A-46E1-8BBC-784BB7FA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58" y="2449585"/>
            <a:ext cx="8471483" cy="2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DEC9-E059-4F5F-840C-D53FFD73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365409"/>
            <a:ext cx="6507333" cy="1371600"/>
          </a:xfrm>
        </p:spPr>
        <p:txBody>
          <a:bodyPr/>
          <a:lstStyle/>
          <a:p>
            <a:r>
              <a:rPr lang="en-US"/>
              <a:t>Above The 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429D-3511-46ED-99A9-EB256D6C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248250"/>
            <a:ext cx="6507333" cy="4244340"/>
          </a:xfrm>
        </p:spPr>
        <p:txBody>
          <a:bodyPr>
            <a:normAutofit/>
          </a:bodyPr>
          <a:lstStyle/>
          <a:p>
            <a:r>
              <a:rPr lang="en-US" sz="2000"/>
              <a:t>Originated with </a:t>
            </a:r>
            <a:r>
              <a:rPr lang="en-US" sz="2000" b="1"/>
              <a:t>newspapers.</a:t>
            </a:r>
          </a:p>
          <a:p>
            <a:r>
              <a:rPr lang="en-US" sz="2000"/>
              <a:t>Due to being printed on large sheets of paper, they were </a:t>
            </a:r>
            <a:r>
              <a:rPr lang="en-US" sz="2000" b="1"/>
              <a:t>folded once </a:t>
            </a:r>
            <a:r>
              <a:rPr lang="en-US" sz="2000"/>
              <a:t>when the they hit the news-stands.</a:t>
            </a:r>
          </a:p>
          <a:p>
            <a:r>
              <a:rPr lang="en-US" sz="2000"/>
              <a:t>This led to only the </a:t>
            </a:r>
            <a:r>
              <a:rPr lang="en-US" sz="2000" b="1"/>
              <a:t>top half of the front page </a:t>
            </a:r>
            <a:r>
              <a:rPr lang="en-US" sz="2000"/>
              <a:t>being visible to passersby.</a:t>
            </a:r>
          </a:p>
          <a:p>
            <a:r>
              <a:rPr lang="en-US" sz="2000" b="1"/>
              <a:t>Newspapers learned to present attention-grabbing headlines, content, and imagery on the top half of the page.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9C5AFE9-97EF-4CAC-8EF4-E427DFE0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424" y="365409"/>
            <a:ext cx="4602578" cy="306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87956A-8326-42FB-9ABC-369A5471E1E2}"/>
              </a:ext>
            </a:extLst>
          </p:cNvPr>
          <p:cNvSpPr txBox="1">
            <a:spLocks/>
          </p:cNvSpPr>
          <p:nvPr/>
        </p:nvSpPr>
        <p:spPr>
          <a:xfrm>
            <a:off x="1116809" y="1279763"/>
            <a:ext cx="6109616" cy="45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in the analog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BD02A-452C-4A58-8947-234D868553FD}"/>
              </a:ext>
            </a:extLst>
          </p:cNvPr>
          <p:cNvSpPr/>
          <p:nvPr/>
        </p:nvSpPr>
        <p:spPr>
          <a:xfrm>
            <a:off x="6096000" y="5969370"/>
            <a:ext cx="5710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9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429D-3511-46ED-99A9-EB256D6C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365694"/>
            <a:ext cx="6232125" cy="4126895"/>
          </a:xfrm>
        </p:spPr>
        <p:txBody>
          <a:bodyPr>
            <a:normAutofit/>
          </a:bodyPr>
          <a:lstStyle/>
          <a:p>
            <a:r>
              <a:rPr lang="en-US" sz="2000"/>
              <a:t>This basic principle applies to </a:t>
            </a:r>
            <a:r>
              <a:rPr lang="en-US" sz="2000" b="1"/>
              <a:t>digitial content.</a:t>
            </a:r>
          </a:p>
          <a:p>
            <a:r>
              <a:rPr lang="en-US" sz="2000"/>
              <a:t>The fold relates to the </a:t>
            </a:r>
            <a:r>
              <a:rPr lang="en-US" sz="2000" b="1"/>
              <a:t>scrollbar.</a:t>
            </a:r>
          </a:p>
          <a:p>
            <a:r>
              <a:rPr lang="en-US" sz="2000" b="1"/>
              <a:t>Anything that isn't visible immediately, that requires scrolling, is conidered below the fold.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fold is generally </a:t>
            </a:r>
            <a:r>
              <a:rPr lang="en-US" sz="2000" b="1"/>
              <a:t>400-600 pixels</a:t>
            </a:r>
            <a:r>
              <a:rPr lang="en-US" sz="2000"/>
              <a:t> from the top of the viewport.</a:t>
            </a:r>
          </a:p>
          <a:p>
            <a:r>
              <a:rPr lang="en-US" sz="2000"/>
              <a:t>You can use </a:t>
            </a:r>
            <a:r>
              <a:rPr lang="en-US" sz="2000" b="1"/>
              <a:t>vh</a:t>
            </a:r>
            <a:r>
              <a:rPr lang="en-US" sz="2000"/>
              <a:t> to be more precise if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8DF23-EC8D-403D-974B-7FB2B83F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16" y="365410"/>
            <a:ext cx="4890554" cy="30854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DBB49AD-64C9-4EA3-B208-58ADB8FE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365409"/>
            <a:ext cx="6507333" cy="1371600"/>
          </a:xfrm>
        </p:spPr>
        <p:txBody>
          <a:bodyPr/>
          <a:lstStyle/>
          <a:p>
            <a:r>
              <a:rPr lang="en-US"/>
              <a:t>Above The Fold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AF67B-6034-4FEC-87C7-40311365E36D}"/>
              </a:ext>
            </a:extLst>
          </p:cNvPr>
          <p:cNvSpPr txBox="1">
            <a:spLocks/>
          </p:cNvSpPr>
          <p:nvPr/>
        </p:nvSpPr>
        <p:spPr>
          <a:xfrm>
            <a:off x="1116809" y="1279763"/>
            <a:ext cx="6109616" cy="45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in the digital world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308A3-5810-4D50-BCDF-B7750A2835C0}"/>
              </a:ext>
            </a:extLst>
          </p:cNvPr>
          <p:cNvSpPr/>
          <p:nvPr/>
        </p:nvSpPr>
        <p:spPr>
          <a:xfrm>
            <a:off x="5746458" y="5753925"/>
            <a:ext cx="60953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>
              <a:solidFill>
                <a:srgbClr val="00B0F0"/>
              </a:solidFill>
            </a:endParaRPr>
          </a:p>
          <a:p>
            <a:pPr algn="r"/>
            <a:r>
              <a:rPr lang="en-US" sz="14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https://www.optimizely.com/optimization-glossary/above-the-fold/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B714-36A1-446A-8382-7B3438D0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Conversion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B539-1E74-4EBD-87D9-ABD76145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9117"/>
            <a:ext cx="10058400" cy="2401768"/>
          </a:xfrm>
        </p:spPr>
        <p:txBody>
          <a:bodyPr>
            <a:normAutofit/>
          </a:bodyPr>
          <a:lstStyle/>
          <a:p>
            <a:r>
              <a:rPr lang="en-US" sz="2000"/>
              <a:t>Get your user's </a:t>
            </a:r>
            <a:r>
              <a:rPr lang="en-US" sz="2000" b="1"/>
              <a:t>attention.</a:t>
            </a:r>
            <a:r>
              <a:rPr lang="en-US" sz="2000"/>
              <a:t> (SEO, ads, marketing, etc)</a:t>
            </a:r>
          </a:p>
          <a:p>
            <a:r>
              <a:rPr lang="en-US" sz="2000"/>
              <a:t>Peak their </a:t>
            </a:r>
            <a:r>
              <a:rPr lang="en-US" sz="2000" b="1"/>
              <a:t>interest.</a:t>
            </a:r>
            <a:r>
              <a:rPr lang="en-US" sz="2000"/>
              <a:t> (attractive visuals, video content, quick summaries, etc)</a:t>
            </a:r>
          </a:p>
          <a:p>
            <a:r>
              <a:rPr lang="en-US" sz="2000"/>
              <a:t>Build a relationship of trust and the </a:t>
            </a:r>
            <a:r>
              <a:rPr lang="en-US" sz="2000" b="1"/>
              <a:t>desire</a:t>
            </a:r>
            <a:r>
              <a:rPr lang="en-US" sz="2000"/>
              <a:t> to buy. (product comparisons, case studies, testimonial, pricing, cause, history, etc)</a:t>
            </a:r>
          </a:p>
          <a:p>
            <a:r>
              <a:rPr lang="en-US" sz="2000"/>
              <a:t>Give them an </a:t>
            </a:r>
            <a:r>
              <a:rPr lang="en-US" sz="2000" b="1"/>
              <a:t>action</a:t>
            </a:r>
            <a:r>
              <a:rPr lang="en-US" sz="2000"/>
              <a:t> to take. (purchase, subscribe, etc)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57194-C0F6-404F-9ACA-02A724187AE4}"/>
              </a:ext>
            </a:extLst>
          </p:cNvPr>
          <p:cNvSpPr/>
          <p:nvPr/>
        </p:nvSpPr>
        <p:spPr>
          <a:xfrm>
            <a:off x="5259897" y="5475690"/>
            <a:ext cx="65241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https://www.abtasty.com/blog/ecommerce-conversion-funnel/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https://www.abtasty.com/blog/effective-call-to-action/</a:t>
            </a:r>
            <a:endParaRPr lang="en-US" sz="140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DB163-A688-4A74-A5D9-A46205F01D47}"/>
              </a:ext>
            </a:extLst>
          </p:cNvPr>
          <p:cNvSpPr txBox="1">
            <a:spLocks/>
          </p:cNvSpPr>
          <p:nvPr/>
        </p:nvSpPr>
        <p:spPr>
          <a:xfrm>
            <a:off x="2090257" y="1556948"/>
            <a:ext cx="6109616" cy="45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and calls to action</a:t>
            </a:r>
          </a:p>
        </p:txBody>
      </p:sp>
    </p:spTree>
    <p:extLst>
      <p:ext uri="{BB962C8B-B14F-4D97-AF65-F5344CB8AC3E}">
        <p14:creationId xmlns:p14="http://schemas.microsoft.com/office/powerpoint/2010/main" val="25170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B714-36A1-446A-8382-7B3438D0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B539-1E74-4EBD-87D9-ABD76145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Present attention-grabbing headlines, content, and imagery above the fold of the home page.</a:t>
            </a:r>
          </a:p>
          <a:p>
            <a:r>
              <a:rPr lang="en-US" sz="2000"/>
              <a:t>Use </a:t>
            </a:r>
            <a:r>
              <a:rPr lang="en-US" sz="2000" b="1"/>
              <a:t>large font sizes</a:t>
            </a:r>
            <a:r>
              <a:rPr lang="en-US" sz="2000"/>
              <a:t> above the fold.</a:t>
            </a:r>
          </a:p>
          <a:p>
            <a:r>
              <a:rPr lang="en-US" sz="2000"/>
              <a:t>Use </a:t>
            </a:r>
            <a:r>
              <a:rPr lang="en-US" sz="2000" b="1"/>
              <a:t>background images</a:t>
            </a:r>
            <a:r>
              <a:rPr lang="en-US" sz="2000"/>
              <a:t> and/or </a:t>
            </a:r>
            <a:r>
              <a:rPr lang="en-US" sz="2000" b="1"/>
              <a:t>gradients</a:t>
            </a:r>
            <a:r>
              <a:rPr lang="en-US" sz="2000"/>
              <a:t> above the fold.</a:t>
            </a:r>
          </a:p>
          <a:p>
            <a:r>
              <a:rPr lang="en-US" sz="2000"/>
              <a:t>Use </a:t>
            </a:r>
            <a:r>
              <a:rPr lang="en-US" sz="2000" b="1"/>
              <a:t>animated graphics</a:t>
            </a:r>
            <a:r>
              <a:rPr lang="en-US" sz="2000"/>
              <a:t> and </a:t>
            </a:r>
            <a:r>
              <a:rPr lang="en-US" sz="2000" b="1"/>
              <a:t>video</a:t>
            </a:r>
            <a:r>
              <a:rPr lang="en-US" sz="2000"/>
              <a:t> above the fold.</a:t>
            </a:r>
          </a:p>
          <a:p>
            <a:r>
              <a:rPr lang="en-US" sz="2000"/>
              <a:t>Give a </a:t>
            </a:r>
            <a:r>
              <a:rPr lang="en-US" sz="2000" b="1"/>
              <a:t>Call To Action</a:t>
            </a:r>
            <a:r>
              <a:rPr lang="en-US" sz="2000"/>
              <a:t> somewhere on the home page.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845BC-7C13-4C78-B3FD-E3DCAB43C0D6}"/>
              </a:ext>
            </a:extLst>
          </p:cNvPr>
          <p:cNvSpPr/>
          <p:nvPr/>
        </p:nvSpPr>
        <p:spPr>
          <a:xfrm>
            <a:off x="6795083" y="5749251"/>
            <a:ext cx="5047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/>
              <a:t>Sources</a:t>
            </a:r>
          </a:p>
          <a:p>
            <a:pPr algn="r"/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>
              <a:solidFill>
                <a:srgbClr val="00B0F0"/>
              </a:solidFill>
            </a:endParaRPr>
          </a:p>
          <a:p>
            <a:pPr algn="r"/>
            <a:r>
              <a:rPr lang="en-US" sz="1400">
                <a:hlinkClick r:id="rId3"/>
              </a:rPr>
              <a:t>https://www.abtasty.com/blog/effective-call-to-action/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6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289"/>
            <a:ext cx="10058400" cy="1371600"/>
          </a:xfrm>
        </p:spPr>
        <p:txBody>
          <a:bodyPr/>
          <a:lstStyle/>
          <a:p>
            <a:r>
              <a:rPr lang="en-US"/>
              <a:t>Simple 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9756"/>
            <a:ext cx="10786844" cy="237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container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jumbotron</a:t>
            </a:r>
            <a:r>
              <a:rPr lang="en-US" sz="1600">
                <a:latin typeface="Consolas" panose="020B0609020204030204" pitchFamily="49" charset="0"/>
              </a:rPr>
              <a:t> bg-dark text-white"&gt;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&lt;h1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display-4</a:t>
            </a:r>
            <a:r>
              <a:rPr lang="en-US" sz="1600">
                <a:latin typeface="Consolas" panose="020B0609020204030204" pitchFamily="49" charset="0"/>
              </a:rPr>
              <a:t>"&gt;20% off store wide!&lt;/h1&gt;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&lt;a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btn-primary btn-lg</a:t>
            </a:r>
            <a:r>
              <a:rPr lang="en-US" sz="1600">
                <a:latin typeface="Consolas" panose="020B0609020204030204" pitchFamily="49" charset="0"/>
              </a:rPr>
              <a:t>" role="button" href="#"&gt;Learn more&lt;/a&gt;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5B288-EA5C-4274-A4DE-F75295E8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913061"/>
            <a:ext cx="10810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2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289"/>
            <a:ext cx="10058400" cy="1371600"/>
          </a:xfrm>
        </p:spPr>
        <p:txBody>
          <a:bodyPr/>
          <a:lstStyle/>
          <a:p>
            <a:r>
              <a:rPr lang="en-US"/>
              <a:t>Full-Width 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9756"/>
            <a:ext cx="10786844" cy="237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jumbotron jumbotron-fluid</a:t>
            </a:r>
            <a:r>
              <a:rPr lang="en-US" sz="1600">
                <a:latin typeface="Consolas" panose="020B0609020204030204" pitchFamily="49" charset="0"/>
              </a:rPr>
              <a:t> bg-dark text-white"&gt;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container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&lt;h1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display-4</a:t>
            </a:r>
            <a:r>
              <a:rPr lang="en-US" sz="1600">
                <a:latin typeface="Consolas" panose="020B0609020204030204" pitchFamily="49" charset="0"/>
              </a:rPr>
              <a:t>"&gt;20% off store wide!&lt;/h1&gt;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&lt;a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 btn-primary btn-lg</a:t>
            </a:r>
            <a:r>
              <a:rPr lang="en-US" sz="1600">
                <a:latin typeface="Consolas" panose="020B0609020204030204" pitchFamily="49" charset="0"/>
              </a:rPr>
              <a:t>" role="button" href="#"&gt;Learn more&lt;/a&gt;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C6161-522E-46A7-B1C7-BE8C20DA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59953" y="4160667"/>
            <a:ext cx="180403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9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73" y="379433"/>
            <a:ext cx="10058400" cy="1371600"/>
          </a:xfrm>
        </p:spPr>
        <p:txBody>
          <a:bodyPr/>
          <a:lstStyle/>
          <a:p>
            <a:r>
              <a:rPr lang="en-US"/>
              <a:t>Jumbotron with background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73" y="1414163"/>
            <a:ext cx="7473518" cy="12668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&lt;div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jumbotron jumbotron-fluid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highlight>
                  <a:srgbClr val="F8D22F"/>
                </a:highlight>
                <a:latin typeface="Consolas" panose="020B0609020204030204" pitchFamily="49" charset="0"/>
              </a:rPr>
              <a:t>example-jumbotron</a:t>
            </a:r>
            <a:r>
              <a:rPr lang="en-US" sz="140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&lt;h1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display-4</a:t>
            </a:r>
            <a:r>
              <a:rPr lang="en-US" sz="1400">
                <a:latin typeface="Consolas" panose="020B0609020204030204" pitchFamily="49" charset="0"/>
              </a:rPr>
              <a:t>"&gt;20% off store wide!&lt;/h1&gt;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&lt;a class="</a:t>
            </a:r>
            <a:r>
              <a:rPr lang="en-US" sz="1400">
                <a:highlight>
                  <a:srgbClr val="FCF7F1"/>
                </a:highlight>
                <a:latin typeface="Consolas" panose="020B0609020204030204" pitchFamily="49" charset="0"/>
              </a:rPr>
              <a:t>btn btn-primary btn-lg</a:t>
            </a:r>
            <a:r>
              <a:rPr lang="en-US" sz="1400">
                <a:latin typeface="Consolas" panose="020B0609020204030204" pitchFamily="49" charset="0"/>
              </a:rPr>
              <a:t>" role="button" href="#"&gt;Learn more&lt;/a&gt;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332C03-3187-4B2A-8B03-0A1F485B253D}"/>
              </a:ext>
            </a:extLst>
          </p:cNvPr>
          <p:cNvSpPr txBox="1">
            <a:spLocks/>
          </p:cNvSpPr>
          <p:nvPr/>
        </p:nvSpPr>
        <p:spPr>
          <a:xfrm>
            <a:off x="640673" y="2658863"/>
            <a:ext cx="3354278" cy="3036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sz="1400" b="1"/>
              <a:t>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.example-jumbotron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color: white;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background-image: url('...');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background-repeat: no-repeat;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background-position: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background-size: cover;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min-height: 400px;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display: flex;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flex-direction: column;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justify-content: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align-items: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D36FC-8D9E-47D0-818F-FB309581044C}"/>
              </a:ext>
            </a:extLst>
          </p:cNvPr>
          <p:cNvSpPr/>
          <p:nvPr/>
        </p:nvSpPr>
        <p:spPr>
          <a:xfrm>
            <a:off x="4338221" y="2785763"/>
            <a:ext cx="34326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.example-jumbotron h1 {</a:t>
            </a:r>
          </a:p>
          <a:p>
            <a:r>
              <a:rPr lang="en-US" sz="1400">
                <a:latin typeface="Consolas" panose="020B0609020204030204" pitchFamily="49" charset="0"/>
              </a:rPr>
              <a:t>  font-weight: bolder;</a:t>
            </a:r>
          </a:p>
          <a:p>
            <a:r>
              <a:rPr lang="en-US" sz="1400">
                <a:latin typeface="Consolas" panose="020B0609020204030204" pitchFamily="49" charset="0"/>
              </a:rPr>
              <a:t>  text-shadow: 2px 2px black;</a:t>
            </a:r>
          </a:p>
          <a:p>
            <a:r>
              <a:rPr lang="en-US" sz="1400"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latin typeface="Consolas" panose="020B0609020204030204" pitchFamily="49" charset="0"/>
              </a:rPr>
              <a:t>.example-jumbotron .btn {</a:t>
            </a:r>
          </a:p>
          <a:p>
            <a:r>
              <a:rPr lang="en-US" sz="1400">
                <a:latin typeface="Consolas" panose="020B0609020204030204" pitchFamily="49" charset="0"/>
              </a:rPr>
              <a:t>  font-weight: bolder;</a:t>
            </a:r>
          </a:p>
          <a:p>
            <a:r>
              <a:rPr lang="en-US" sz="1400">
                <a:latin typeface="Consolas" panose="020B0609020204030204" pitchFamily="49" charset="0"/>
              </a:rPr>
              <a:t>  box-shadow: 4px 4px black;</a:t>
            </a:r>
          </a:p>
          <a:p>
            <a:r>
              <a:rPr lang="en-US" sz="140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4618A0-2DF9-487F-A161-C5AF7B9D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570" y="4496718"/>
            <a:ext cx="5343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676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Consolas</vt:lpstr>
      <vt:lpstr>Garamond</vt:lpstr>
      <vt:lpstr>SavonVTI</vt:lpstr>
      <vt:lpstr>Bootstrap Jumbotron</vt:lpstr>
      <vt:lpstr>Jumbotron</vt:lpstr>
      <vt:lpstr>Above The Fold</vt:lpstr>
      <vt:lpstr>Above The Fold</vt:lpstr>
      <vt:lpstr>The Conversion Funnel</vt:lpstr>
      <vt:lpstr>Lessons Learned</vt:lpstr>
      <vt:lpstr>Simple Jumbotron</vt:lpstr>
      <vt:lpstr>Full-Width Jumbotron</vt:lpstr>
      <vt:lpstr>Jumbotron with background image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2020-06-26T21:49:00Z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