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58" r:id="rId6"/>
    <p:sldId id="277" r:id="rId7"/>
    <p:sldId id="278" r:id="rId8"/>
    <p:sldId id="279" r:id="rId9"/>
    <p:sldId id="280" r:id="rId10"/>
    <p:sldId id="281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22F"/>
    <a:srgbClr val="FCF7F1"/>
    <a:srgbClr val="563D7C"/>
    <a:srgbClr val="349AED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6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5/components/collapse/" TargetMode="External"/><Relationship Id="rId2" Type="http://schemas.openxmlformats.org/officeDocument/2006/relationships/hyperlink" Target="https://getbootstrap.com/docs/4.5/components/nav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components/navba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Bootstrap Navbar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Ranken Technical College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D0E3-36E7-4A64-B00F-05FD823C1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0599"/>
            <a:ext cx="10058400" cy="1371600"/>
          </a:xfrm>
        </p:spPr>
        <p:txBody>
          <a:bodyPr/>
          <a:lstStyle/>
          <a:p>
            <a:r>
              <a:rPr lang="en-US"/>
              <a:t>Navbar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DE9B3-0BAC-44C0-B27B-1A4504E1C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76462"/>
            <a:ext cx="10058400" cy="3706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Bootstrap's responsive navbar includes support for branding, navigation, and more. Including support for the collapse plugin.</a:t>
            </a:r>
          </a:p>
          <a:p>
            <a:pPr marL="0" indent="0">
              <a:buNone/>
            </a:pPr>
            <a:endParaRPr lang="en-US" sz="1600"/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/>
              <a:t>Navbars require a wrapping </a:t>
            </a:r>
            <a:r>
              <a:rPr lang="en-US" sz="1600" b="1">
                <a:highlight>
                  <a:srgbClr val="FCF7F1"/>
                </a:highlight>
                <a:latin typeface="Consolas" panose="020B0609020204030204" pitchFamily="49" charset="0"/>
              </a:rPr>
              <a:t>.navbar</a:t>
            </a:r>
            <a:r>
              <a:rPr lang="en-US" sz="1600"/>
              <a:t> element, with </a:t>
            </a:r>
            <a:r>
              <a:rPr lang="en-US" sz="1600" b="1">
                <a:highlight>
                  <a:srgbClr val="FCF7F1"/>
                </a:highlight>
                <a:latin typeface="Consolas" panose="020B0609020204030204" pitchFamily="49" charset="0"/>
              </a:rPr>
              <a:t>.navbar-expand-{breakpoint}</a:t>
            </a:r>
            <a:r>
              <a:rPr lang="en-US" sz="1600"/>
              <a:t> for responsive collapsing, and </a:t>
            </a:r>
            <a:r>
              <a:rPr lang="en-US" sz="1600" b="1">
                <a:highlight>
                  <a:srgbClr val="FCF7F1"/>
                </a:highlight>
              </a:rPr>
              <a:t>color scheme</a:t>
            </a:r>
            <a:r>
              <a:rPr lang="en-US" sz="1600"/>
              <a:t> classes.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/>
              <a:t>Navbars and their contents are </a:t>
            </a:r>
            <a:r>
              <a:rPr lang="en-US" sz="1600" b="1"/>
              <a:t>fluid</a:t>
            </a:r>
            <a:r>
              <a:rPr lang="en-US" sz="1600"/>
              <a:t> by default.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/>
              <a:t>Navbars are </a:t>
            </a:r>
            <a:r>
              <a:rPr lang="en-US" sz="1600" b="1"/>
              <a:t>responsive</a:t>
            </a:r>
            <a:r>
              <a:rPr lang="en-US" sz="1600"/>
              <a:t> by default.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/>
              <a:t>Navbars are </a:t>
            </a:r>
            <a:r>
              <a:rPr lang="en-US" sz="1600" b="1"/>
              <a:t>hidden</a:t>
            </a:r>
            <a:r>
              <a:rPr lang="en-US" sz="1600"/>
              <a:t> by default when </a:t>
            </a:r>
            <a:r>
              <a:rPr lang="en-US" sz="1600" b="1"/>
              <a:t>printing.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/>
              <a:t>Use </a:t>
            </a:r>
            <a:r>
              <a:rPr lang="en-US" sz="1600" b="1"/>
              <a:t>spacing</a:t>
            </a:r>
            <a:r>
              <a:rPr lang="en-US" sz="1600"/>
              <a:t> and </a:t>
            </a:r>
            <a:r>
              <a:rPr lang="en-US" sz="1600" b="1"/>
              <a:t>flex</a:t>
            </a:r>
            <a:r>
              <a:rPr lang="en-US" sz="1600"/>
              <a:t> utility classes to control spacing and alignment.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16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36D350-743D-4A5F-95D5-F6444D27A886}"/>
              </a:ext>
            </a:extLst>
          </p:cNvPr>
          <p:cNvSpPr/>
          <p:nvPr/>
        </p:nvSpPr>
        <p:spPr>
          <a:xfrm>
            <a:off x="1066800" y="5474571"/>
            <a:ext cx="10058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/>
              <a:t>Sources</a:t>
            </a:r>
          </a:p>
          <a:p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https://getbootstrap.com/docs/4.5/components/navbar/</a:t>
            </a:r>
          </a:p>
          <a:p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https://getbootstrap.com/docs/4.5/components/navs/</a:t>
            </a:r>
            <a:endParaRPr lang="en-US" sz="1400">
              <a:solidFill>
                <a:srgbClr val="00B0F0"/>
              </a:solidFill>
            </a:endParaRPr>
          </a:p>
          <a:p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https://getbootstrap.com/docs/4.5/components/collapse/</a:t>
            </a:r>
            <a:endParaRPr lang="en-US" sz="14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38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F4E7-3678-4F28-8862-8D690444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6701"/>
            <a:ext cx="10058400" cy="1371600"/>
          </a:xfrm>
        </p:spPr>
        <p:txBody>
          <a:bodyPr/>
          <a:lstStyle/>
          <a:p>
            <a:r>
              <a:rPr lang="en-US"/>
              <a:t>A simple navbar (non-responsive)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C9B31-8275-4B78-ACEF-0803F8AF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19218"/>
            <a:ext cx="6953075" cy="54387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&lt;nav class="</a:t>
            </a:r>
            <a:r>
              <a:rPr lang="en-US" sz="1400">
                <a:highlight>
                  <a:srgbClr val="FCF7F1"/>
                </a:highlight>
                <a:latin typeface="Consolas" panose="020B0609020204030204" pitchFamily="49" charset="0"/>
              </a:rPr>
              <a:t>navbar navbar-expand navbar-dark bg-dark</a:t>
            </a:r>
            <a:r>
              <a:rPr lang="en-US" sz="140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&lt;a class="</a:t>
            </a:r>
            <a:r>
              <a:rPr lang="en-US" sz="1400">
                <a:highlight>
                  <a:srgbClr val="FCF7F1"/>
                </a:highlight>
                <a:latin typeface="Consolas" panose="020B0609020204030204" pitchFamily="49" charset="0"/>
              </a:rPr>
              <a:t>navbar-brand</a:t>
            </a:r>
            <a:r>
              <a:rPr lang="en-US" sz="1400">
                <a:latin typeface="Consolas" panose="020B0609020204030204" pitchFamily="49" charset="0"/>
              </a:rPr>
              <a:t>" href="/index.html"&gt;COMPANY NAME&lt;/a&gt;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&lt;ul class="</a:t>
            </a:r>
            <a:r>
              <a:rPr lang="en-US" sz="1400">
                <a:highlight>
                  <a:srgbClr val="FCF7F1"/>
                </a:highlight>
                <a:latin typeface="Consolas" panose="020B0609020204030204" pitchFamily="49" charset="0"/>
              </a:rPr>
              <a:t>navbar-nav</a:t>
            </a:r>
            <a:r>
              <a:rPr lang="en-US" sz="140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  &lt;li class="</a:t>
            </a:r>
            <a:r>
              <a:rPr lang="en-US" sz="1400">
                <a:highlight>
                  <a:srgbClr val="FCF7F1"/>
                </a:highlight>
                <a:latin typeface="Consolas" panose="020B0609020204030204" pitchFamily="49" charset="0"/>
              </a:rPr>
              <a:t>nav-item active</a:t>
            </a:r>
            <a:r>
              <a:rPr lang="en-US" sz="140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    &lt;a class="</a:t>
            </a:r>
            <a:r>
              <a:rPr lang="en-US" sz="1400">
                <a:highlight>
                  <a:srgbClr val="FCF7F1"/>
                </a:highlight>
                <a:latin typeface="Consolas" panose="020B0609020204030204" pitchFamily="49" charset="0"/>
              </a:rPr>
              <a:t>nav-link</a:t>
            </a:r>
            <a:r>
              <a:rPr lang="en-US" sz="1400">
                <a:latin typeface="Consolas" panose="020B0609020204030204" pitchFamily="49" charset="0"/>
              </a:rPr>
              <a:t>" href="/index.html"&gt;Home&lt;/a&gt;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  &lt;/li&gt;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  &lt;li class="</a:t>
            </a:r>
            <a:r>
              <a:rPr lang="en-US" sz="1400">
                <a:highlight>
                  <a:srgbClr val="FCF7F1"/>
                </a:highlight>
                <a:latin typeface="Consolas" panose="020B0609020204030204" pitchFamily="49" charset="0"/>
              </a:rPr>
              <a:t>nav-item</a:t>
            </a:r>
            <a:r>
              <a:rPr lang="en-US" sz="140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    &lt;a class="</a:t>
            </a:r>
            <a:r>
              <a:rPr lang="en-US" sz="1400">
                <a:highlight>
                  <a:srgbClr val="FCF7F1"/>
                </a:highlight>
                <a:latin typeface="Consolas" panose="020B0609020204030204" pitchFamily="49" charset="0"/>
              </a:rPr>
              <a:t>nav-link</a:t>
            </a:r>
            <a:r>
              <a:rPr lang="en-US" sz="1400">
                <a:latin typeface="Consolas" panose="020B0609020204030204" pitchFamily="49" charset="0"/>
              </a:rPr>
              <a:t>" href="/projects.html"&gt;Projects&lt;/a&gt;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  &lt;/li&gt;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&lt;/ul&gt;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&lt;/nav&gt;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DFE507-3ABB-4E75-BFCB-C3270F492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292" y="4914906"/>
            <a:ext cx="45624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45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F4E7-3678-4F28-8862-8D690444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6701"/>
            <a:ext cx="10058400" cy="1371600"/>
          </a:xfrm>
        </p:spPr>
        <p:txBody>
          <a:bodyPr/>
          <a:lstStyle/>
          <a:p>
            <a:r>
              <a:rPr lang="en-US"/>
              <a:t>A simple navbar (responsive)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C9B31-8275-4B78-ACEF-0803F8AF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19218"/>
            <a:ext cx="11125200" cy="54387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&lt;nav class="</a:t>
            </a:r>
            <a:r>
              <a:rPr lang="en-US" sz="1400">
                <a:highlight>
                  <a:srgbClr val="FCF7F1"/>
                </a:highlight>
                <a:latin typeface="Consolas" panose="020B0609020204030204" pitchFamily="49" charset="0"/>
              </a:rPr>
              <a:t>navbar </a:t>
            </a:r>
            <a:r>
              <a:rPr lang="en-US" sz="1400">
                <a:highlight>
                  <a:srgbClr val="F8D22F"/>
                </a:highlight>
                <a:latin typeface="Consolas" panose="020B0609020204030204" pitchFamily="49" charset="0"/>
              </a:rPr>
              <a:t>navbar-expand-sm</a:t>
            </a:r>
            <a:r>
              <a:rPr lang="en-US" sz="1400">
                <a:highlight>
                  <a:srgbClr val="FCF7F1"/>
                </a:highlight>
                <a:latin typeface="Consolas" panose="020B0609020204030204" pitchFamily="49" charset="0"/>
              </a:rPr>
              <a:t> navbar-dark bg-dark</a:t>
            </a:r>
            <a:r>
              <a:rPr lang="en-US" sz="140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&lt;a class="</a:t>
            </a:r>
            <a:r>
              <a:rPr lang="en-US" sz="1400">
                <a:highlight>
                  <a:srgbClr val="FCF7F1"/>
                </a:highlight>
                <a:latin typeface="Consolas" panose="020B0609020204030204" pitchFamily="49" charset="0"/>
              </a:rPr>
              <a:t>navbar-brand</a:t>
            </a:r>
            <a:r>
              <a:rPr lang="en-US" sz="1400">
                <a:latin typeface="Consolas" panose="020B0609020204030204" pitchFamily="49" charset="0"/>
              </a:rPr>
              <a:t>" href="/index.html"&gt;COMPANY NAME&lt;/a&gt;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</a:t>
            </a:r>
            <a:r>
              <a:rPr lang="en-US" sz="1400">
                <a:highlight>
                  <a:srgbClr val="F8D22F"/>
                </a:highlight>
                <a:latin typeface="Consolas" panose="020B0609020204030204" pitchFamily="49" charset="0"/>
              </a:rPr>
              <a:t>&lt;button class="navbar-toggler"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        </a:t>
            </a:r>
            <a:r>
              <a:rPr lang="en-US" sz="1400">
                <a:highlight>
                  <a:srgbClr val="F8D22F"/>
                </a:highlight>
                <a:latin typeface="Consolas" panose="020B0609020204030204" pitchFamily="49" charset="0"/>
              </a:rPr>
              <a:t>type="button" data-toggle="collapse" data-target="#navbar1"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        </a:t>
            </a:r>
            <a:r>
              <a:rPr lang="en-US" sz="1400">
                <a:highlight>
                  <a:srgbClr val="F8D22F"/>
                </a:highlight>
                <a:latin typeface="Consolas" panose="020B0609020204030204" pitchFamily="49" charset="0"/>
              </a:rPr>
              <a:t>aria-controls="navbar1" aria-expanded="false" aria-label="Toggle navigation"&gt;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  </a:t>
            </a:r>
            <a:r>
              <a:rPr lang="en-US" sz="1400">
                <a:highlight>
                  <a:srgbClr val="F8D22F"/>
                </a:highlight>
                <a:latin typeface="Consolas" panose="020B0609020204030204" pitchFamily="49" charset="0"/>
              </a:rPr>
              <a:t>&lt;span class="navbar-toggler-icon"&gt;&lt;/span&gt;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</a:t>
            </a:r>
            <a:r>
              <a:rPr lang="en-US" sz="1400">
                <a:highlight>
                  <a:srgbClr val="F8D22F"/>
                </a:highlight>
                <a:latin typeface="Consolas" panose="020B0609020204030204" pitchFamily="49" charset="0"/>
              </a:rPr>
              <a:t>&lt;/button&gt;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</a:t>
            </a:r>
            <a:r>
              <a:rPr lang="en-US" sz="1400">
                <a:highlight>
                  <a:srgbClr val="F8D22F"/>
                </a:highlight>
                <a:latin typeface="Consolas" panose="020B0609020204030204" pitchFamily="49" charset="0"/>
              </a:rPr>
              <a:t>&lt;div id="navbar1" class="collapse navbar-collapse"&gt;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  &lt;ul class="</a:t>
            </a:r>
            <a:r>
              <a:rPr lang="en-US" sz="1400">
                <a:highlight>
                  <a:srgbClr val="FCF7F1"/>
                </a:highlight>
                <a:latin typeface="Consolas" panose="020B0609020204030204" pitchFamily="49" charset="0"/>
              </a:rPr>
              <a:t>navbar-nav</a:t>
            </a:r>
            <a:r>
              <a:rPr lang="en-US" sz="140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    ...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  &lt;/ul&gt;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</a:t>
            </a:r>
            <a:r>
              <a:rPr lang="en-US" sz="1400">
                <a:highlight>
                  <a:srgbClr val="F8D22F"/>
                </a:highlight>
                <a:latin typeface="Consolas" panose="020B060902020403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&lt;/nav&gt;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DFE507-3ABB-4E75-BFCB-C3270F492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907" y="4928475"/>
            <a:ext cx="4562475" cy="523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5168E1-CD96-4EFF-B198-BCB41D90D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907" y="5669399"/>
            <a:ext cx="45624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489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F4E7-3678-4F28-8862-8D690444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6701"/>
            <a:ext cx="10058400" cy="1371600"/>
          </a:xfrm>
        </p:spPr>
        <p:txBody>
          <a:bodyPr/>
          <a:lstStyle/>
          <a:p>
            <a:r>
              <a:rPr lang="en-US"/>
              <a:t>Adding a brand logo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C9B31-8275-4B78-ACEF-0803F8AF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19218"/>
            <a:ext cx="11125200" cy="54387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&lt;nav class="</a:t>
            </a:r>
            <a:r>
              <a:rPr lang="en-US" sz="1400">
                <a:highlight>
                  <a:srgbClr val="FCF7F1"/>
                </a:highlight>
                <a:latin typeface="Consolas" panose="020B0609020204030204" pitchFamily="49" charset="0"/>
              </a:rPr>
              <a:t>navbar navbar-expand-sm navbar-dark bg-dark</a:t>
            </a:r>
            <a:r>
              <a:rPr lang="en-US" sz="140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&lt;a class="</a:t>
            </a:r>
            <a:r>
              <a:rPr lang="en-US" sz="1400">
                <a:highlight>
                  <a:srgbClr val="F8D22F"/>
                </a:highlight>
                <a:latin typeface="Consolas" panose="020B0609020204030204" pitchFamily="49" charset="0"/>
              </a:rPr>
              <a:t>navbar-brand d-flex align-items-center</a:t>
            </a:r>
            <a:r>
              <a:rPr lang="en-US" sz="1400">
                <a:latin typeface="Consolas" panose="020B0609020204030204" pitchFamily="49" charset="0"/>
              </a:rPr>
              <a:t>" href="/index.html"&gt;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  </a:t>
            </a:r>
            <a:r>
              <a:rPr lang="en-US" sz="1400">
                <a:highlight>
                  <a:srgbClr val="F8D22F"/>
                </a:highlight>
                <a:latin typeface="Consolas" panose="020B0609020204030204" pitchFamily="49" charset="0"/>
              </a:rPr>
              <a:t>&lt;img class="d-inline-block mr-2" src="..." width="30" height="30" alt="" /&gt;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  </a:t>
            </a:r>
            <a:r>
              <a:rPr lang="en-US" sz="1400">
                <a:highlight>
                  <a:srgbClr val="F8D22F"/>
                </a:highlight>
                <a:latin typeface="Consolas" panose="020B0609020204030204" pitchFamily="49" charset="0"/>
              </a:rPr>
              <a:t>&lt;span&gt;COMPANY NAME&lt;/span&gt;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&lt;/a&gt;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...</a:t>
            </a:r>
            <a:endParaRPr lang="en-US" sz="1400">
              <a:highlight>
                <a:srgbClr val="F8D22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&lt;/nav&gt;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342D02-058B-4343-B08C-B941FCD94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261" y="4229973"/>
            <a:ext cx="56102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38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F4E7-3678-4F28-8862-8D690444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6701"/>
            <a:ext cx="10058400" cy="1371600"/>
          </a:xfrm>
        </p:spPr>
        <p:txBody>
          <a:bodyPr/>
          <a:lstStyle/>
          <a:p>
            <a:r>
              <a:rPr lang="en-US"/>
              <a:t>Color Scheme (light)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C9B31-8275-4B78-ACEF-0803F8AF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19218"/>
            <a:ext cx="11125200" cy="54387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&lt;nav class="</a:t>
            </a:r>
            <a:r>
              <a:rPr lang="en-US" sz="1400">
                <a:highlight>
                  <a:srgbClr val="FCF7F1"/>
                </a:highlight>
                <a:latin typeface="Consolas" panose="020B0609020204030204" pitchFamily="49" charset="0"/>
              </a:rPr>
              <a:t>navbar navbar-expand-sm </a:t>
            </a:r>
            <a:r>
              <a:rPr lang="en-US" sz="1400">
                <a:highlight>
                  <a:srgbClr val="F8D22F"/>
                </a:highlight>
                <a:latin typeface="Consolas" panose="020B0609020204030204" pitchFamily="49" charset="0"/>
              </a:rPr>
              <a:t>navbar-light bg-light</a:t>
            </a:r>
            <a:r>
              <a:rPr lang="en-US" sz="140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&lt;a class="navbar-brand d-flex align-items-center" href="/index.html"&gt;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  &lt;img class="d-inline-block mr-2" src="..." width="30" height="30" alt="" /&gt;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  &lt;span&gt;COMPANY NAME&lt;/span&gt;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&lt;/a&gt;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...</a:t>
            </a:r>
            <a:endParaRPr lang="en-US" sz="1400">
              <a:highlight>
                <a:srgbClr val="F8D22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&lt;/nav&gt;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A715E6-638A-4852-9B39-EE73156A8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261" y="4229973"/>
            <a:ext cx="5610225" cy="495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EF0B4B-AE1E-4A72-A1D0-6AD31CBC1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261" y="4949344"/>
            <a:ext cx="56388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122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F4E7-3678-4F28-8862-8D690444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6701"/>
            <a:ext cx="10058400" cy="1371600"/>
          </a:xfrm>
        </p:spPr>
        <p:txBody>
          <a:bodyPr/>
          <a:lstStyle/>
          <a:p>
            <a:r>
              <a:rPr lang="en-US"/>
              <a:t>Color Scheme (primary)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C9B31-8275-4B78-ACEF-0803F8AF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19218"/>
            <a:ext cx="11125200" cy="54387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&lt;nav class="</a:t>
            </a:r>
            <a:r>
              <a:rPr lang="en-US" sz="1400">
                <a:highlight>
                  <a:srgbClr val="FCF7F1"/>
                </a:highlight>
                <a:latin typeface="Consolas" panose="020B0609020204030204" pitchFamily="49" charset="0"/>
              </a:rPr>
              <a:t>navbar navbar-expand-sm </a:t>
            </a:r>
            <a:r>
              <a:rPr lang="en-US" sz="1400">
                <a:highlight>
                  <a:srgbClr val="F8D22F"/>
                </a:highlight>
                <a:latin typeface="Consolas" panose="020B0609020204030204" pitchFamily="49" charset="0"/>
              </a:rPr>
              <a:t>navbar-dark bg-primary</a:t>
            </a:r>
            <a:r>
              <a:rPr lang="en-US" sz="140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&lt;a class="navbar-brand d-flex align-items-center" href="/index.html"&gt;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  &lt;img class="d-inline-block mr-2" src="..." width="30" height="30" alt="" /&gt;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  &lt;span&gt;COMPANY NAME&lt;/span&gt;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&lt;/a&gt;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...</a:t>
            </a:r>
            <a:endParaRPr lang="en-US" sz="1400">
              <a:highlight>
                <a:srgbClr val="F8D22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&lt;/nav&gt;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A0680E-33DE-431D-A946-749261F07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261" y="4229973"/>
            <a:ext cx="5610225" cy="495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307824-98FD-416C-AD0C-96D7407DA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261" y="4949344"/>
            <a:ext cx="5638800" cy="466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EB7CD1-8E37-4839-B9EE-604AF0CB5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261" y="5640140"/>
            <a:ext cx="56197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9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1F276-0EEF-406B-9F03-F72F9CFC6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EC26E-461C-4A91-9C4D-40FA6B91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9" y="2049975"/>
            <a:ext cx="11476382" cy="384962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8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https://getbootstrap.com/docs/4.5/components/navbar/</a:t>
            </a:r>
            <a:endParaRPr lang="en-US" sz="28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672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{37DAEB62-91AD-4E6F-BED4-FC24FCD8F4C1}tf78438558</Template>
  <TotalTime>0</TotalTime>
  <Words>564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Century Gothic</vt:lpstr>
      <vt:lpstr>Consolas</vt:lpstr>
      <vt:lpstr>Courier New</vt:lpstr>
      <vt:lpstr>Garamond</vt:lpstr>
      <vt:lpstr>SavonVTI</vt:lpstr>
      <vt:lpstr>Bootstrap Navbar</vt:lpstr>
      <vt:lpstr>Navbar</vt:lpstr>
      <vt:lpstr>A simple navbar (non-responsive)</vt:lpstr>
      <vt:lpstr>A simple navbar (responsive)</vt:lpstr>
      <vt:lpstr>Adding a brand logo</vt:lpstr>
      <vt:lpstr>Color Scheme (light)</vt:lpstr>
      <vt:lpstr>Color Scheme (primary)</vt:lpstr>
      <vt:lpstr>More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2020-06-22T12:54:55Z</dcterms:created>
  <dcterms:modified xsi:type="dcterms:W3CDTF">2020-06-24T22:25:19Z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