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6452" autoAdjust="0"/>
  </p:normalViewPr>
  <p:slideViewPr>
    <p:cSldViewPr>
      <p:cViewPr varScale="1">
        <p:scale>
          <a:sx n="98" d="100"/>
          <a:sy n="98" d="100"/>
        </p:scale>
        <p:origin x="19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dirty="0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ctr"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10896"/>
              </p:ext>
            </p:extLst>
          </p:nvPr>
        </p:nvGraphicFramePr>
        <p:xfrm>
          <a:off x="914400" y="1600200"/>
          <a:ext cx="7313400" cy="23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7313400" imgH="2308371" progId="Word.Document.12">
                  <p:embed/>
                </p:oleObj>
              </mc:Choice>
              <mc:Fallback>
                <p:oleObj name="Document" r:id="rId3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3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54779"/>
              </p:ext>
            </p:extLst>
          </p:nvPr>
        </p:nvGraphicFramePr>
        <p:xfrm>
          <a:off x="9144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8\8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47800"/>
            <a:ext cx="4391025" cy="41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Slide Show application </a:t>
            </a:r>
            <a:br>
              <a:rPr lang="en-US" dirty="0"/>
            </a:br>
            <a:r>
              <a:rPr lang="en-US" dirty="0"/>
              <a:t>with fading out and fading 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5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07988"/>
              </p:ext>
            </p:extLst>
          </p:nvPr>
        </p:nvGraphicFramePr>
        <p:xfrm>
          <a:off x="914400" y="1143000"/>
          <a:ext cx="7313400" cy="365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3" imgW="7313400" imgH="3658639" progId="Word.Document.12">
                  <p:embed/>
                </p:oleObj>
              </mc:Choice>
              <mc:Fallback>
                <p:oleObj name="Document" r:id="rId3" imgW="7313400" imgH="3658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5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4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03974"/>
              </p:ext>
            </p:extLst>
          </p:nvPr>
        </p:nvGraphicFramePr>
        <p:xfrm>
          <a:off x="914400" y="1143000"/>
          <a:ext cx="7313400" cy="16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3" imgW="7313400" imgH="1616867" progId="Word.Document.12">
                  <p:embed/>
                </p:oleObj>
              </mc:Choice>
              <mc:Fallback>
                <p:oleObj name="Document" r:id="rId3" imgW="7313400" imgH="161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 for the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1191"/>
              </p:ext>
            </p:extLst>
          </p:nvPr>
        </p:nvGraphicFramePr>
        <p:xfrm>
          <a:off x="914400" y="11430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3" imgW="7313400" imgH="3282665" progId="Word.Document.12">
                  <p:embed/>
                </p:oleObj>
              </mc:Choice>
              <mc:Fallback>
                <p:oleObj name="Document" r:id="rId3" imgW="7313400" imgH="3282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way to code the jQuery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54061"/>
              </p:ext>
            </p:extLst>
          </p:nvPr>
        </p:nvGraphicFramePr>
        <p:xfrm>
          <a:off x="914400" y="11430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3" imgW="7313400" imgH="3054922" progId="Word.Document.12">
                  <p:embed/>
                </p:oleObj>
              </mc:Choice>
              <mc:Fallback>
                <p:oleObj name="Document" r:id="rId3" imgW="7313400" imgH="3054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way to code the jQuery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9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61723"/>
              </p:ext>
            </p:extLst>
          </p:nvPr>
        </p:nvGraphicFramePr>
        <p:xfrm>
          <a:off x="914400" y="11430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3" imgW="7313400" imgH="3918762" progId="Word.Document.12">
                  <p:embed/>
                </p:oleObj>
              </mc:Choice>
              <mc:Fallback>
                <p:oleObj name="Document" r:id="rId3" imgW="7313400" imgH="3918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code the jQuery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98296"/>
              </p:ext>
            </p:extLst>
          </p:nvPr>
        </p:nvGraphicFramePr>
        <p:xfrm>
          <a:off x="914400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3" imgW="7313400" imgH="2767095" progId="Word.Document.12">
                  <p:embed/>
                </p:oleObj>
              </mc:Choice>
              <mc:Fallback>
                <p:oleObj name="Document" r:id="rId3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code the 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02550"/>
              </p:ext>
            </p:extLst>
          </p:nvPr>
        </p:nvGraphicFramePr>
        <p:xfrm>
          <a:off x="914400" y="1169083"/>
          <a:ext cx="7313400" cy="386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Document" r:id="rId3" imgW="7313400" imgH="3860117" progId="Word.Document.12">
                  <p:embed/>
                </p:oleObj>
              </mc:Choice>
              <mc:Fallback>
                <p:oleObj name="Document" r:id="rId3" imgW="7313400" imgH="386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69083"/>
                        <a:ext cx="7313400" cy="386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jQuery for stopping and restarting a slide show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6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2726"/>
              </p:ext>
            </p:extLst>
          </p:nvPr>
        </p:nvGraphicFramePr>
        <p:xfrm>
          <a:off x="914400" y="1143000"/>
          <a:ext cx="7313400" cy="446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Document" r:id="rId3" imgW="7313400" imgH="4463834" progId="Word.Document.12">
                  <p:embed/>
                </p:oleObj>
              </mc:Choice>
              <mc:Fallback>
                <p:oleObj name="Document" r:id="rId3" imgW="7313400" imgH="4463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63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89450"/>
              </p:ext>
            </p:extLst>
          </p:nvPr>
        </p:nvGraphicFramePr>
        <p:xfrm>
          <a:off x="914400" y="1066800"/>
          <a:ext cx="7313400" cy="502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7301323" imgH="5025440" progId="Word.Document.12">
                  <p:embed/>
                </p:oleObj>
              </mc:Choice>
              <mc:Fallback>
                <p:oleObj name="Document" r:id="rId3" imgW="7301323" imgH="50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5021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9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syntax for the animate method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71105"/>
              </p:ext>
            </p:extLst>
          </p:nvPr>
        </p:nvGraphicFramePr>
        <p:xfrm>
          <a:off x="914400" y="1066800"/>
          <a:ext cx="7313400" cy="441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Document" r:id="rId3" imgW="7313400" imgH="4412745" progId="Word.Document.12">
                  <p:embed/>
                </p:oleObj>
              </mc:Choice>
              <mc:Fallback>
                <p:oleObj name="Document" r:id="rId3" imgW="7313400" imgH="44127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1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76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animate method for the h1 heading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25380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Document" r:id="rId3" imgW="7313400" imgH="3265036" progId="Word.Document.12">
                  <p:embed/>
                </p:oleObj>
              </mc:Choice>
              <mc:Fallback>
                <p:oleObj name="Document" r:id="rId3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00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8\8-0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89725" cy="1838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heading with two animations </a:t>
            </a:r>
            <a:br>
              <a:rPr lang="en-US" dirty="0"/>
            </a:br>
            <a:r>
              <a:rPr lang="en-US" dirty="0"/>
              <a:t>started by its click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7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2458"/>
              </p:ext>
            </p:extLst>
          </p:nvPr>
        </p:nvGraphicFramePr>
        <p:xfrm>
          <a:off x="914400" y="11430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cument" r:id="rId3" imgW="7313400" imgH="2077030" progId="Word.Document.12">
                  <p:embed/>
                </p:oleObj>
              </mc:Choice>
              <mc:Fallback>
                <p:oleObj name="Document" r:id="rId3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Chained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1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58699"/>
              </p:ext>
            </p:extLst>
          </p:nvPr>
        </p:nvGraphicFramePr>
        <p:xfrm>
          <a:off x="914400" y="1143000"/>
          <a:ext cx="7313400" cy="18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3" imgW="7313400" imgH="1847129" progId="Word.Document.12">
                  <p:embed/>
                </p:oleObj>
              </mc:Choice>
              <mc:Fallback>
                <p:oleObj name="Document" r:id="rId3" imgW="7313400" imgH="1847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Queued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4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3744"/>
              </p:ext>
            </p:extLst>
          </p:nvPr>
        </p:nvGraphicFramePr>
        <p:xfrm>
          <a:off x="914400" y="1295400"/>
          <a:ext cx="7313400" cy="276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3" imgW="7313400" imgH="2767095" progId="Word.Document.12">
                  <p:embed/>
                </p:oleObj>
              </mc:Choice>
              <mc:Fallback>
                <p:oleObj name="Document" r:id="rId3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76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animation with a second animation </a:t>
            </a:r>
            <a:br>
              <a:rPr lang="en-US" dirty="0"/>
            </a:br>
            <a:r>
              <a:rPr lang="en-US" dirty="0"/>
              <a:t>in its callback function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3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delay, stop, and finish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10620"/>
              </p:ext>
            </p:extLst>
          </p:nvPr>
        </p:nvGraphicFramePr>
        <p:xfrm>
          <a:off x="914400" y="1068388"/>
          <a:ext cx="7253288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Document" r:id="rId3" imgW="7301323" imgH="4246519" progId="Word.Document.12">
                  <p:embed/>
                </p:oleObj>
              </mc:Choice>
              <mc:Fallback>
                <p:oleObj name="Document" r:id="rId3" imgW="7301323" imgH="4246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53288" cy="420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6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HTML for a heading that is displayed </a:t>
            </a:r>
            <a:br>
              <a:rPr lang="en-US" dirty="0"/>
            </a:br>
            <a:r>
              <a:rPr lang="en-US" dirty="0"/>
              <a:t>when the web page is loaded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4003"/>
              </p:ext>
            </p:extLst>
          </p:nvPr>
        </p:nvGraphicFramePr>
        <p:xfrm>
          <a:off x="914400" y="12954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Document" r:id="rId3" imgW="7313400" imgH="1307094" progId="Word.Document.12">
                  <p:embed/>
                </p:oleObj>
              </mc:Choice>
              <mc:Fallback>
                <p:oleObj name="Document" r:id="rId3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41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Thumbnail images with queues </a:t>
            </a:r>
            <a:br>
              <a:rPr lang="en-US" dirty="0"/>
            </a:br>
            <a:r>
              <a:rPr lang="en-US" dirty="0"/>
              <a:t>that are still running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85328"/>
              </p:ext>
            </p:extLst>
          </p:nvPr>
        </p:nvGraphicFramePr>
        <p:xfrm>
          <a:off x="914400" y="1295400"/>
          <a:ext cx="7313400" cy="454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Document" r:id="rId3" imgW="7313400" imgH="4548024" progId="Word.Document.12">
                  <p:embed/>
                </p:oleObj>
              </mc:Choice>
              <mc:Fallback>
                <p:oleObj name="Document" r:id="rId3" imgW="7313400" imgH="454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54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3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97795"/>
              </p:ext>
            </p:extLst>
          </p:nvPr>
        </p:nvGraphicFramePr>
        <p:xfrm>
          <a:off x="914400" y="1371600"/>
          <a:ext cx="7313400" cy="16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3" imgW="7313400" imgH="1616867" progId="Word.Document.12">
                  <p:embed/>
                </p:oleObj>
              </mc:Choice>
              <mc:Fallback>
                <p:oleObj name="Document" r:id="rId3" imgW="7313400" imgH="161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61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Stop the queued animations </a:t>
            </a:r>
            <a:br>
              <a:rPr lang="en-US" dirty="0"/>
            </a:br>
            <a:r>
              <a:rPr lang="en-US" dirty="0"/>
              <a:t>before starting a new one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29024"/>
              </p:ext>
            </p:extLst>
          </p:nvPr>
        </p:nvGraphicFramePr>
        <p:xfrm>
          <a:off x="914400" y="1143000"/>
          <a:ext cx="7301323" cy="30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7301323" imgH="3064521" progId="Word.Document.12">
                  <p:embed/>
                </p:oleObj>
              </mc:Choice>
              <mc:Fallback>
                <p:oleObj name="Document" r:id="rId3" imgW="7301323" imgH="3064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6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methods for jQuery effects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2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using easing </a:t>
            </a:r>
            <a:br>
              <a:rPr lang="en-US" dirty="0"/>
            </a:br>
            <a:r>
              <a:rPr lang="en-US" dirty="0"/>
              <a:t>with effects and animations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87759"/>
              </p:ext>
            </p:extLst>
          </p:nvPr>
        </p:nvGraphicFramePr>
        <p:xfrm>
          <a:off x="914400" y="1219200"/>
          <a:ext cx="7313400" cy="21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3" imgW="7313400" imgH="2137114" progId="Word.Document.12">
                  <p:embed/>
                </p:oleObj>
              </mc:Choice>
              <mc:Fallback>
                <p:oleObj name="Document" r:id="rId3" imgW="7313400" imgH="2137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1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07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24005"/>
              </p:ext>
            </p:extLst>
          </p:nvPr>
        </p:nvGraphicFramePr>
        <p:xfrm>
          <a:off x="914400" y="1371600"/>
          <a:ext cx="7313400" cy="144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Document" r:id="rId3" imgW="7313400" imgH="1444531" progId="Word.Document.12">
                  <p:embed/>
                </p:oleObj>
              </mc:Choice>
              <mc:Fallback>
                <p:oleObj name="Document" r:id="rId3" imgW="7313400" imgH="1444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444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script element for getting the jQuery easing plugin from a CDN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99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83189"/>
              </p:ext>
            </p:extLst>
          </p:nvPr>
        </p:nvGraphicFramePr>
        <p:xfrm>
          <a:off x="914400" y="1143000"/>
          <a:ext cx="7313400" cy="23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Document" r:id="rId3" imgW="7313400" imgH="2307292" progId="Word.Document.12">
                  <p:embed/>
                </p:oleObj>
              </mc:Choice>
              <mc:Fallback>
                <p:oleObj name="Document" r:id="rId3" imgW="7313400" imgH="2307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easings</a:t>
            </a:r>
            <a:r>
              <a:rPr lang="en-US" dirty="0"/>
              <a:t> used by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1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71650"/>
              </p:ext>
            </p:extLst>
          </p:nvPr>
        </p:nvGraphicFramePr>
        <p:xfrm>
          <a:off x="914400" y="1143000"/>
          <a:ext cx="7313400" cy="253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Document" r:id="rId3" imgW="7313400" imgH="2537193" progId="Word.Document.12">
                  <p:embed/>
                </p:oleObj>
              </mc:Choice>
              <mc:Fallback>
                <p:oleObj name="Document" r:id="rId3" imgW="7313400" imgH="2537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easings</a:t>
            </a:r>
            <a:r>
              <a:rPr lang="en-US" dirty="0"/>
              <a:t> for an animated heading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08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advanced syntax for the animate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96690"/>
              </p:ext>
            </p:extLst>
          </p:nvPr>
        </p:nvGraphicFramePr>
        <p:xfrm>
          <a:off x="914400" y="1066800"/>
          <a:ext cx="7313400" cy="26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Document" r:id="rId3" imgW="7313400" imgH="2683985" progId="Word.Document.12">
                  <p:embed/>
                </p:oleObj>
              </mc:Choice>
              <mc:Fallback>
                <p:oleObj name="Document" r:id="rId3" imgW="7313400" imgH="2683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96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77778"/>
              </p:ext>
            </p:extLst>
          </p:nvPr>
        </p:nvGraphicFramePr>
        <p:xfrm>
          <a:off x="914400" y="1143000"/>
          <a:ext cx="7313400" cy="253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3" imgW="7313400" imgH="2537193" progId="Word.Document.12">
                  <p:embed/>
                </p:oleObj>
              </mc:Choice>
              <mc:Fallback>
                <p:oleObj name="Document" r:id="rId3" imgW="7313400" imgH="2537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animate method with the advanced syntax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4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91171"/>
              </p:ext>
            </p:extLst>
          </p:nvPr>
        </p:nvGraphicFramePr>
        <p:xfrm>
          <a:off x="914400" y="1356234"/>
          <a:ext cx="7313400" cy="13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3" imgW="7313400" imgH="1386966" progId="Word.Document.12">
                  <p:embed/>
                </p:oleObj>
              </mc:Choice>
              <mc:Fallback>
                <p:oleObj name="Document" r:id="rId3" imgW="7313400" imgH="1386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56234"/>
                        <a:ext cx="7313400" cy="138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provide </a:t>
            </a:r>
            <a:r>
              <a:rPr lang="en-US" dirty="0" err="1"/>
              <a:t>easings</a:t>
            </a:r>
            <a:r>
              <a:rPr lang="en-US" dirty="0"/>
              <a:t> by property </a:t>
            </a:r>
            <a:br>
              <a:rPr lang="en-US" dirty="0"/>
            </a:br>
            <a:r>
              <a:rPr lang="en-US" dirty="0"/>
              <a:t>with the basic syntax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8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working with animation queues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31163"/>
              </p:ext>
            </p:extLst>
          </p:nvPr>
        </p:nvGraphicFramePr>
        <p:xfrm>
          <a:off x="914400" y="1066800"/>
          <a:ext cx="7313400" cy="410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3" imgW="7313400" imgH="4104411" progId="Word.Document.12">
                  <p:embed/>
                </p:oleObj>
              </mc:Choice>
              <mc:Fallback>
                <p:oleObj name="Document" r:id="rId3" imgW="7313400" imgH="4104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04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01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22668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0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05" y="1266825"/>
            <a:ext cx="5751195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basic syntax for all of the methods </a:t>
            </a:r>
            <a:br>
              <a:rPr lang="en-US" dirty="0"/>
            </a:br>
            <a:r>
              <a:rPr lang="en-US" dirty="0"/>
              <a:t>except the </a:t>
            </a:r>
            <a:r>
              <a:rPr lang="en-US" dirty="0" err="1"/>
              <a:t>fadeTo</a:t>
            </a:r>
            <a:r>
              <a:rPr lang="en-US" dirty="0"/>
              <a:t>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86783"/>
              </p:ext>
            </p:extLst>
          </p:nvPr>
        </p:nvGraphicFramePr>
        <p:xfrm>
          <a:off x="914400" y="1285368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3" imgW="7313400" imgH="1076832" progId="Word.Document.12">
                  <p:embed/>
                </p:oleObj>
              </mc:Choice>
              <mc:Fallback>
                <p:oleObj name="Document" r:id="rId3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5368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84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83329"/>
              </p:ext>
            </p:extLst>
          </p:nvPr>
        </p:nvGraphicFramePr>
        <p:xfrm>
          <a:off x="914400" y="1143000"/>
          <a:ext cx="7313400" cy="46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Document" r:id="rId3" imgW="7313400" imgH="4665313" progId="Word.Document.12">
                  <p:embed/>
                </p:oleObj>
              </mc:Choice>
              <mc:Fallback>
                <p:oleObj name="Document" r:id="rId3" imgW="7313400" imgH="4665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49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81414"/>
              </p:ext>
            </p:extLst>
          </p:nvPr>
        </p:nvGraphicFramePr>
        <p:xfrm>
          <a:off x="914400" y="1143000"/>
          <a:ext cx="7313400" cy="3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3" imgW="7313400" imgH="3687421" progId="Word.Document.12">
                  <p:embed/>
                </p:oleObj>
              </mc:Choice>
              <mc:Fallback>
                <p:oleObj name="Document" r:id="rId3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5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29753"/>
              </p:ext>
            </p:extLst>
          </p:nvPr>
        </p:nvGraphicFramePr>
        <p:xfrm>
          <a:off x="914400" y="1105951"/>
          <a:ext cx="7313400" cy="48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3" imgW="7313400" imgH="4837649" progId="Word.Document.12">
                  <p:embed/>
                </p:oleObj>
              </mc:Choice>
              <mc:Fallback>
                <p:oleObj name="Document" r:id="rId3" imgW="7313400" imgH="4837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5951"/>
                        <a:ext cx="7313400" cy="48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777806"/>
              </p:ext>
            </p:extLst>
          </p:nvPr>
        </p:nvGraphicFramePr>
        <p:xfrm>
          <a:off x="914400" y="1136035"/>
          <a:ext cx="7313400" cy="457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Document" r:id="rId3" imgW="7313400" imgH="4578965" progId="Word.Document.12">
                  <p:embed/>
                </p:oleObj>
              </mc:Choice>
              <mc:Fallback>
                <p:oleObj name="Document" r:id="rId3" imgW="7313400" imgH="4578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6035"/>
                        <a:ext cx="7313400" cy="457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1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9-1	Modify an Image Swap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41262"/>
              </p:ext>
            </p:extLst>
          </p:nvPr>
        </p:nvGraphicFramePr>
        <p:xfrm>
          <a:off x="914400" y="1143000"/>
          <a:ext cx="7313400" cy="49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Document" r:id="rId3" imgW="7301323" imgH="5000236" progId="Word.Document.12">
                  <p:embed/>
                </p:oleObj>
              </mc:Choice>
              <mc:Fallback>
                <p:oleObj name="Document" r:id="rId3" imgW="7301323" imgH="5000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96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32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9-2	Modify a Carousel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4520"/>
              </p:ext>
            </p:extLst>
          </p:nvPr>
        </p:nvGraphicFramePr>
        <p:xfrm>
          <a:off x="914400" y="1133432"/>
          <a:ext cx="7313400" cy="503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Document" r:id="rId3" imgW="7313400" imgH="5038768" progId="Word.Document.12">
                  <p:embed/>
                </p:oleObj>
              </mc:Choice>
              <mc:Fallback>
                <p:oleObj name="Document" r:id="rId3" imgW="7313400" imgH="5038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3432"/>
                        <a:ext cx="7313400" cy="503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332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9-1	Add effects to the Image Gallery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1325"/>
              </p:ext>
            </p:extLst>
          </p:nvPr>
        </p:nvGraphicFramePr>
        <p:xfrm>
          <a:off x="914400" y="1066800"/>
          <a:ext cx="7313400" cy="384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Document" r:id="rId3" imgW="7301323" imgH="3851265" progId="Word.Document.12">
                  <p:embed/>
                </p:oleObj>
              </mc:Choice>
              <mc:Fallback>
                <p:oleObj name="Document" r:id="rId3" imgW="7301323" imgH="3851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4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818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9-2	Debug a Slide Show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03162"/>
              </p:ext>
            </p:extLst>
          </p:nvPr>
        </p:nvGraphicFramePr>
        <p:xfrm>
          <a:off x="914400" y="1066800"/>
          <a:ext cx="7313612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Document" r:id="rId3" imgW="7313400" imgH="4759576" progId="Word.Document.12">
                  <p:embed/>
                </p:oleObj>
              </mc:Choice>
              <mc:Fallback>
                <p:oleObj name="Document" r:id="rId3" imgW="7313400" imgH="475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HTML for a heading that is animated </a:t>
            </a:r>
            <a:br>
              <a:rPr lang="en-US" dirty="0"/>
            </a:br>
            <a:r>
              <a:rPr lang="en-US" dirty="0"/>
              <a:t>after the web page is loaded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34535"/>
              </p:ext>
            </p:extLst>
          </p:nvPr>
        </p:nvGraphicFramePr>
        <p:xfrm>
          <a:off x="914400" y="1219200"/>
          <a:ext cx="7313612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3" imgW="7313400" imgH="4356619" progId="Word.Document.12">
                  <p:embed/>
                </p:oleObj>
              </mc:Choice>
              <mc:Fallback>
                <p:oleObj name="Document" r:id="rId3" imgW="7313400" imgH="4356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64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-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73369" cy="207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FAQs application as the text for a heading </a:t>
            </a:r>
            <a:br>
              <a:rPr lang="en-US" dirty="0"/>
            </a:br>
            <a:r>
              <a:rPr lang="en-US" dirty="0"/>
              <a:t>is displayed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30552"/>
              </p:ext>
            </p:extLst>
          </p:nvPr>
        </p:nvGraphicFramePr>
        <p:xfrm>
          <a:off x="914400" y="1143000"/>
          <a:ext cx="7313400" cy="365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7313400" imgH="3658639" progId="Word.Document.12">
                  <p:embed/>
                </p:oleObj>
              </mc:Choice>
              <mc:Fallback>
                <p:oleObj name="Document" r:id="rId3" imgW="7313400" imgH="3658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5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4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36882"/>
              </p:ext>
            </p:extLst>
          </p:nvPr>
        </p:nvGraphicFramePr>
        <p:xfrm>
          <a:off x="914400" y="11430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7313400" imgH="3227258" progId="Word.Document.12">
                  <p:embed/>
                </p:oleObj>
              </mc:Choice>
              <mc:Fallback>
                <p:oleObj name="Document" r:id="rId3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with </a:t>
            </a:r>
            <a:r>
              <a:rPr lang="en-US" dirty="0" err="1"/>
              <a:t>slideDown</a:t>
            </a:r>
            <a:r>
              <a:rPr lang="en-US" dirty="0"/>
              <a:t> and </a:t>
            </a:r>
            <a:r>
              <a:rPr lang="en-US" dirty="0" err="1"/>
              <a:t>fadeOut</a:t>
            </a:r>
            <a:r>
              <a:rPr lang="en-US" dirty="0"/>
              <a:t>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73948"/>
              </p:ext>
            </p:extLst>
          </p:nvPr>
        </p:nvGraphicFramePr>
        <p:xfrm>
          <a:off x="914400" y="1143000"/>
          <a:ext cx="7313400" cy="207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7313400" imgH="2077030" progId="Word.Document.12">
                  <p:embed/>
                </p:oleObj>
              </mc:Choice>
              <mc:Fallback>
                <p:oleObj name="Document" r:id="rId3" imgW="7313400" imgH="2077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with the </a:t>
            </a:r>
            <a:r>
              <a:rPr lang="en-US" dirty="0" err="1"/>
              <a:t>slideToggle</a:t>
            </a:r>
            <a:r>
              <a:rPr lang="en-US" dirty="0"/>
              <a:t> method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614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597</TotalTime>
  <Words>1375</Words>
  <Application>Microsoft Office PowerPoint</Application>
  <PresentationFormat>On-screen Show (4:3)</PresentationFormat>
  <Paragraphs>235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9</vt:lpstr>
      <vt:lpstr>Objectives</vt:lpstr>
      <vt:lpstr>The basic methods for jQuery effects</vt:lpstr>
      <vt:lpstr>The basic syntax for all of the methods  except the fadeTo method</vt:lpstr>
      <vt:lpstr>HTML for a heading that is animated  after the web page is loaded</vt:lpstr>
      <vt:lpstr>The FAQs application as the text for a heading  is displayed</vt:lpstr>
      <vt:lpstr>The HTML for the FAQs application</vt:lpstr>
      <vt:lpstr>The jQuery with slideDown and fadeOut methods</vt:lpstr>
      <vt:lpstr>The jQuery with the slideToggle method</vt:lpstr>
      <vt:lpstr>Terms</vt:lpstr>
      <vt:lpstr>A Slide Show application  with fading out and fading in</vt:lpstr>
      <vt:lpstr>The HTML for the slide show</vt:lpstr>
      <vt:lpstr>The critical CSS for the slide show</vt:lpstr>
      <vt:lpstr>One way to code the jQuery</vt:lpstr>
      <vt:lpstr>One way to code the jQuery (continued)</vt:lpstr>
      <vt:lpstr>Another way to code the jQuery</vt:lpstr>
      <vt:lpstr>Another way to code the jQuery (continued)</vt:lpstr>
      <vt:lpstr>jQuery for stopping and restarting a slide show</vt:lpstr>
      <vt:lpstr>jQuery (continued)</vt:lpstr>
      <vt:lpstr>The basic syntax for the animate method</vt:lpstr>
      <vt:lpstr>An animate method for the h1 heading</vt:lpstr>
      <vt:lpstr>A heading with two animations  started by its click event</vt:lpstr>
      <vt:lpstr>Chained animations</vt:lpstr>
      <vt:lpstr>Queued animations</vt:lpstr>
      <vt:lpstr>An animation with a second animation  in its callback function</vt:lpstr>
      <vt:lpstr>The delay, stop, and finish methods</vt:lpstr>
      <vt:lpstr>HTML for a heading that is displayed  when the web page is loaded</vt:lpstr>
      <vt:lpstr>Thumbnail images with queues  that are still running</vt:lpstr>
      <vt:lpstr>Stop the queued animations  before starting a new one</vt:lpstr>
      <vt:lpstr>The syntax for using easing  with effects and animations</vt:lpstr>
      <vt:lpstr>A script element for getting the jQuery easing plugin from a CDN</vt:lpstr>
      <vt:lpstr>Two easings used by the FAQs application</vt:lpstr>
      <vt:lpstr>Two easings for an animated heading</vt:lpstr>
      <vt:lpstr>The advanced syntax for the animate method</vt:lpstr>
      <vt:lpstr>An animate method with the advanced syntax</vt:lpstr>
      <vt:lpstr>How to provide easings by property  with the basic syntax</vt:lpstr>
      <vt:lpstr>The methods for working with animation queues</vt:lpstr>
      <vt:lpstr>Terms</vt:lpstr>
      <vt:lpstr>A Carousel application</vt:lpstr>
      <vt:lpstr>The HTML for the application</vt:lpstr>
      <vt:lpstr>The critical CSS for the application</vt:lpstr>
      <vt:lpstr>The jQuery for the Carousel application</vt:lpstr>
      <vt:lpstr>The jQuery (continued)</vt:lpstr>
      <vt:lpstr>Extra 9-1 Modify an Image Swap application</vt:lpstr>
      <vt:lpstr>Extra 9-2 Modify a Carousel application</vt:lpstr>
      <vt:lpstr>Short 9-1 Add effects to the Image Gallery app</vt:lpstr>
      <vt:lpstr>Short 9-2 Debug a Slide Show application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64</cp:revision>
  <dcterms:created xsi:type="dcterms:W3CDTF">2010-11-30T18:46:51Z</dcterms:created>
  <dcterms:modified xsi:type="dcterms:W3CDTF">2020-07-29T14:51:22Z</dcterms:modified>
</cp:coreProperties>
</file>