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323" r:id="rId2"/>
    <p:sldId id="324" r:id="rId3"/>
    <p:sldId id="373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74" r:id="rId30"/>
    <p:sldId id="350" r:id="rId31"/>
    <p:sldId id="351" r:id="rId32"/>
    <p:sldId id="375" r:id="rId33"/>
    <p:sldId id="369" r:id="rId34"/>
    <p:sldId id="370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86452" autoAdjust="0"/>
  </p:normalViewPr>
  <p:slideViewPr>
    <p:cSldViewPr>
      <p:cViewPr varScale="1">
        <p:scale>
          <a:sx n="98" d="100"/>
          <a:sy n="98" d="100"/>
        </p:scale>
        <p:origin x="181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7/30/2020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7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548675"/>
              </p:ext>
            </p:extLst>
          </p:nvPr>
        </p:nvGraphicFramePr>
        <p:xfrm>
          <a:off x="914400" y="1600200"/>
          <a:ext cx="7313400" cy="2308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3" imgW="7313400" imgH="2308371" progId="Word.Document.12">
                  <p:embed/>
                </p:oleObj>
              </mc:Choice>
              <mc:Fallback>
                <p:oleObj name="Document" r:id="rId3" imgW="7313400" imgH="23083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13400" cy="2308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39409"/>
              </p:ext>
            </p:extLst>
          </p:nvPr>
        </p:nvGraphicFramePr>
        <p:xfrm>
          <a:off x="914400" y="1295400"/>
          <a:ext cx="7313400" cy="3054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Document" r:id="rId3" imgW="7301323" imgH="3057320" progId="Word.Document.12">
                  <p:embed/>
                </p:oleObj>
              </mc:Choice>
              <mc:Fallback>
                <p:oleObj name="Document" r:id="rId3" imgW="7301323" imgH="30573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054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form that uses some HTML5 controls </a:t>
            </a:r>
            <a:br>
              <a:rPr lang="en-US" dirty="0"/>
            </a:br>
            <a:r>
              <a:rPr lang="en-US" dirty="0"/>
              <a:t>and attributes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27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form in Chrome with an error message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20" y="1291706"/>
            <a:ext cx="5275580" cy="14471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3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199153"/>
              </p:ext>
            </p:extLst>
          </p:nvPr>
        </p:nvGraphicFramePr>
        <p:xfrm>
          <a:off x="914400" y="1143000"/>
          <a:ext cx="7301323" cy="1532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Document" r:id="rId3" imgW="7301323" imgH="1532081" progId="Word.Document.12">
                  <p:embed/>
                </p:oleObj>
              </mc:Choice>
              <mc:Fallback>
                <p:oleObj name="Document" r:id="rId3" imgW="7301323" imgH="15320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532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HTML5 attributes for data validation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91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740920"/>
              </p:ext>
            </p:extLst>
          </p:nvPr>
        </p:nvGraphicFramePr>
        <p:xfrm>
          <a:off x="914400" y="1371600"/>
          <a:ext cx="7301323" cy="919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Document" r:id="rId3" imgW="7301323" imgH="919248" progId="Word.Document.12">
                  <p:embed/>
                </p:oleObj>
              </mc:Choice>
              <mc:Fallback>
                <p:oleObj name="Document" r:id="rId3" imgW="7301323" imgH="9192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919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CSS3 pseudo-classes for required, valid, </a:t>
            </a:r>
            <a:br>
              <a:rPr lang="en-US" dirty="0"/>
            </a:br>
            <a:r>
              <a:rPr lang="en-US" dirty="0"/>
              <a:t>and invalid fields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84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466029"/>
              </p:ext>
            </p:extLst>
          </p:nvPr>
        </p:nvGraphicFramePr>
        <p:xfrm>
          <a:off x="914400" y="1371600"/>
          <a:ext cx="7313400" cy="3256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Document" r:id="rId3" imgW="7313400" imgH="3256041" progId="Word.Document.12">
                  <p:embed/>
                </p:oleObj>
              </mc:Choice>
              <mc:Fallback>
                <p:oleObj name="Document" r:id="rId3" imgW="7313400" imgH="32560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32560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HTML for a form that uses HTML5 attributes for data validation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8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35" y="1143000"/>
            <a:ext cx="4891730" cy="18288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form in Chrome with an error message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46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151774"/>
              </p:ext>
            </p:extLst>
          </p:nvPr>
        </p:nvGraphicFramePr>
        <p:xfrm>
          <a:off x="914400" y="1371600"/>
          <a:ext cx="7301323" cy="135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Document" r:id="rId3" imgW="7301323" imgH="1357449" progId="Word.Document.12">
                  <p:embed/>
                </p:oleObj>
              </mc:Choice>
              <mc:Fallback>
                <p:oleObj name="Document" r:id="rId3" imgW="7301323" imgH="13574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1357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Two of the reasons why you need JavaScript </a:t>
            </a:r>
            <a:br>
              <a:rPr lang="en-US" dirty="0"/>
            </a:br>
            <a:r>
              <a:rPr lang="en-US" dirty="0"/>
              <a:t>for data validation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03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986301"/>
              </p:ext>
            </p:extLst>
          </p:nvPr>
        </p:nvGraphicFramePr>
        <p:xfrm>
          <a:off x="914400" y="1143000"/>
          <a:ext cx="7301323" cy="4290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Document" r:id="rId3" imgW="7301323" imgH="4290186" progId="Word.Document.12">
                  <p:embed/>
                </p:oleObj>
              </mc:Choice>
              <mc:Fallback>
                <p:oleObj name="Document" r:id="rId3" imgW="7301323" imgH="42901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290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selectors for form controls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622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48696"/>
              </p:ext>
            </p:extLst>
          </p:nvPr>
        </p:nvGraphicFramePr>
        <p:xfrm>
          <a:off x="914400" y="1295400"/>
          <a:ext cx="7301323" cy="919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Document" r:id="rId3" imgW="7301323" imgH="919248" progId="Word.Document.12">
                  <p:embed/>
                </p:oleObj>
              </mc:Choice>
              <mc:Fallback>
                <p:oleObj name="Document" r:id="rId3" imgW="7301323" imgH="9192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919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jQuery methods for getting, setting, </a:t>
            </a:r>
            <a:br>
              <a:rPr lang="en-US" dirty="0"/>
            </a:br>
            <a:r>
              <a:rPr lang="en-US" dirty="0"/>
              <a:t>and trimming control values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47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get the value of a numeric entry </a:t>
            </a:r>
            <a:br>
              <a:rPr lang="en-US" dirty="0"/>
            </a:br>
            <a:r>
              <a:rPr lang="en-US" dirty="0"/>
              <a:t>from a text box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230072"/>
              </p:ext>
            </p:extLst>
          </p:nvPr>
        </p:nvGraphicFramePr>
        <p:xfrm>
          <a:off x="914400" y="1238437"/>
          <a:ext cx="7313400" cy="16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Document" r:id="rId3" imgW="7313400" imgH="1657163" progId="Word.Document.12">
                  <p:embed/>
                </p:oleObj>
              </mc:Choice>
              <mc:Fallback>
                <p:oleObj name="Document" r:id="rId3" imgW="7313400" imgH="16571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38437"/>
                        <a:ext cx="7313400" cy="1657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921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319168"/>
              </p:ext>
            </p:extLst>
          </p:nvPr>
        </p:nvGraphicFramePr>
        <p:xfrm>
          <a:off x="914400" y="1068388"/>
          <a:ext cx="7253288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Document" r:id="rId3" imgW="7301323" imgH="4878865" progId="Word.Document.12">
                  <p:embed/>
                </p:oleObj>
              </mc:Choice>
              <mc:Fallback>
                <p:oleObj name="Document" r:id="rId3" imgW="7301323" imgH="48788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8388"/>
                        <a:ext cx="7253288" cy="482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73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233229"/>
              </p:ext>
            </p:extLst>
          </p:nvPr>
        </p:nvGraphicFramePr>
        <p:xfrm>
          <a:off x="914400" y="1295400"/>
          <a:ext cx="7313400" cy="696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Document" r:id="rId3" imgW="7313400" imgH="696901" progId="Word.Document.12">
                  <p:embed/>
                </p:oleObj>
              </mc:Choice>
              <mc:Fallback>
                <p:oleObj name="Document" r:id="rId3" imgW="7313400" imgH="6969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696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get the value of the checked radio button in a group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10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033023"/>
              </p:ext>
            </p:extLst>
          </p:nvPr>
        </p:nvGraphicFramePr>
        <p:xfrm>
          <a:off x="914400" y="1360499"/>
          <a:ext cx="7313400" cy="696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Document" r:id="rId3" imgW="7313400" imgH="696901" progId="Word.Document.12">
                  <p:embed/>
                </p:oleObj>
              </mc:Choice>
              <mc:Fallback>
                <p:oleObj name="Document" r:id="rId3" imgW="7313400" imgH="6969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60499"/>
                        <a:ext cx="7313400" cy="696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get an array of the selected options </a:t>
            </a:r>
            <a:br>
              <a:rPr lang="en-US" dirty="0"/>
            </a:br>
            <a:r>
              <a:rPr lang="en-US" dirty="0"/>
              <a:t>from a list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3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277475"/>
              </p:ext>
            </p:extLst>
          </p:nvPr>
        </p:nvGraphicFramePr>
        <p:xfrm>
          <a:off x="914400" y="1143000"/>
          <a:ext cx="7301323" cy="1532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Document" r:id="rId3" imgW="7301323" imgH="1533996" progId="Word.Document.12">
                  <p:embed/>
                </p:oleObj>
              </mc:Choice>
              <mc:Fallback>
                <p:oleObj name="Document" r:id="rId3" imgW="7301323" imgH="15339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532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event methods for forms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764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00628"/>
              </p:ext>
            </p:extLst>
          </p:nvPr>
        </p:nvGraphicFramePr>
        <p:xfrm>
          <a:off x="914400" y="1266825"/>
          <a:ext cx="7170738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Document" r:id="rId3" imgW="7301323" imgH="1850890" progId="Word.Document.12">
                  <p:embed/>
                </p:oleObj>
              </mc:Choice>
              <mc:Fallback>
                <p:oleObj name="Document" r:id="rId3" imgW="7301323" imgH="18508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66825"/>
                        <a:ext cx="7170738" cy="202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handler that disables or enables radio buttons</a:t>
            </a:r>
            <a:br>
              <a:rPr lang="en-US" dirty="0"/>
            </a:br>
            <a:r>
              <a:rPr lang="en-US" dirty="0"/>
              <a:t>when a check box is checked or unchecked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76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203804"/>
              </p:ext>
            </p:extLst>
          </p:nvPr>
        </p:nvGraphicFramePr>
        <p:xfrm>
          <a:off x="914400" y="1134919"/>
          <a:ext cx="7301323" cy="1532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Document" r:id="rId3" imgW="7301323" imgH="1532081" progId="Word.Document.12">
                  <p:embed/>
                </p:oleObj>
              </mc:Choice>
              <mc:Fallback>
                <p:oleObj name="Document" r:id="rId3" imgW="7301323" imgH="15320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34919"/>
                        <a:ext cx="7301323" cy="1532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methods for triggering events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349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997213"/>
              </p:ext>
            </p:extLst>
          </p:nvPr>
        </p:nvGraphicFramePr>
        <p:xfrm>
          <a:off x="914400" y="1371600"/>
          <a:ext cx="7313400" cy="2048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Document" r:id="rId3" imgW="7313400" imgH="2048248" progId="Word.Document.12">
                  <p:embed/>
                </p:oleObj>
              </mc:Choice>
              <mc:Fallback>
                <p:oleObj name="Document" r:id="rId3" imgW="7313400" imgH="20482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2048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handler that triggers the submit event </a:t>
            </a:r>
            <a:br>
              <a:rPr lang="en-US" dirty="0"/>
            </a:br>
            <a:r>
              <a:rPr lang="en-US" dirty="0"/>
              <a:t>after some data validation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433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form for a Validation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1163955"/>
            <a:ext cx="6600825" cy="47034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2825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139474"/>
              </p:ext>
            </p:extLst>
          </p:nvPr>
        </p:nvGraphicFramePr>
        <p:xfrm>
          <a:off x="914400" y="1109663"/>
          <a:ext cx="7313613" cy="392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Document" r:id="rId3" imgW="7301323" imgH="3931428" progId="Word.Document.12">
                  <p:embed/>
                </p:oleObj>
              </mc:Choice>
              <mc:Fallback>
                <p:oleObj name="Document" r:id="rId3" imgW="7301323" imgH="39314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09663"/>
                        <a:ext cx="7313613" cy="392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Validation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474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269674"/>
              </p:ext>
            </p:extLst>
          </p:nvPr>
        </p:nvGraphicFramePr>
        <p:xfrm>
          <a:off x="914400" y="1107252"/>
          <a:ext cx="7313400" cy="4607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Document" r:id="rId3" imgW="7313400" imgH="4607748" progId="Word.Document.12">
                  <p:embed/>
                </p:oleObj>
              </mc:Choice>
              <mc:Fallback>
                <p:oleObj name="Document" r:id="rId3" imgW="7313400" imgH="46077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07252"/>
                        <a:ext cx="7313400" cy="4607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(continued)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57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372418"/>
              </p:ext>
            </p:extLst>
          </p:nvPr>
        </p:nvGraphicFramePr>
        <p:xfrm>
          <a:off x="914400" y="1143000"/>
          <a:ext cx="7313400" cy="2070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Document" r:id="rId3" imgW="7313400" imgH="2070554" progId="Word.Document.12">
                  <p:embed/>
                </p:oleObj>
              </mc:Choice>
              <mc:Fallback>
                <p:oleObj name="Document" r:id="rId3" imgW="7313400" imgH="20705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070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693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63530"/>
              </p:ext>
            </p:extLst>
          </p:nvPr>
        </p:nvGraphicFramePr>
        <p:xfrm>
          <a:off x="914400" y="1143000"/>
          <a:ext cx="7313400" cy="1320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Document" r:id="rId3" imgW="7313400" imgH="1320046" progId="Word.Document.12">
                  <p:embed/>
                </p:oleObj>
              </mc:Choice>
              <mc:Fallback>
                <p:oleObj name="Document" r:id="rId3" imgW="7313400" imgH="13200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320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6778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996513"/>
              </p:ext>
            </p:extLst>
          </p:nvPr>
        </p:nvGraphicFramePr>
        <p:xfrm>
          <a:off x="914400" y="1139825"/>
          <a:ext cx="7386638" cy="5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Document" r:id="rId3" imgW="7456138" imgH="5227123" progId="Word.Document.12">
                  <p:embed/>
                </p:oleObj>
              </mc:Choice>
              <mc:Fallback>
                <p:oleObj name="Document" r:id="rId3" imgW="7456138" imgH="52271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39825"/>
                        <a:ext cx="7386638" cy="517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JavaScript validation for the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359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834275"/>
              </p:ext>
            </p:extLst>
          </p:nvPr>
        </p:nvGraphicFramePr>
        <p:xfrm>
          <a:off x="914400" y="1143000"/>
          <a:ext cx="7446568" cy="487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Document" r:id="rId3" imgW="7446568" imgH="4873987" progId="Word.Document.12">
                  <p:embed/>
                </p:oleObj>
              </mc:Choice>
              <mc:Fallback>
                <p:oleObj name="Document" r:id="rId3" imgW="7446568" imgH="48739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446568" cy="4873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JavaScript validation (continued)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73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JavaScript validation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211873"/>
              </p:ext>
            </p:extLst>
          </p:nvPr>
        </p:nvGraphicFramePr>
        <p:xfrm>
          <a:off x="914400" y="1139825"/>
          <a:ext cx="7253288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Document" r:id="rId3" imgW="7301323" imgH="3344869" progId="Word.Document.12">
                  <p:embed/>
                </p:oleObj>
              </mc:Choice>
              <mc:Fallback>
                <p:oleObj name="Document" r:id="rId3" imgW="7301323" imgH="33448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39825"/>
                        <a:ext cx="7253288" cy="330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3445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Exercise 10-1	Validate with JavaScript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287145"/>
            <a:ext cx="6696075" cy="30562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7853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10-1 Use JavaScript to validate a form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1143000"/>
            <a:ext cx="5534025" cy="486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1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:\Current projects\jQuery\Manuscript\Chapter 09\9-0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945" y="1143000"/>
            <a:ext cx="4986655" cy="149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form in a web browser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form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449947"/>
              </p:ext>
            </p:extLst>
          </p:nvPr>
        </p:nvGraphicFramePr>
        <p:xfrm>
          <a:off x="914400" y="1068388"/>
          <a:ext cx="7170738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Document" r:id="rId3" imgW="7301323" imgH="3071597" progId="Word.Document.12">
                  <p:embed/>
                </p:oleObj>
              </mc:Choice>
              <mc:Fallback>
                <p:oleObj name="Document" r:id="rId3" imgW="7301323" imgH="30715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8388"/>
                        <a:ext cx="7170738" cy="300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63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Attributes of the form element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91772"/>
              </p:ext>
            </p:extLst>
          </p:nvPr>
        </p:nvGraphicFramePr>
        <p:xfrm>
          <a:off x="914400" y="1143000"/>
          <a:ext cx="7313400" cy="2810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Document" r:id="rId3" imgW="7313400" imgH="2810269" progId="Word.Document.12">
                  <p:embed/>
                </p:oleObj>
              </mc:Choice>
              <mc:Fallback>
                <p:oleObj name="Document" r:id="rId3" imgW="7313400" imgH="28102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810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78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307582"/>
              </p:ext>
            </p:extLst>
          </p:nvPr>
        </p:nvGraphicFramePr>
        <p:xfrm>
          <a:off x="914400" y="1066800"/>
          <a:ext cx="7301323" cy="231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Document" r:id="rId3" imgW="7301323" imgH="2319545" progId="Word.Document.12">
                  <p:embed/>
                </p:oleObj>
              </mc:Choice>
              <mc:Fallback>
                <p:oleObj name="Document" r:id="rId3" imgW="7301323" imgH="23195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319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9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124635"/>
              </p:ext>
            </p:extLst>
          </p:nvPr>
        </p:nvGraphicFramePr>
        <p:xfrm>
          <a:off x="914400" y="1131327"/>
          <a:ext cx="7301323" cy="2145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Document" r:id="rId3" imgW="7301323" imgH="2145273" progId="Word.Document.12">
                  <p:embed/>
                </p:oleObj>
              </mc:Choice>
              <mc:Fallback>
                <p:oleObj name="Document" r:id="rId3" imgW="7301323" imgH="21452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31327"/>
                        <a:ext cx="7301323" cy="2145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HTML5 controls for input data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2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822383"/>
              </p:ext>
            </p:extLst>
          </p:nvPr>
        </p:nvGraphicFramePr>
        <p:xfrm>
          <a:off x="914400" y="1371600"/>
          <a:ext cx="7301323" cy="612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Document" r:id="rId3" imgW="7301323" imgH="612832" progId="Word.Document.12">
                  <p:embed/>
                </p:oleObj>
              </mc:Choice>
              <mc:Fallback>
                <p:oleObj name="Document" r:id="rId3" imgW="7301323" imgH="6128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612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basic HTML5 attributes </a:t>
            </a:r>
            <a:br>
              <a:rPr lang="en-US" dirty="0"/>
            </a:br>
            <a:r>
              <a:rPr lang="en-US" dirty="0"/>
              <a:t>for working with forms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74738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823</TotalTime>
  <Words>1004</Words>
  <Application>Microsoft Office PowerPoint</Application>
  <PresentationFormat>On-screen Show (4:3)</PresentationFormat>
  <Paragraphs>170</Paragraphs>
  <Slides>34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10</vt:lpstr>
      <vt:lpstr>Objectives</vt:lpstr>
      <vt:lpstr>Objectives (continued)</vt:lpstr>
      <vt:lpstr>A form in a web browser</vt:lpstr>
      <vt:lpstr>The HTML for the form</vt:lpstr>
      <vt:lpstr>Attributes of the form element</vt:lpstr>
      <vt:lpstr>Terms</vt:lpstr>
      <vt:lpstr>HTML5 controls for input data</vt:lpstr>
      <vt:lpstr>The basic HTML5 attributes  for working with forms</vt:lpstr>
      <vt:lpstr>A form that uses some HTML5 controls  and attributes</vt:lpstr>
      <vt:lpstr>The form in Chrome with an error message</vt:lpstr>
      <vt:lpstr>The HTML5 attributes for data validation</vt:lpstr>
      <vt:lpstr>CSS3 pseudo-classes for required, valid,  and invalid fields</vt:lpstr>
      <vt:lpstr>The HTML for a form that uses HTML5 attributes for data validation</vt:lpstr>
      <vt:lpstr>The form in Chrome with an error message</vt:lpstr>
      <vt:lpstr>Two of the reasons why you need JavaScript  for data validation</vt:lpstr>
      <vt:lpstr>The jQuery selectors for form controls</vt:lpstr>
      <vt:lpstr>The jQuery methods for getting, setting,  and trimming control values</vt:lpstr>
      <vt:lpstr>How to get the value of a numeric entry  from a text box</vt:lpstr>
      <vt:lpstr>How to get the value of the checked radio button in a group</vt:lpstr>
      <vt:lpstr>How to get an array of the selected options  from a list</vt:lpstr>
      <vt:lpstr>The jQuery event methods for forms</vt:lpstr>
      <vt:lpstr>A handler that disables or enables radio buttons when a check box is checked or unchecked</vt:lpstr>
      <vt:lpstr>The jQuery methods for triggering events</vt:lpstr>
      <vt:lpstr>A handler that triggers the submit event  after some data validation</vt:lpstr>
      <vt:lpstr>The form for a Validation application</vt:lpstr>
      <vt:lpstr>The HTML for the Validation application</vt:lpstr>
      <vt:lpstr>The HTML (continued)</vt:lpstr>
      <vt:lpstr>The HTML (continued)</vt:lpstr>
      <vt:lpstr>JavaScript validation for the application</vt:lpstr>
      <vt:lpstr>JavaScript validation (continued)</vt:lpstr>
      <vt:lpstr>JavaScript validation (continued)</vt:lpstr>
      <vt:lpstr>Exercise 10-1 Validate with JavaScript</vt:lpstr>
      <vt:lpstr>Extra 10-1 Use JavaScript to validate a form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Paul R. Smith</cp:lastModifiedBy>
  <cp:revision>68</cp:revision>
  <dcterms:created xsi:type="dcterms:W3CDTF">2010-11-30T18:46:51Z</dcterms:created>
  <dcterms:modified xsi:type="dcterms:W3CDTF">2020-07-30T17:04:31Z</dcterms:modified>
</cp:coreProperties>
</file>