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9"/>
  </p:notesMasterIdLst>
  <p:handoutMasterIdLst>
    <p:handoutMasterId r:id="rId5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7/31/2020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95154"/>
              </p:ext>
            </p:extLst>
          </p:nvPr>
        </p:nvGraphicFramePr>
        <p:xfrm>
          <a:off x="914400" y="1600200"/>
          <a:ext cx="7313400" cy="248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13400" cy="2482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34150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9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34754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3" imgW="7313400" imgH="1840293" progId="Word.Document.12">
                  <p:embed/>
                </p:oleObj>
              </mc:Choice>
              <mc:Fallback>
                <p:oleObj name="Document" r:id="rId3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48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Lightbox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M:\Current projects\HTML5 and CSS3 revision\Manuscript\Chapter 16\16-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05" y="1295400"/>
            <a:ext cx="4189095" cy="3482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97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</a:t>
            </a:r>
            <a:r>
              <a:rPr lang="en-US" dirty="0" err="1"/>
              <a:t>Lightbox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5925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8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HTML for the images </a:t>
            </a:r>
            <a:br>
              <a:rPr lang="en-US" dirty="0"/>
            </a:br>
            <a:r>
              <a:rPr lang="en-US" dirty="0"/>
              <a:t>used by the </a:t>
            </a:r>
            <a:r>
              <a:rPr lang="en-US" dirty="0" err="1"/>
              <a:t>Lightbox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27427"/>
              </p:ext>
            </p:extLst>
          </p:nvPr>
        </p:nvGraphicFramePr>
        <p:xfrm>
          <a:off x="914400" y="13716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67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bxSlider</a:t>
            </a:r>
            <a:r>
              <a:rPr lang="en-US" dirty="0"/>
              <a:t> plugin for a carousel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1285870"/>
            <a:ext cx="5428571" cy="28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8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</a:t>
            </a:r>
            <a:r>
              <a:rPr lang="en-US" dirty="0" err="1"/>
              <a:t>bxSlider</a:t>
            </a:r>
            <a:r>
              <a:rPr lang="en-US" dirty="0"/>
              <a:t>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71460"/>
              </p:ext>
            </p:extLst>
          </p:nvPr>
        </p:nvGraphicFramePr>
        <p:xfrm>
          <a:off x="914400" y="1081772"/>
          <a:ext cx="7313400" cy="23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3" imgW="7313400" imgH="2347228" progId="Word.Document.12">
                  <p:embed/>
                </p:oleObj>
              </mc:Choice>
              <mc:Fallback>
                <p:oleObj name="Document" r:id="rId3" imgW="7313400" imgH="2347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81772"/>
                        <a:ext cx="7313400" cy="2347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5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91874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93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some of the </a:t>
            </a:r>
            <a:r>
              <a:rPr lang="en-US" dirty="0" err="1"/>
              <a:t>bxSlider</a:t>
            </a:r>
            <a:r>
              <a:rPr lang="en-US" dirty="0"/>
              <a:t> options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28283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157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Cycle 2 plugin used for a slide show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1295400"/>
            <a:ext cx="4044315" cy="3314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83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95405"/>
              </p:ext>
            </p:extLst>
          </p:nvPr>
        </p:nvGraphicFramePr>
        <p:xfrm>
          <a:off x="914400" y="1069975"/>
          <a:ext cx="7253288" cy="474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7301323" imgH="4785636" progId="Word.Document.12">
                  <p:embed/>
                </p:oleObj>
              </mc:Choice>
              <mc:Fallback>
                <p:oleObj name="Document" r:id="rId3" imgW="7301323" imgH="4785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9975"/>
                        <a:ext cx="7253288" cy="474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URL for the Cycle 2 website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86747"/>
              </p:ext>
            </p:extLst>
          </p:nvPr>
        </p:nvGraphicFramePr>
        <p:xfrm>
          <a:off x="914400" y="1066800"/>
          <a:ext cx="7313400" cy="176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7313400" imgH="1766897" progId="Word.Document.12">
                  <p:embed/>
                </p:oleObj>
              </mc:Choice>
              <mc:Fallback>
                <p:oleObj name="Document" r:id="rId3" imgW="7313400" imgH="17668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66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40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Cycle 2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4634"/>
              </p:ext>
            </p:extLst>
          </p:nvPr>
        </p:nvGraphicFramePr>
        <p:xfrm>
          <a:off x="914400" y="1143000"/>
          <a:ext cx="7313400" cy="322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3" imgW="7313400" imgH="3220782" progId="Word.Document.12">
                  <p:embed/>
                </p:oleObj>
              </mc:Choice>
              <mc:Fallback>
                <p:oleObj name="Document" r:id="rId3" imgW="7313400" imgH="3220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2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1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UI website (</a:t>
            </a:r>
            <a:r>
              <a:rPr lang="en-US" u="sng" dirty="0"/>
              <a:t>http://jqueryui.com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5486400" cy="4761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82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four types of features provided by jQuery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37165"/>
              </p:ext>
            </p:extLst>
          </p:nvPr>
        </p:nvGraphicFramePr>
        <p:xfrm>
          <a:off x="914400" y="1121730"/>
          <a:ext cx="7313400" cy="154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7313400" imgH="1545270" progId="Word.Document.12">
                  <p:embed/>
                </p:oleObj>
              </mc:Choice>
              <mc:Fallback>
                <p:oleObj name="Document" r:id="rId3" imgW="7313400" imgH="15452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1730"/>
                        <a:ext cx="7313400" cy="154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4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primary folders and files </a:t>
            </a:r>
            <a:br>
              <a:rPr lang="en-US" dirty="0"/>
            </a:br>
            <a:r>
              <a:rPr lang="en-US" dirty="0"/>
              <a:t>in a full jQuery UI download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30" y="1419689"/>
            <a:ext cx="6440170" cy="199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72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build a jQuery UI download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24198"/>
              </p:ext>
            </p:extLst>
          </p:nvPr>
        </p:nvGraphicFramePr>
        <p:xfrm>
          <a:off x="914400" y="1143000"/>
          <a:ext cx="7313400" cy="336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7313400" imgH="3363256" progId="Word.Document.12">
                  <p:embed/>
                </p:oleObj>
              </mc:Choice>
              <mc:Fallback>
                <p:oleObj name="Document" r:id="rId3" imgW="7313400" imgH="33632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36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78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include the downloaded files </a:t>
            </a:r>
            <a:br>
              <a:rPr lang="en-US" dirty="0"/>
            </a:br>
            <a:r>
              <a:rPr lang="en-US" dirty="0"/>
              <a:t>in your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88115"/>
              </p:ext>
            </p:extLst>
          </p:nvPr>
        </p:nvGraphicFramePr>
        <p:xfrm>
          <a:off x="914400" y="1295400"/>
          <a:ext cx="7313612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7313400" imgH="2760619" progId="Word.Document.12">
                  <p:embed/>
                </p:oleObj>
              </mc:Choice>
              <mc:Fallback>
                <p:oleObj name="Document" r:id="rId3" imgW="7313400" imgH="2760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76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16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accordion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200150"/>
            <a:ext cx="6259830" cy="3981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82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jQuery UI documentation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01064"/>
              </p:ext>
            </p:extLst>
          </p:nvPr>
        </p:nvGraphicFramePr>
        <p:xfrm>
          <a:off x="914400" y="1102640"/>
          <a:ext cx="7313400" cy="232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Document" r:id="rId3" imgW="7313400" imgH="2326360" progId="Word.Document.12">
                  <p:embed/>
                </p:oleObj>
              </mc:Choice>
              <mc:Fallback>
                <p:oleObj name="Document" r:id="rId3" imgW="7313400" imgH="2326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2640"/>
                        <a:ext cx="7313400" cy="232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227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images folder and jquery-ui.min.css relationship that jQuery UI expects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57421"/>
            <a:ext cx="3048000" cy="1438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91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967043"/>
              </p:ext>
            </p:extLst>
          </p:nvPr>
        </p:nvGraphicFramePr>
        <p:xfrm>
          <a:off x="914400" y="1143000"/>
          <a:ext cx="7313400" cy="161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7313400" imgH="1611830" progId="Word.Document.12">
                  <p:embed/>
                </p:oleObj>
              </mc:Choice>
              <mc:Fallback>
                <p:oleObj name="Document" r:id="rId3" imgW="7313400" imgH="16118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995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using a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07282"/>
              </p:ext>
            </p:extLst>
          </p:nvPr>
        </p:nvGraphicFramePr>
        <p:xfrm>
          <a:off x="914400" y="11430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23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Accordion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40" y="1190625"/>
            <a:ext cx="578866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11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061272"/>
              </p:ext>
            </p:extLst>
          </p:nvPr>
        </p:nvGraphicFramePr>
        <p:xfrm>
          <a:off x="914400" y="11430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712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57434"/>
              </p:ext>
            </p:extLst>
          </p:nvPr>
        </p:nvGraphicFramePr>
        <p:xfrm>
          <a:off x="914400" y="1143000"/>
          <a:ext cx="7313400" cy="1610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3" imgW="7313400" imgH="1610391" progId="Word.Document.12">
                  <p:embed/>
                </p:oleObj>
              </mc:Choice>
              <mc:Fallback>
                <p:oleObj name="Document" r:id="rId3" imgW="7313400" imgH="1610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10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105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Tabs widget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C11, Slide </a:t>
            </a:r>
            <a:fld id="{5ECE9829-65B2-40C6-AEFF-7C648FF56A9C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19200"/>
            <a:ext cx="5514975" cy="3609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17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93468"/>
              </p:ext>
            </p:extLst>
          </p:nvPr>
        </p:nvGraphicFramePr>
        <p:xfrm>
          <a:off x="914400" y="1126883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6883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647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tabs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10405"/>
              </p:ext>
            </p:extLst>
          </p:nvPr>
        </p:nvGraphicFramePr>
        <p:xfrm>
          <a:off x="914400" y="11430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24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Button widget that activates a Dialog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1219200"/>
            <a:ext cx="4937125" cy="2867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9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Button and Dialog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90578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3" imgW="7313400" imgH="1840293" progId="Word.Document.12">
                  <p:embed/>
                </p:oleObj>
              </mc:Choice>
              <mc:Fallback>
                <p:oleObj name="Document" r:id="rId3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3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Button and Dialog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68532"/>
              </p:ext>
            </p:extLst>
          </p:nvPr>
        </p:nvGraphicFramePr>
        <p:xfrm>
          <a:off x="914400" y="1143000"/>
          <a:ext cx="7313400" cy="18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3" imgW="7313400" imgH="1840293" progId="Word.Document.12">
                  <p:embed/>
                </p:oleObj>
              </mc:Choice>
              <mc:Fallback>
                <p:oleObj name="Document" r:id="rId3" imgW="7313400" imgH="18402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840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46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Google search for a jQuery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162800" cy="2676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3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Datepicker</a:t>
            </a:r>
            <a:r>
              <a:rPr lang="en-US" dirty="0"/>
              <a:t> widget with no options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238250"/>
            <a:ext cx="4883150" cy="3028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220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HTML for the </a:t>
            </a:r>
            <a:r>
              <a:rPr lang="en-US" dirty="0" err="1"/>
              <a:t>Datepicker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19903"/>
              </p:ext>
            </p:extLst>
          </p:nvPr>
        </p:nvGraphicFramePr>
        <p:xfrm>
          <a:off x="914400" y="1143000"/>
          <a:ext cx="7313400" cy="46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3" imgW="7313400" imgH="460163" progId="Word.Document.12">
                  <p:embed/>
                </p:oleObj>
              </mc:Choice>
              <mc:Fallback>
                <p:oleObj name="Document" r:id="rId3" imgW="7313400" imgH="460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6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436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jQuery for the </a:t>
            </a:r>
            <a:r>
              <a:rPr lang="en-US" dirty="0" err="1"/>
              <a:t>Datepicker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54105"/>
              </p:ext>
            </p:extLst>
          </p:nvPr>
        </p:nvGraphicFramePr>
        <p:xfrm>
          <a:off x="914400" y="1066800"/>
          <a:ext cx="7313400" cy="326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3" imgW="7313400" imgH="3265036" progId="Word.Document.12">
                  <p:embed/>
                </p:oleObj>
              </mc:Choice>
              <mc:Fallback>
                <p:oleObj name="Document" r:id="rId3" imgW="7313400" imgH="3265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26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33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11-1	Modify the Carousel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474131"/>
              </p:ext>
            </p:extLst>
          </p:nvPr>
        </p:nvGraphicFramePr>
        <p:xfrm>
          <a:off x="914400" y="1143000"/>
          <a:ext cx="7313400" cy="449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3" imgW="7313400" imgH="4499453" progId="Word.Document.12">
                  <p:embed/>
                </p:oleObj>
              </mc:Choice>
              <mc:Fallback>
                <p:oleObj name="Document" r:id="rId3" imgW="7313400" imgH="4499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499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809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11-2	Replace tabs with an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22305"/>
            <a:ext cx="6799580" cy="43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2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11-3	Use widgets in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5" y="1248410"/>
            <a:ext cx="6751955" cy="36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6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543800" cy="738664"/>
          </a:xfrm>
        </p:spPr>
        <p:txBody>
          <a:bodyPr/>
          <a:lstStyle/>
          <a:p>
            <a:r>
              <a:rPr lang="en-US" dirty="0"/>
              <a:t>Short 11-1	Convert the FAQs app to an accordion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40177"/>
              </p:ext>
            </p:extLst>
          </p:nvPr>
        </p:nvGraphicFramePr>
        <p:xfrm>
          <a:off x="914400" y="1066800"/>
          <a:ext cx="7313612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3" imgW="7313400" imgH="3127238" progId="Word.Document.12">
                  <p:embed/>
                </p:oleObj>
              </mc:Choice>
              <mc:Fallback>
                <p:oleObj name="Document" r:id="rId3" imgW="7313400" imgH="3127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594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11-2	Create a </a:t>
            </a:r>
            <a:r>
              <a:rPr lang="en-US" dirty="0" err="1"/>
              <a:t>Progressbar</a:t>
            </a:r>
            <a:r>
              <a:rPr lang="en-US" dirty="0"/>
              <a:t>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027827"/>
              </p:ext>
            </p:extLst>
          </p:nvPr>
        </p:nvGraphicFramePr>
        <p:xfrm>
          <a:off x="914400" y="1066800"/>
          <a:ext cx="7313400" cy="377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3" imgW="7313400" imgH="3773769" progId="Word.Document.12">
                  <p:embed/>
                </p:oleObj>
              </mc:Choice>
              <mc:Fallback>
                <p:oleObj name="Document" r:id="rId3" imgW="7313400" imgH="37737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77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2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Websites for finding jQuery plugins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69457"/>
              </p:ext>
            </p:extLst>
          </p:nvPr>
        </p:nvGraphicFramePr>
        <p:xfrm>
          <a:off x="914400" y="1143000"/>
          <a:ext cx="7313400" cy="232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7301323" imgH="2324226" progId="Word.Document.12">
                  <p:embed/>
                </p:oleObj>
              </mc:Choice>
              <mc:Fallback>
                <p:oleObj name="Document" r:id="rId3" imgW="7301323" imgH="2324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32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2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Popular plugins for displaying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45974"/>
              </p:ext>
            </p:extLst>
          </p:nvPr>
        </p:nvGraphicFramePr>
        <p:xfrm>
          <a:off x="914400" y="990600"/>
          <a:ext cx="7313400" cy="400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7313400" imgH="4005470" progId="Word.Document.12">
                  <p:embed/>
                </p:oleObj>
              </mc:Choice>
              <mc:Fallback>
                <p:oleObj name="Document" r:id="rId3" imgW="7313400" imgH="40054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13400" cy="400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1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General steps for using a plugin </a:t>
            </a:r>
            <a:br>
              <a:rPr lang="en-US" dirty="0"/>
            </a:br>
            <a:r>
              <a:rPr lang="en-US" dirty="0"/>
              <a:t>within your web pages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126728"/>
              </p:ext>
            </p:extLst>
          </p:nvPr>
        </p:nvGraphicFramePr>
        <p:xfrm>
          <a:off x="914400" y="1295400"/>
          <a:ext cx="7313400" cy="460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3" imgW="7313400" imgH="4607028" progId="Word.Document.12">
                  <p:embed/>
                </p:oleObj>
              </mc:Choice>
              <mc:Fallback>
                <p:oleObj name="Document" r:id="rId3" imgW="7313400" imgH="4607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607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97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cautions when using plugins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64528"/>
              </p:ext>
            </p:extLst>
          </p:nvPr>
        </p:nvGraphicFramePr>
        <p:xfrm>
          <a:off x="914400" y="1143000"/>
          <a:ext cx="7313400" cy="164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7313400" imgH="1648168" progId="Word.Document.12">
                  <p:embed/>
                </p:oleObj>
              </mc:Choice>
              <mc:Fallback>
                <p:oleObj name="Document" r:id="rId3" imgW="7313400" imgH="16481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64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script elements for the jQuery library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 err="1"/>
              <a:t>bxSlider</a:t>
            </a:r>
            <a:r>
              <a:rPr lang="en-US" dirty="0"/>
              <a:t>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04406"/>
              </p:ext>
            </p:extLst>
          </p:nvPr>
        </p:nvGraphicFramePr>
        <p:xfrm>
          <a:off x="914400" y="1295400"/>
          <a:ext cx="7313400" cy="115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3" imgW="7313400" imgH="1150228" progId="Word.Document.12">
                  <p:embed/>
                </p:oleObj>
              </mc:Choice>
              <mc:Fallback>
                <p:oleObj name="Document" r:id="rId3" imgW="7313400" imgH="11502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15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4202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83</TotalTime>
  <Words>1357</Words>
  <Application>Microsoft Office PowerPoint</Application>
  <PresentationFormat>On-screen Show (4:3)</PresentationFormat>
  <Paragraphs>235</Paragraphs>
  <Slides>47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Times New Roman</vt:lpstr>
      <vt:lpstr>Master slides_with_titles_logo</vt:lpstr>
      <vt:lpstr>Document</vt:lpstr>
      <vt:lpstr>Chapter 11</vt:lpstr>
      <vt:lpstr>Objectives</vt:lpstr>
      <vt:lpstr>Objectives (continued)</vt:lpstr>
      <vt:lpstr>A Google search for a jQuery plugin</vt:lpstr>
      <vt:lpstr>Websites for finding jQuery plugins</vt:lpstr>
      <vt:lpstr>Popular plugins for displaying images</vt:lpstr>
      <vt:lpstr>General steps for using a plugin  within your web pages</vt:lpstr>
      <vt:lpstr>Two cautions when using plugins</vt:lpstr>
      <vt:lpstr>The script elements for the jQuery library  and the bxSlider plugin</vt:lpstr>
      <vt:lpstr>The HTML for the bxSlider plugin</vt:lpstr>
      <vt:lpstr>The jQuery for using the bxSlider plugin</vt:lpstr>
      <vt:lpstr>A Lightbox plugin</vt:lpstr>
      <vt:lpstr>The URL for the Lightbox website</vt:lpstr>
      <vt:lpstr>The HTML for the images  used by the Lightbox plugin</vt:lpstr>
      <vt:lpstr>A bxSlider plugin for a carousel</vt:lpstr>
      <vt:lpstr>The URL for the bxSlider website</vt:lpstr>
      <vt:lpstr>The HTML for the bxSlider plugin</vt:lpstr>
      <vt:lpstr>The jQuery for using some of the bxSlider options</vt:lpstr>
      <vt:lpstr>A Cycle 2 plugin used for a slide show</vt:lpstr>
      <vt:lpstr>The URL for the Cycle 2 website</vt:lpstr>
      <vt:lpstr>The HTML for the Cycle 2 plugin</vt:lpstr>
      <vt:lpstr>The jQuery UI website (http://jqueryui.com)</vt:lpstr>
      <vt:lpstr>The four types of features provided by jQuery UI</vt:lpstr>
      <vt:lpstr>The primary folders and files  in a full jQuery UI download</vt:lpstr>
      <vt:lpstr>How to build a jQuery UI download</vt:lpstr>
      <vt:lpstr>How to include the downloaded files  in your application</vt:lpstr>
      <vt:lpstr>The accordion documentation</vt:lpstr>
      <vt:lpstr>How to use the jQuery UI documentation</vt:lpstr>
      <vt:lpstr>The images folder and jquery-ui.min.css relationship that jQuery UI expects</vt:lpstr>
      <vt:lpstr>The jQuery for using a widget</vt:lpstr>
      <vt:lpstr>An Accordion widget</vt:lpstr>
      <vt:lpstr>The HTML for the accordion</vt:lpstr>
      <vt:lpstr>The jQuery for the accordion</vt:lpstr>
      <vt:lpstr>A Tabs widget</vt:lpstr>
      <vt:lpstr>The HTML for the tabs</vt:lpstr>
      <vt:lpstr>The jQuery for the tabs</vt:lpstr>
      <vt:lpstr>A Button widget that activates a Dialog widget</vt:lpstr>
      <vt:lpstr>The HTML for the Button and Dialog widgets</vt:lpstr>
      <vt:lpstr>The jQuery for the Button and Dialog widgets</vt:lpstr>
      <vt:lpstr>A Datepicker widget with no options set</vt:lpstr>
      <vt:lpstr>The HTML for the Datepicker widget</vt:lpstr>
      <vt:lpstr>The jQuery for the Datepicker widget</vt:lpstr>
      <vt:lpstr>Extra 11-1 Modify the Carousel application</vt:lpstr>
      <vt:lpstr>Extra 11-2 Replace tabs with an accordion</vt:lpstr>
      <vt:lpstr>Extra 11-3 Use widgets in a form</vt:lpstr>
      <vt:lpstr>Short 11-1 Convert the FAQs app to an accordion</vt:lpstr>
      <vt:lpstr>Short 11-2 Create a Progressbar widget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Maria David</dc:creator>
  <cp:lastModifiedBy>Paul R. Smith</cp:lastModifiedBy>
  <cp:revision>12</cp:revision>
  <cp:lastPrinted>2016-01-14T23:03:16Z</cp:lastPrinted>
  <dcterms:created xsi:type="dcterms:W3CDTF">2017-02-02T22:02:33Z</dcterms:created>
  <dcterms:modified xsi:type="dcterms:W3CDTF">2020-07-31T14:06:40Z</dcterms:modified>
</cp:coreProperties>
</file>