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1" r:id="rId3"/>
    <p:sldId id="259" r:id="rId4"/>
    <p:sldId id="258" r:id="rId5"/>
    <p:sldId id="260" r:id="rId6"/>
    <p:sldId id="291" r:id="rId7"/>
    <p:sldId id="292" r:id="rId8"/>
    <p:sldId id="293" r:id="rId9"/>
    <p:sldId id="294" r:id="rId10"/>
    <p:sldId id="295" r:id="rId11"/>
    <p:sldId id="266" r:id="rId12"/>
    <p:sldId id="267" r:id="rId13"/>
    <p:sldId id="268" r:id="rId14"/>
    <p:sldId id="297" r:id="rId15"/>
    <p:sldId id="269" r:id="rId16"/>
    <p:sldId id="270" r:id="rId17"/>
    <p:sldId id="271" r:id="rId18"/>
    <p:sldId id="298" r:id="rId19"/>
    <p:sldId id="272" r:id="rId20"/>
    <p:sldId id="273" r:id="rId21"/>
    <p:sldId id="274" r:id="rId22"/>
    <p:sldId id="275" r:id="rId23"/>
    <p:sldId id="276" r:id="rId24"/>
    <p:sldId id="277" r:id="rId25"/>
    <p:sldId id="299" r:id="rId26"/>
    <p:sldId id="287" r:id="rId27"/>
    <p:sldId id="288" r:id="rId28"/>
    <p:sldId id="289" r:id="rId29"/>
    <p:sldId id="290" r:id="rId30"/>
    <p:sldId id="302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6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6723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8456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2146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29898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514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982057"/>
            <a:ext cx="7391400" cy="13613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12800" y="4495800"/>
            <a:ext cx="74168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812800" y="4953000"/>
            <a:ext cx="7416800" cy="1066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67358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6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7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6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3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80" r:id="rId4"/>
    <p:sldLayoutId id="2147483677" r:id="rId5"/>
    <p:sldLayoutId id="2147483678" r:id="rId6"/>
    <p:sldLayoutId id="2147483679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209800"/>
            <a:ext cx="9144000" cy="2971800"/>
          </a:xfrm>
        </p:spPr>
        <p:txBody>
          <a:bodyPr/>
          <a:lstStyle/>
          <a:p>
            <a:r>
              <a:rPr lang="en-US"/>
              <a:t>Responsive Web Design</a:t>
            </a:r>
          </a:p>
          <a:p>
            <a:r>
              <a:rPr lang="en-US"/>
              <a:t>with FlexGrid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auto-fill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416800" cy="142822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repeat(2, 50px) / repeat(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(75px,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grid-gap: 20px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2800" y="2971800"/>
            <a:ext cx="7391400" cy="4572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when the container is 360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59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449878"/>
            <a:ext cx="3420152" cy="115224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4891661"/>
            <a:ext cx="7416800" cy="4572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when the container is 720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59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914400" y="5348861"/>
            <a:ext cx="6998815" cy="487722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4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FF73-7331-4F12-9881-2A7C7BB7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page layout that uses alignment</a:t>
            </a:r>
          </a:p>
        </p:txBody>
      </p:sp>
      <p:pic>
        <p:nvPicPr>
          <p:cNvPr id="7" name="Content Placeholder 6" descr="See page 362 in book" title="See slide title">
            <a:extLst>
              <a:ext uri="{FF2B5EF4-FFF2-40B4-BE49-F238E27FC236}">
                <a16:creationId xmlns:a16="http://schemas.microsoft.com/office/drawing/2014/main" id="{7D6BCBA1-2CD7-4B7D-AB56-5CB0E1635C2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8406"/>
            <a:ext cx="705029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D1F9-C13F-43EB-BC63-66103BC541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3AFC-C44A-4708-BEC6-3993FED81E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1D40A-4359-437D-BA2B-A01E76A477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90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6EA-BDB8-41E2-9DA9-FE4C4EF2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/>
              <a:t>A page layout that uses alignment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4723-88D4-4157-A70E-CE2A7DD96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&lt;nav class="navbar"&gt;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class="navbar-brand"&gt;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 Logo&lt;/div&gt;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class="navbar-nav"&gt;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Navigation&lt;/div&gt;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&lt;section class="jumbotron"&gt;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&lt;div&gt;Image&lt;/div&gt;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&lt;main class="main"&gt;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&lt;div&gt;Product 1&lt;/div&gt;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&lt;div&gt;Product 2&lt;/div&gt;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div&gt;Product 3&lt;/div&gt;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&lt;footer class="footer"&gt;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Copyright Notice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91E9-C3ED-4776-9BD7-8B7ABFD0C6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9DDED-159D-41D4-89D8-3A8C716994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56E5-ED83-4DC7-B054-8A32275FAD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8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A964-56FD-479C-9E13-848DDA53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/>
              <a:t>A page layout that uses alignment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20601-BB4D-4033-BF62-985441429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305800" cy="5105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.navbar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80px / 120px 1fr;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.navbar-brand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align-self: stretch;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.navbar-nav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height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align-self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center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1E48-2350-47C6-BF80-BC61C8E6F9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4A435-1DFE-4214-B546-65F9DEF1EF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1CF4-A305-44D7-8A15-46445B1E82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0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A964-56FD-479C-9E13-848DDA53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/>
              <a:t>A page layout that uses alignment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20601-BB4D-4033-BF62-985441429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305800" cy="5105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.jumbotron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min-height: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200px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min-height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120px / repeat(3, 180px);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align-content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justify-content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space-evenly;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min-height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align-items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justify-items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center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1E48-2350-47C6-BF80-BC61C8E6F9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4A435-1DFE-4214-B546-65F9DEF1EF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1CF4-A305-44D7-8A15-46445B1E82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4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8BAE-D97D-4575-9717-2CC9055C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numbered grid lines to define the grid areas</a:t>
            </a:r>
            <a:endParaRPr lang="en-US" dirty="0"/>
          </a:p>
        </p:txBody>
      </p:sp>
      <p:pic>
        <p:nvPicPr>
          <p:cNvPr id="7" name="Content Placeholder 6" descr="See page 364 in book" title="See slide title">
            <a:extLst>
              <a:ext uri="{FF2B5EF4-FFF2-40B4-BE49-F238E27FC236}">
                <a16:creationId xmlns:a16="http://schemas.microsoft.com/office/drawing/2014/main" id="{0AECAAE6-1E4D-456C-94EF-4A28AD0CB06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5" y="1221060"/>
            <a:ext cx="638824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9AF48-3AC7-4918-9E00-8527FA572D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F2E8C-F522-4FAF-8B8F-3D2121F14E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6369-59A2-4626-B785-2542B4C575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AFF6-DE0E-4CEE-93B4-31F5872C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numbered grid lines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36EA3-B547-42D3-B2E0-C9AA3B4D5F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066800"/>
            <a:ext cx="6324600" cy="4278094"/>
          </a:xfr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min-height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600px;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100%;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grid-template-columns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200px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grid-template-rows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16px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grid-row: 1 / 2; grid-column: 1 / 4;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2 / 4; grid-column: 1 / 2;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2 / 3; grid-column: 2 / 4;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3 / 4; grid-column: 2 / 3;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3 / 4; grid-column: 3 / 4;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4 / 5; grid-column: 1 / 4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67327-2385-4520-BFCA-710BBED7BA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10BC-01C5-421D-BB88-8BE52EF081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52021-14FF-4BE5-8F6C-DB5E4EE062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See page 364 in book" title="See slide title">
            <a:extLst>
              <a:ext uri="{FF2B5EF4-FFF2-40B4-BE49-F238E27FC236}">
                <a16:creationId xmlns:a16="http://schemas.microsoft.com/office/drawing/2014/main" id="{8F067B9E-FB81-4143-B217-9BDE59BF1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1113155"/>
            <a:ext cx="3183140" cy="239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97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2E58-18AB-46D0-AB44-5F569F17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named lines for a grid container</a:t>
            </a:r>
            <a:endParaRPr lang="en-US" dirty="0"/>
          </a:p>
        </p:txBody>
      </p:sp>
      <p:pic>
        <p:nvPicPr>
          <p:cNvPr id="7" name="Content Placeholder 6" descr="See page 366 in book" title="See slide title">
            <a:extLst>
              <a:ext uri="{FF2B5EF4-FFF2-40B4-BE49-F238E27FC236}">
                <a16:creationId xmlns:a16="http://schemas.microsoft.com/office/drawing/2014/main" id="{3C3336F0-8303-4506-87B4-CCABFB7F88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21" y="1143000"/>
            <a:ext cx="653975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B1103-71B7-42A5-81CD-23A8679F30A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7B35-05CB-4F9B-B8C7-EF57AEBA33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D2979-0D5F-4B2D-9C06-D16A7D6CB3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8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BE8B-5A21-4486-9C3A-F6FA7CE3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named lines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D5EF-CFAE-41AE-A321-DE8AE627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grid-template-columns: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body-start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-start] 200px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-end sec-start] 1fr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sec3-start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1fr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sec-end main-end];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grid-template-rows: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row1-start]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80px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row2-start] 1fr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row3-start]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row4-start]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60px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[rows-end];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16px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D4F1-6E94-4996-B05E-FB9C8B6B2E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7905-D635-43AB-A483-D82B11114F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BD179-ED65-4B4D-ACEE-2C606EC28C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See page 366 in book" title="See slide title">
            <a:extLst>
              <a:ext uri="{FF2B5EF4-FFF2-40B4-BE49-F238E27FC236}">
                <a16:creationId xmlns:a16="http://schemas.microsoft.com/office/drawing/2014/main" id="{7B8DC38E-9B24-4ADC-ACF6-B3503C4A39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200" y="2980941"/>
            <a:ext cx="3768539" cy="281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36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BE8B-5A21-4486-9C3A-F6FA7CE3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named lines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D5EF-CFAE-41AE-A321-DE8AE627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grid-row: row1-start/row2-start;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body-start/body-end;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row2-start/row4-start;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-start/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row2-start/row3-start;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sec-start/sec-end;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row3-start/row4-start;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sec-start/sec3-start;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row3-start/row4-start;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column3-start/content-end;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row4-start/rows-end;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body-start/body-end;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D4F1-6E94-4996-B05E-FB9C8B6B2E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7905-D635-43AB-A483-D82B11114F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BD179-ED65-4B4D-ACEE-2C606EC28C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See page 366 in book" title="See slide title">
            <a:extLst>
              <a:ext uri="{FF2B5EF4-FFF2-40B4-BE49-F238E27FC236}">
                <a16:creationId xmlns:a16="http://schemas.microsoft.com/office/drawing/2014/main" id="{C0505B08-E757-4859-B6DF-1704390DD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5040" y="4038600"/>
            <a:ext cx="275896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39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1AA2-3586-471D-A36A-06F505FF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4B359-B9C0-4ED9-B1B0-C4724B09B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Design responsive web page layouts with CSS Grid Layout.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benefits and usage of CSS Grid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Define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 terms as they apply to Grid Layout: grid, grid track, grid line, grid cell, grid area, and grid item.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to define named template areas.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FF40-2D0C-4EC0-8356-D57C7A7605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05B1-388B-450B-A3A6-39AA21ABB1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11F4-8788-49A1-9BE2-3C59566C44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75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259E-7A08-4ACC-84B8-578127F9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template names to define the grid areas</a:t>
            </a:r>
            <a:endParaRPr lang="en-US" dirty="0"/>
          </a:p>
        </p:txBody>
      </p:sp>
      <p:pic>
        <p:nvPicPr>
          <p:cNvPr id="7" name="Content Placeholder 6" descr="See page 368 in book" title="See slide title">
            <a:extLst>
              <a:ext uri="{FF2B5EF4-FFF2-40B4-BE49-F238E27FC236}">
                <a16:creationId xmlns:a16="http://schemas.microsoft.com/office/drawing/2014/main" id="{EDE2B5CB-F41E-49BE-9E71-C6D45546C12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284561"/>
            <a:ext cx="6172200" cy="46869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223A-033D-4BBC-991B-50A856DA57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FDB0-1803-4DD0-9E4C-85E9345132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5DE65-E658-4D22-99CF-A846FF6431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4BC1-7BEE-4ECA-BF74-93809F2D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template names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B103D-D94B-44D2-919B-B080CB4A5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5410200" cy="4278094"/>
          </a:xfr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grid-template-columns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200px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grid-template-rows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16px;   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grid-template-areas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sec2 sec3"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grid-area: head;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grid-area: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grid-area: sec1;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grid-area: sec2;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grid-area: sec3;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grid-area: foot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D342C-4D35-4BB5-9E98-322744BD19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9FD3D-4C16-4BE7-BA02-3959033BCA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3E342-7E7F-46D9-AE20-187EA3E631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See page 368 in book" title="See slide title">
            <a:extLst>
              <a:ext uri="{FF2B5EF4-FFF2-40B4-BE49-F238E27FC236}">
                <a16:creationId xmlns:a16="http://schemas.microsoft.com/office/drawing/2014/main" id="{0C77E661-91AD-44DE-9C12-89293C804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3169618"/>
            <a:ext cx="3657601" cy="277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71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34B8-EA3D-456D-A627-1157D9A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12-column grid to define the grid areas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EF4BFD-7DCD-4AD0-B764-D4289A557E5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284490" cy="4419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F7CC-1CB8-41B3-B142-DFF8534D7A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636A-C319-4764-8EE2-783C40E47B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6262-B895-4369-A1A9-CD99C6A338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6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BC5F-C504-4B8C-8B2C-4DF2C221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12-column grid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6B21A-5873-4775-A3AC-02AE7B463C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046988"/>
          </a:xfrm>
        </p:spPr>
        <p:txBody>
          <a:bodyPr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grid-template-columns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repeat(12,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grid-template-rows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16px;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grid-row: 1 / 2;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2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2 / 3;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5 / span 8;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3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5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3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9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4 / 5;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777C1-ED58-4F5C-9888-43D24022A9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D0E9-82B2-4898-95D2-1B3FA3F146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02A5-5B44-4A82-82D3-91A9E153B4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69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7CE1-CA6D-4E86-A9D7-E11CFD62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speaker page in desktop and tablet layout</a:t>
            </a:r>
          </a:p>
        </p:txBody>
      </p:sp>
      <p:pic>
        <p:nvPicPr>
          <p:cNvPr id="8" name="Content Placeholder 7" descr="See page 372 in book" title="See slide title">
            <a:extLst>
              <a:ext uri="{FF2B5EF4-FFF2-40B4-BE49-F238E27FC236}">
                <a16:creationId xmlns:a16="http://schemas.microsoft.com/office/drawing/2014/main" id="{26344C38-D615-4DE4-9068-E8EEC78E48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143000"/>
            <a:ext cx="6924675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B5F0-DBA2-4DAF-B0BC-A862C28030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B202B-68EB-4BA6-94DA-39A0825A52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11A2-8E16-4DC9-AC45-760C1517FF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26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B93A-956B-414A-B505-17D5A5D9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code for the speaker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CE37-DCC4-42C3-8FDE-AD83A3A293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2000" b="1"/>
          </a:p>
          <a:p>
            <a:r>
              <a:rPr lang="en-US" sz="2000" b="1"/>
              <a:t>with template names</a:t>
            </a:r>
          </a:p>
          <a:p>
            <a:r>
              <a:rPr lang="en-US" sz="1800">
                <a:latin typeface="Consolas" panose="020B0609020204030204" pitchFamily="49" charset="0"/>
              </a:rPr>
              <a:t>book_apps\ch10\ch10_template_areas\sampson.html</a:t>
            </a:r>
          </a:p>
          <a:p>
            <a:r>
              <a:rPr lang="en-US" sz="1800">
                <a:latin typeface="Consolas" panose="020B0609020204030204" pitchFamily="49" charset="0"/>
              </a:rPr>
              <a:t>book_apps\ch10\ch10_template_areas\styles\speaker.css</a:t>
            </a:r>
          </a:p>
          <a:p>
            <a:endParaRPr lang="en-US" sz="1800">
              <a:latin typeface="Consolas" panose="020B0609020204030204" pitchFamily="49" charset="0"/>
            </a:endParaRPr>
          </a:p>
          <a:p>
            <a:r>
              <a:rPr lang="en-US" sz="2000" b="1"/>
              <a:t>with 12-column layout</a:t>
            </a:r>
          </a:p>
          <a:p>
            <a:r>
              <a:rPr lang="en-US" sz="1800">
                <a:latin typeface="Consolas" panose="020B0609020204030204" pitchFamily="49" charset="0"/>
              </a:rPr>
              <a:t>book_apps\ch10\ch10_12_column\sampson.html</a:t>
            </a:r>
          </a:p>
          <a:p>
            <a:r>
              <a:rPr lang="en-US" sz="1800">
                <a:latin typeface="Consolas" panose="020B0609020204030204" pitchFamily="49" charset="0"/>
              </a:rPr>
              <a:t>book_apps\ch10\ch10_12_column\styles\speaker.css</a:t>
            </a:r>
          </a:p>
          <a:p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F4EEF-6141-49B0-9AE1-ABB041B25E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4AA0-355A-4B05-983D-143F8EEF91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5D2D-54D9-4C50-96AC-E766F91B3A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05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3968-C052-4905-A338-A87505E2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headline and gallery layout</a:t>
            </a:r>
          </a:p>
        </p:txBody>
      </p:sp>
      <p:pic>
        <p:nvPicPr>
          <p:cNvPr id="7" name="Content Placeholder 6" descr="See page 382 in book" title="See slide title">
            <a:extLst>
              <a:ext uri="{FF2B5EF4-FFF2-40B4-BE49-F238E27FC236}">
                <a16:creationId xmlns:a16="http://schemas.microsoft.com/office/drawing/2014/main" id="{048233FD-8026-4CFD-99F9-58745914D61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485999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143E-05A5-4458-961A-80D72638D1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B409-2143-424A-84D8-96BE8FB27A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6139A-DAC5-4604-A863-96CE5FBEBD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378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F4CC-D589-406F-9671-8E99C2D1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fixed sidebar layout</a:t>
            </a:r>
            <a:endParaRPr lang="en-US" dirty="0"/>
          </a:p>
        </p:txBody>
      </p:sp>
      <p:pic>
        <p:nvPicPr>
          <p:cNvPr id="7" name="Content Placeholder 6" descr="See page 382 in book" title="See slide title">
            <a:extLst>
              <a:ext uri="{FF2B5EF4-FFF2-40B4-BE49-F238E27FC236}">
                <a16:creationId xmlns:a16="http://schemas.microsoft.com/office/drawing/2014/main" id="{43497029-FF67-4538-BA87-5F712A397C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642937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9BE2-58FE-4E04-AE5B-4BF223FB13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5AA6-A310-47D3-B3F5-723DB5F36B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62EB2-C143-49FB-936D-1B3F6F360B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4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D154-6B67-4314-AC0F-CA21923A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advanced grid layout</a:t>
            </a:r>
            <a:endParaRPr lang="en-US" dirty="0"/>
          </a:p>
        </p:txBody>
      </p:sp>
      <p:pic>
        <p:nvPicPr>
          <p:cNvPr id="7" name="Content Placeholder 6" descr="See page 384 in book" title="See slide title">
            <a:extLst>
              <a:ext uri="{FF2B5EF4-FFF2-40B4-BE49-F238E27FC236}">
                <a16:creationId xmlns:a16="http://schemas.microsoft.com/office/drawing/2014/main" id="{33A84CC4-9ED8-4184-A729-2288954140A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480593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AFA71-5CAD-4894-AA27-B49F99D7B16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A510-1099-426C-A7A5-10B67D8AD9B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9C10-1FDD-4390-AAC7-EF59E2D60E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76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DE23-D4DB-4EFA-B2CC-8EF45C3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5657"/>
            <a:ext cx="7315200" cy="1107996"/>
          </a:xfrm>
        </p:spPr>
        <p:txBody>
          <a:bodyPr/>
          <a:lstStyle/>
          <a:p>
            <a:pPr marL="342900" marR="457200" lvl="0" indent="-342900"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10-1	Use a 12-column grid for the Town 		Hall home page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8" name="Content Placeholder 7" descr="Read the exercise description" title="Web page screenshot">
            <a:extLst>
              <a:ext uri="{FF2B5EF4-FFF2-40B4-BE49-F238E27FC236}">
                <a16:creationId xmlns:a16="http://schemas.microsoft.com/office/drawing/2014/main" id="{973ED80A-F359-49AD-BCF9-F5F0299750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572125" cy="42005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6A0E-FE22-4983-B595-618C7BEA10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8B496-2308-41CC-BAC8-61C67D6D7C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7D37-4FF7-4883-A9DF-718C8AD1BD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6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4877-869D-45ED-A399-2D9B810F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grid layout</a:t>
            </a:r>
            <a:endParaRPr lang="en-US" dirty="0"/>
          </a:p>
        </p:txBody>
      </p:sp>
      <p:pic>
        <p:nvPicPr>
          <p:cNvPr id="7" name="Content Placeholder 6" descr="See page 352 in book" title="See slide title">
            <a:extLst>
              <a:ext uri="{FF2B5EF4-FFF2-40B4-BE49-F238E27FC236}">
                <a16:creationId xmlns:a16="http://schemas.microsoft.com/office/drawing/2014/main" id="{6DBA5C0A-04FC-4003-9640-83E501A0048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74074"/>
            <a:ext cx="7315200" cy="47384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4D7AD-E9EE-43BC-8D5A-00B957AD9E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2EBF-7995-40BD-AE95-295134DD28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9FFA4-5E4D-462C-965D-0C8AC95FD4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28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1AA2-3586-471D-A36A-06F505FF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4B359-B9C0-4ED9-B1B0-C4724B09B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Design responsive web page layouts with CSS Grid Layout.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benefits and usage of CSS Grid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Define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 terms as they apply to Grid Layout: grid, grid track, grid line, grid cell, grid area, and grid item.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to define named template areas.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FF40-2D0C-4EC0-8356-D57C7A7605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05B1-388B-450B-A3A6-39AA21ABB1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11F4-8788-49A1-9BE2-3C59566C44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9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572C-EFB2-4314-92C8-FF65FE53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a 2 row by 3 column grid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E80B-B94F-4DAA-B197-523C898E3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laying out the grid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background-color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silver;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100px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150px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15px 20px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2BC4-24DA-4369-9F17-0AF3C259B5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3486-538A-43A6-8D9A-8D1B15C138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15ECC-33AB-4F08-805F-86EDE0EB7B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6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62F0-C620-4BC4-AADD-A5CC9459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for the 2x3 grid</a:t>
            </a:r>
            <a:endParaRPr lang="en-US" dirty="0"/>
          </a:p>
        </p:txBody>
      </p:sp>
      <p:pic>
        <p:nvPicPr>
          <p:cNvPr id="7" name="Content Placeholder 6" descr="See page 354 in book" title="See slide title">
            <a:extLst>
              <a:ext uri="{FF2B5EF4-FFF2-40B4-BE49-F238E27FC236}">
                <a16:creationId xmlns:a16="http://schemas.microsoft.com/office/drawing/2014/main" id="{46540763-2B47-49FD-848B-7B88D1C1890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4666667" cy="20476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625A-543F-4227-B8BE-1124006688F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26936-901A-4FB0-91BD-D0EBDC33EE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6849-0810-44B3-8BB7-2FDF88CE84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the repeat()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1470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repeat(2, 50px)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repeat(3, 1fr);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20px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545363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9" name="Content Placeholder 8" descr="See page 35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7712" y="3002563"/>
            <a:ext cx="6541575" cy="123759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mixed units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223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repeat(2, 50px)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100px 30% 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20px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2800" y="2426439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9" name="Content Placeholder 8" descr="See page 35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904121"/>
            <a:ext cx="6389162" cy="120711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0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repeats two columns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8331200" cy="1604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grid-template: repeat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 50px)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repeat(2, 50px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9" name="Content Placeholder 8" descr="See page 35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4150" y="3429000"/>
            <a:ext cx="6675699" cy="126807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7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with the repeat()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291864"/>
            <a:ext cx="8331200" cy="14513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repeat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 50px) / repeat(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(75px,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6429" y="2781300"/>
            <a:ext cx="73914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layout when the container is 360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59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7057" y="3233139"/>
            <a:ext cx="3426859" cy="1153463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4599895"/>
            <a:ext cx="74168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layout when the container is 720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59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914400" y="5042533"/>
            <a:ext cx="7061608" cy="50296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5673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185</TotalTime>
  <Words>2109</Words>
  <Application>Microsoft Office PowerPoint</Application>
  <PresentationFormat>On-screen Show (4:3)</PresentationFormat>
  <Paragraphs>339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Consolas</vt:lpstr>
      <vt:lpstr>Courier New</vt:lpstr>
      <vt:lpstr>Times New Roman</vt:lpstr>
      <vt:lpstr>Master slides_with_titles_logo</vt:lpstr>
      <vt:lpstr>Chapter 10</vt:lpstr>
      <vt:lpstr>Objectives</vt:lpstr>
      <vt:lpstr>The components of a grid layout</vt:lpstr>
      <vt:lpstr>The HTML and CSS for a 2 row by 3 column grid</vt:lpstr>
      <vt:lpstr>The layout for the 2x3 grid</vt:lpstr>
      <vt:lpstr>CSS that uses the repeat() function</vt:lpstr>
      <vt:lpstr>CSS that uses mixed units</vt:lpstr>
      <vt:lpstr>CSS that repeats two columns</vt:lpstr>
      <vt:lpstr>CSS that uses auto-fit and the minmax() function with the repeat() function</vt:lpstr>
      <vt:lpstr>CSS that uses auto-fill and the minmax() function </vt:lpstr>
      <vt:lpstr>A page layout that uses alignment</vt:lpstr>
      <vt:lpstr>A page layout that uses alignment</vt:lpstr>
      <vt:lpstr>A page layout that uses alignment</vt:lpstr>
      <vt:lpstr>A page layout that uses alignment</vt:lpstr>
      <vt:lpstr>Using numbered grid lines to define the grid areas</vt:lpstr>
      <vt:lpstr>Using numbered grid lines to define the grid areas</vt:lpstr>
      <vt:lpstr>The named lines for a grid container</vt:lpstr>
      <vt:lpstr>Using named lines to define the grid areas</vt:lpstr>
      <vt:lpstr>Using named lines to define the grid areas</vt:lpstr>
      <vt:lpstr>Using template names to define the grid areas</vt:lpstr>
      <vt:lpstr>Using template names to define the grid areas</vt:lpstr>
      <vt:lpstr>Using a 12-column grid to define the grid areas</vt:lpstr>
      <vt:lpstr>Using a 12-column grid to define the grid areas</vt:lpstr>
      <vt:lpstr>A speaker page in desktop and tablet layout</vt:lpstr>
      <vt:lpstr>The code for the speaker page</vt:lpstr>
      <vt:lpstr>The headline and gallery layout</vt:lpstr>
      <vt:lpstr>The fixed sidebar layout</vt:lpstr>
      <vt:lpstr>The advanced grid layout</vt:lpstr>
      <vt:lpstr>Short 10-1 Use a 12-column grid for the Town   Hall home page  </vt:lpstr>
      <vt:lpstr>Objectives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Samantha Walker</dc:creator>
  <cp:lastModifiedBy>Paul R. Smith</cp:lastModifiedBy>
  <cp:revision>60</cp:revision>
  <cp:lastPrinted>2016-01-14T23:03:16Z</cp:lastPrinted>
  <dcterms:created xsi:type="dcterms:W3CDTF">2018-02-27T22:00:58Z</dcterms:created>
  <dcterms:modified xsi:type="dcterms:W3CDTF">2020-07-06T14:27:01Z</dcterms:modified>
</cp:coreProperties>
</file>