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58" r:id="rId4"/>
    <p:sldId id="315" r:id="rId5"/>
    <p:sldId id="259" r:id="rId6"/>
    <p:sldId id="260" r:id="rId7"/>
    <p:sldId id="261" r:id="rId8"/>
    <p:sldId id="316" r:id="rId9"/>
    <p:sldId id="262" r:id="rId10"/>
    <p:sldId id="263" r:id="rId11"/>
    <p:sldId id="317" r:id="rId12"/>
    <p:sldId id="264" r:id="rId13"/>
    <p:sldId id="265" r:id="rId14"/>
    <p:sldId id="266" r:id="rId15"/>
    <p:sldId id="267" r:id="rId16"/>
    <p:sldId id="268" r:id="rId17"/>
    <p:sldId id="269" r:id="rId18"/>
    <p:sldId id="297" r:id="rId19"/>
    <p:sldId id="298" r:id="rId20"/>
    <p:sldId id="272" r:id="rId21"/>
    <p:sldId id="318" r:id="rId22"/>
    <p:sldId id="273" r:id="rId23"/>
    <p:sldId id="319" r:id="rId24"/>
    <p:sldId id="274" r:id="rId25"/>
    <p:sldId id="275" r:id="rId26"/>
    <p:sldId id="276" r:id="rId27"/>
    <p:sldId id="320" r:id="rId28"/>
    <p:sldId id="277" r:id="rId29"/>
    <p:sldId id="278" r:id="rId30"/>
    <p:sldId id="321" r:id="rId31"/>
    <p:sldId id="305" r:id="rId32"/>
    <p:sldId id="303" r:id="rId33"/>
    <p:sldId id="279" r:id="rId34"/>
    <p:sldId id="281" r:id="rId35"/>
    <p:sldId id="282" r:id="rId36"/>
    <p:sldId id="322" r:id="rId37"/>
    <p:sldId id="299" r:id="rId38"/>
    <p:sldId id="284" r:id="rId39"/>
    <p:sldId id="285" r:id="rId40"/>
    <p:sldId id="286" r:id="rId41"/>
    <p:sldId id="295" r:id="rId42"/>
    <p:sldId id="296" r:id="rId43"/>
    <p:sldId id="323" r:id="rId44"/>
    <p:sldId id="324" r:id="rId45"/>
    <p:sldId id="304" r:id="rId4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0" autoAdjust="0"/>
    <p:restoredTop sz="94830" autoAdjust="0"/>
  </p:normalViewPr>
  <p:slideViewPr>
    <p:cSldViewPr>
      <p:cViewPr varScale="1">
        <p:scale>
          <a:sx n="108" d="100"/>
          <a:sy n="108" d="100"/>
        </p:scale>
        <p:origin x="145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6/18/2020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example does a very poor job of illustrating the value of viewport units.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53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This example does a very poor job of illustrating the value of viewport units.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01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This example does a very poor job of illustrating the value of viewport units.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39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HTML isn't really relevant to this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07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8200" y="3810000"/>
            <a:ext cx="7391400" cy="204995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72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255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527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3A72EA-95A4-4971-A611-08118360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C1F24-BFF2-4185-85BB-A0DFC365FC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D137B-59BC-486D-BF00-F2FFE59AC0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921E1-018C-46BC-A8C8-322A29403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66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77334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AD71E90-A095-4E69-9451-395CD82372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897A521-89BB-45E2-8829-2778F464A7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67A9A81-694D-4639-A4B6-89156A3472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48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7B6BB-4346-41AB-8BAF-8B6DEFB48F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322FD-6B4A-490F-ACE4-6D1F186204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5B42-F45F-4D47-A4D6-D98ACFA3A4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15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2057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7B6BB-4346-41AB-8BAF-8B6DEFB48F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322FD-6B4A-490F-ACE4-6D1F186204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5B42-F45F-4D47-A4D6-D98ACFA3A4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3390900"/>
            <a:ext cx="7315200" cy="3810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header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914400" y="3886200"/>
            <a:ext cx="7315200" cy="2057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369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8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css3_pr_mediaquery.asp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mediaqueries-4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jquery.com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83E44D-4E7B-4942-97AB-42AFF39D8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209800"/>
            <a:ext cx="9144000" cy="2971800"/>
          </a:xfrm>
        </p:spPr>
        <p:txBody>
          <a:bodyPr/>
          <a:lstStyle/>
          <a:p>
            <a:r>
              <a:rPr lang="en-US"/>
              <a:t>Introduction to</a:t>
            </a:r>
          </a:p>
          <a:p>
            <a:r>
              <a:rPr lang="en-US"/>
              <a:t>Responsive Web Design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0D66C3-B4F9-4680-BE2F-E7D63605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8075-7189-4561-A4E5-98C8C46EDD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A3984-E668-431C-B47A-D79A7058C7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6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BE3DC-7B6C-43DD-86BD-D30617EA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web page in Chrome’s developer tools</a:t>
            </a:r>
          </a:p>
        </p:txBody>
      </p:sp>
      <p:pic>
        <p:nvPicPr>
          <p:cNvPr id="7" name="Content Placeholder 6" descr="See page 284 in book" title="See slide title">
            <a:extLst>
              <a:ext uri="{FF2B5EF4-FFF2-40B4-BE49-F238E27FC236}">
                <a16:creationId xmlns:a16="http://schemas.microsoft.com/office/drawing/2014/main" id="{1E14F547-BC98-4B86-A2A4-2DD157D09B03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6560570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46ED3-8D45-401D-A320-BEE3D6E6911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CC5F1-8256-491C-91D4-3F820ED21F9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305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50CBE63-4EC1-4611-A175-E8A8FDBFE4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5400" y="2209800"/>
            <a:ext cx="6553200" cy="2971800"/>
          </a:xfrm>
        </p:spPr>
        <p:txBody>
          <a:bodyPr/>
          <a:lstStyle/>
          <a:p>
            <a:r>
              <a:rPr lang="en-US"/>
              <a:t>Fluid Layouts</a:t>
            </a:r>
          </a:p>
          <a:p>
            <a:r>
              <a:rPr lang="en-US" sz="3600" b="0"/>
              <a:t>with % or viewport units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0F152-A27E-4FE7-B85A-25ECC2E6B0C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9AB76-3C06-4EA7-ABBF-F46F457ADAA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7C576-E301-4315-BCE7-4B5CE9ED57A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520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EAD10-CBE2-472F-A2FD-D13E4AB6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Fixed and fluid widths in a two-column layout</a:t>
            </a:r>
            <a:r>
              <a:rPr lang="en-US" dirty="0">
                <a:solidFill>
                  <a:srgbClr val="0033CC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/>
          </a:p>
        </p:txBody>
      </p:sp>
      <p:pic>
        <p:nvPicPr>
          <p:cNvPr id="7" name="Content Placeholder 6" descr="See page 286 in book" title="See slide title">
            <a:extLst>
              <a:ext uri="{FF2B5EF4-FFF2-40B4-BE49-F238E27FC236}">
                <a16:creationId xmlns:a16="http://schemas.microsoft.com/office/drawing/2014/main" id="{CC2365D0-339B-4133-8E73-F89EE5506244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6905415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FD1FB-6AEE-4E8C-8BB8-3720BE00BB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BE185-188B-49D8-90DE-5439DA020C9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974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DBE3C-7F99-4114-B2D4-34448D17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benefits of fluid layouts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411DB-ADDE-453D-AC60-24F1EE53F8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Page layouts are proportional to the size of the screen, so they will fill the screen equally at all sizes.</a:t>
            </a:r>
          </a:p>
          <a:p>
            <a:pPr marL="342900" marR="274320" lvl="0" indent="-34290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They are scalable, so when new screen sizes become available in the future,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they will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automatically adapt to those new sizes.</a:t>
            </a:r>
          </a:p>
          <a:p>
            <a:pPr marL="342900" marR="274320" lvl="0" indent="-34290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They can be used without media queries in some cases, although that’s not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common.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435D6-03CA-4D5F-88FD-5AF5CC12AB2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1F48F-FD10-4A0B-BCCD-106F28DA250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070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58E23-92C1-41F2-A92E-5DB683F10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formula for converting pixels to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percents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E1F14-B810-439D-B988-F489EB25DA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 x 100 = result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page with padding and borders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&lt;header&gt;&lt;p&gt;This is the text for the header.&lt;/p&gt;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&lt;main&gt;&lt;p&gt;This is the text for the main element.&lt;/p&gt;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&lt;aside&gt;&lt;p&gt;This is the text for the aside.&lt;/p&gt;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&lt;footer&gt;&lt;p&gt;This is the text for the footer.&lt;/p&gt;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CE007-5C37-49F7-A169-726B2CF80D2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76F71-64E6-4F1C-8B1B-375685F0977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175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15FF-DFB1-4EA9-B698-92902F06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a fluid layout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18B13-857F-4925-ABC7-F0AE9148A1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18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90</a:t>
            </a:r>
            <a:r>
              <a:rPr lang="en-US" sz="18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%;</a:t>
            </a:r>
            <a:r>
              <a:rPr lang="en-US" sz="18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/* </a:t>
            </a: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changed from 960px */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max-width</a:t>
            </a:r>
            <a:r>
              <a:rPr lang="en-US" sz="18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1024px</a:t>
            </a:r>
            <a:r>
              <a:rPr lang="en-US" sz="18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8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/* 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maximum width of page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{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100%;</a:t>
            </a:r>
            <a:r>
              <a:rPr lang="en-US" sz="18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/* 960 </a:t>
            </a: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960 x </a:t>
            </a:r>
            <a:r>
              <a:rPr lang="en-US" sz="18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62.5%;</a:t>
            </a:r>
            <a:r>
              <a:rPr lang="en-US" sz="18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/* 600 </a:t>
            </a: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960 x </a:t>
            </a:r>
            <a:r>
              <a:rPr lang="en-US" sz="18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 */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37.5%;</a:t>
            </a:r>
            <a:r>
              <a:rPr lang="en-US" sz="18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/* 360 </a:t>
            </a: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960 x 100 */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</a:t>
            </a:r>
            <a:endParaRPr lang="en-US" sz="18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100%;</a:t>
            </a:r>
            <a:r>
              <a:rPr lang="en-US" sz="18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/* 960 </a:t>
            </a:r>
            <a:r>
              <a:rPr lang="en-US" sz="18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8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960 x 100 */</a:t>
            </a:r>
            <a:endParaRPr lang="en-US" sz="18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1A99E-3F0D-4E97-8EFE-5D550EE3CF7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3985C-3E8A-4D0F-BBEC-B3013E92E2E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888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E841A-FF74-42EB-9608-EB57D54D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Relative units of measure for responsive design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C0DD1-0F2B-4D31-B85A-7B2C50059F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R="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vh      1% of viewport height</a:t>
            </a:r>
            <a:endParaRPr lang="en-US" sz="2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vw      1% of viewport width</a:t>
            </a:r>
            <a:endParaRPr lang="en-US" sz="2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vmin    1% of the smallest dimension</a:t>
            </a:r>
            <a:endParaRPr lang="en-US" sz="2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wmax    1% of the largest dimension</a:t>
            </a:r>
            <a:endParaRPr lang="en-US" sz="2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FE897-A6D8-4CCB-B19E-023AE08642B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E7D7D-CB3C-43AE-B280-A12BEFF9DEB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333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645A1-4EA4-4BE2-85EE-41718DE9D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simple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2FBE5-61D5-44FE-93B6-8EA0309B88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&lt;h1&gt;San Joaquin Valley Town Hall&lt;/h1&gt;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&lt;p&gt;Welcome to San Joaquin Valley Town Hall. We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have some fascinating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speakers for you this season!&lt;/p&gt;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sets the width of the body based on the width of the viewport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95vw;  /* equivalent to 95%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  auto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860DF-F7FA-4D4B-9ED2-033FC468EA5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276E2-A32C-4B68-A5FF-7684BBA54C4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5686E6-C0AE-4730-86B0-4A19B58A6425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book_examples/ch08/05_vw_units.html</a:t>
            </a:r>
          </a:p>
        </p:txBody>
      </p:sp>
    </p:spTree>
    <p:extLst>
      <p:ext uri="{BB962C8B-B14F-4D97-AF65-F5344CB8AC3E}">
        <p14:creationId xmlns:p14="http://schemas.microsoft.com/office/powerpoint/2010/main" val="1112325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page when the viewport is 580 pixels wide</a:t>
            </a:r>
          </a:p>
        </p:txBody>
      </p:sp>
      <p:pic>
        <p:nvPicPr>
          <p:cNvPr id="9" name="Content Placeholder 8" descr="See page 291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143000" y="1134020"/>
            <a:ext cx="5920040" cy="107577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2805103"/>
            <a:ext cx="7315200" cy="381000"/>
          </a:xfrm>
        </p:spPr>
        <p:txBody>
          <a:bodyPr/>
          <a:lstStyle/>
          <a:p>
            <a:r>
              <a:rPr lang="en-US" dirty="0"/>
              <a:t>The page when the viewport is 412 pixels wide</a:t>
            </a:r>
          </a:p>
          <a:p>
            <a:endParaRPr lang="en-US" dirty="0"/>
          </a:p>
        </p:txBody>
      </p:sp>
      <p:pic>
        <p:nvPicPr>
          <p:cNvPr id="10" name="Content Placeholder 9" descr="See page 291 in book" title="See slide "/>
          <p:cNvPicPr>
            <a:picLocks noGrp="1" noChangeAspect="1"/>
          </p:cNvPicPr>
          <p:nvPr>
            <p:ph sz="quarter" idx="18"/>
          </p:nvPr>
        </p:nvPicPr>
        <p:blipFill>
          <a:blip r:embed="rId4"/>
          <a:stretch>
            <a:fillRect/>
          </a:stretch>
        </p:blipFill>
        <p:spPr>
          <a:xfrm>
            <a:off x="1143000" y="3361276"/>
            <a:ext cx="4194473" cy="1076342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D5CED1-1D8E-4275-955C-1863D238D0E3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book_examples/ch08/05_vw_units.html</a:t>
            </a:r>
          </a:p>
        </p:txBody>
      </p:sp>
    </p:spTree>
    <p:extLst>
      <p:ext uri="{BB962C8B-B14F-4D97-AF65-F5344CB8AC3E}">
        <p14:creationId xmlns:p14="http://schemas.microsoft.com/office/powerpoint/2010/main" val="3606342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255657"/>
            <a:ext cx="7315200" cy="1107996"/>
          </a:xfrm>
        </p:spPr>
        <p:txBody>
          <a:bodyPr/>
          <a:lstStyle/>
          <a:p>
            <a:r>
              <a:rPr lang="en-US" dirty="0"/>
              <a:t>CSS that sets the width based on the minimum dimension of the viewport</a:t>
            </a:r>
            <a:br>
              <a:rPr lang="en-US" dirty="0"/>
            </a:br>
            <a:endParaRPr lang="en-US" dirty="0"/>
          </a:p>
        </p:txBody>
      </p:sp>
      <p:pic>
        <p:nvPicPr>
          <p:cNvPr id="9" name="Content Placeholder 8" descr="See page 291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297642" y="3022560"/>
            <a:ext cx="5103158" cy="16002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12800" y="2108279"/>
            <a:ext cx="7391400" cy="457200"/>
          </a:xfrm>
        </p:spPr>
        <p:txBody>
          <a:bodyPr/>
          <a:lstStyle/>
          <a:p>
            <a:r>
              <a:rPr lang="en-US" dirty="0"/>
              <a:t>The page when the viewport is 580 pixels wide and 180 pixels tall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12800" y="1062757"/>
            <a:ext cx="7391400" cy="1045521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95vmin;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 auto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463E2-9A83-48BF-9CDE-82994680D6C7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book_examples/ch08/05_vmin_units.html</a:t>
            </a:r>
          </a:p>
        </p:txBody>
      </p:sp>
    </p:spTree>
    <p:extLst>
      <p:ext uri="{BB962C8B-B14F-4D97-AF65-F5344CB8AC3E}">
        <p14:creationId xmlns:p14="http://schemas.microsoft.com/office/powerpoint/2010/main" val="2588771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098E-362E-478E-92B8-FAE503454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4A648-CD16-4707-9548-58CB0C4F2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22866"/>
            <a:ext cx="7391400" cy="499693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document that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uses a fixed layout, convert it so it uses fluid widths, scalable images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, and inherited fonts.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document that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uses a fluid layout, add media queries that change the appearance of the page depending on the size of the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screen it is displayed on.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Use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SlickNav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plugin to replace the navigation menu on smaller screen sizes.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browser developer tools to test your responsive designs.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three components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of a Responsive Web Design.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three basic ways that you can test a responsive design.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D9AC2-822B-4C49-9BA4-1B4ABFB660B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4A1BF-1089-4E56-81BC-93C60407E36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374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21C05-CAEA-4FD0-B56E-BAE7A7C8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page with different font sizes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9F9B4-7D4B-4357-A5AF-6FE9B0E854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&lt;header&gt;&lt;h2&gt;San Joaquin Valley Town Hall&lt;/h2&gt;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&lt;h1&gt;This season's guest speakers&lt;/h1&gt;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fr-FR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fr-FR" sz="15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fr-FR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&lt;li&gt;...&lt;/li&gt;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&lt;li&gt;...&lt;/li&gt;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&lt;li&gt;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&lt;/li&gt;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en-US" sz="15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&lt;p&gt;Please contact us for tickets.&lt;/p&gt;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&lt;aside&gt;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&lt;h3&gt;Lecture day, time, and location&lt;/h3&gt;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&lt;p&gt;...&lt;/p&gt;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&lt;p&gt;&amp;copy; Copyright 2018 San Joaquin Valley Town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Hall.&lt;/p&gt;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668CC-7A54-4770-B4FA-42626F3C9EF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1D432-F9A1-4B9B-8CD8-33A7DF8C2A9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94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50CBE63-4EC1-4611-A175-E8A8FDBFE4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5400" y="2209800"/>
            <a:ext cx="6553200" cy="2971800"/>
          </a:xfrm>
        </p:spPr>
        <p:txBody>
          <a:bodyPr/>
          <a:lstStyle/>
          <a:p>
            <a:r>
              <a:rPr lang="en-US"/>
              <a:t>Relative Font Sizes</a:t>
            </a:r>
          </a:p>
          <a:p>
            <a:r>
              <a:rPr lang="en-US" sz="3600" b="0"/>
              <a:t>with %, em, or rem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0F152-A27E-4FE7-B85A-25ECC2E6B0C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9AB76-3C06-4EA7-ABBF-F46F457ADAA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7C576-E301-4315-BCE7-4B5CE9ED57A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339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7A5B-7AB2-4305-BCD7-72130CF2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specifies the font sizes in ems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4D2FF-16CD-4F05-8DF1-0AAA7D2003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100%;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/* 16 pixels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90%;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max-width: 1024px;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 auto;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2px solid black</a:t>
            </a: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1.75em;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/* 28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h2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1.5em;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/* 24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h3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1.125em;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/* 18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16 */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p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.75em;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   /* 12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calculate the font size in ems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Divide the font size in pixels by 16.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calculate the font size as a percent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Multiply the result of the calculation above by 100.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8A576-CE32-4AC2-A030-4438673FA2D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97E29-EE8F-46B7-8713-970867CBDC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336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50CBE63-4EC1-4611-A175-E8A8FDBFE4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5400" y="2209800"/>
            <a:ext cx="6553200" cy="2971800"/>
          </a:xfrm>
        </p:spPr>
        <p:txBody>
          <a:bodyPr/>
          <a:lstStyle/>
          <a:p>
            <a:r>
              <a:rPr lang="en-US"/>
              <a:t>Scaling Images</a:t>
            </a:r>
          </a:p>
          <a:p>
            <a:r>
              <a:rPr lang="en-US" sz="3600" b="0"/>
              <a:t>with CSS max-width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0F152-A27E-4FE7-B85A-25ECC2E6B0C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9AB76-3C06-4EA7-ABBF-F46F457ADAA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7C576-E301-4315-BCE7-4B5CE9ED57A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237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C8FE7-E4C6-45A4-9185-31D081950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Scaling images with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fluid layout </a:t>
            </a:r>
            <a:endParaRPr lang="en-US" dirty="0"/>
          </a:p>
        </p:txBody>
      </p:sp>
      <p:pic>
        <p:nvPicPr>
          <p:cNvPr id="7" name="Content Placeholder 6" descr="See page 294 in book" title="See slide title">
            <a:extLst>
              <a:ext uri="{FF2B5EF4-FFF2-40B4-BE49-F238E27FC236}">
                <a16:creationId xmlns:a16="http://schemas.microsoft.com/office/drawing/2014/main" id="{BF2BA10A-304E-4CF2-80E0-BA505EBCFED0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15200" cy="409911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FD9FB-5B73-460F-9B39-4DA834526AE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62308-7171-4CA7-9550-F1A6F22FC19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FD566B-3DB2-44DE-9035-D6AC09BB3B17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book_examples/ch08/07_scale_images.html</a:t>
            </a:r>
          </a:p>
        </p:txBody>
      </p:sp>
    </p:spTree>
    <p:extLst>
      <p:ext uri="{BB962C8B-B14F-4D97-AF65-F5344CB8AC3E}">
        <p14:creationId xmlns:p14="http://schemas.microsoft.com/office/powerpoint/2010/main" val="569899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D8077-FE6D-42C0-95AB-BE1AA58C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0636F-A579-4055-BAE7-AB04794CA1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="images/students.jpg"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alt="Instructor with </a:t>
            </a: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 any height and width attributes from the HTML for the image!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image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 </a:t>
            </a:r>
            <a:r>
              <a:rPr lang="en-US" sz="1600" b="1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/* causes image to be scaled down but not up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/* width limited to native width of image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max-width: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method</a:t>
            </a:r>
            <a:endParaRPr lang="en-US" sz="2400" b="1" dirty="0">
              <a:solidFill>
                <a:srgbClr val="000099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 </a:t>
            </a:r>
            <a:r>
              <a:rPr lang="en-US" sz="1600" b="1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/* width limited to 400px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100%;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max-width: 400px;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05DFE-00B5-49DF-B3E3-9163D63BC99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88C9E-B62B-4781-9769-FBCE538F6B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973AFC-F7B2-464B-9B5A-CD9D058214A6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book_examples/ch08/07_scale_images.html</a:t>
            </a:r>
          </a:p>
        </p:txBody>
      </p:sp>
    </p:spTree>
    <p:extLst>
      <p:ext uri="{BB962C8B-B14F-4D97-AF65-F5344CB8AC3E}">
        <p14:creationId xmlns:p14="http://schemas.microsoft.com/office/powerpoint/2010/main" val="3144150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0A92-5EF1-4881-A3F3-1FBFF26A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7288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page with a fluid layout</a:t>
            </a:r>
            <a:endParaRPr lang="en-US" dirty="0"/>
          </a:p>
        </p:txBody>
      </p:sp>
      <p:pic>
        <p:nvPicPr>
          <p:cNvPr id="7" name="Content Placeholder 6" descr="See page 296 in book" title="See slide title">
            <a:extLst>
              <a:ext uri="{FF2B5EF4-FFF2-40B4-BE49-F238E27FC236}">
                <a16:creationId xmlns:a16="http://schemas.microsoft.com/office/drawing/2014/main" id="{AAD480F6-AA2E-4D45-BE9C-F89E93FFA397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890895"/>
            <a:ext cx="4800600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63169-DE72-421E-8A9E-F877CE48EAF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32A80-274E-44AD-B223-D099FF64D07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DD6640-6D3A-409A-9CB3-5E8F4958FAEF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book_apps/ch08/c08_fluid/town_hall/sampson.html</a:t>
            </a:r>
          </a:p>
        </p:txBody>
      </p:sp>
    </p:spTree>
    <p:extLst>
      <p:ext uri="{BB962C8B-B14F-4D97-AF65-F5344CB8AC3E}">
        <p14:creationId xmlns:p14="http://schemas.microsoft.com/office/powerpoint/2010/main" val="2890717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50CBE63-4EC1-4611-A175-E8A8FDBFE4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5400" y="2209800"/>
            <a:ext cx="6553200" cy="2971800"/>
          </a:xfrm>
        </p:spPr>
        <p:txBody>
          <a:bodyPr/>
          <a:lstStyle/>
          <a:p>
            <a:r>
              <a:rPr lang="en-US"/>
              <a:t>Viewport Metadata</a:t>
            </a:r>
          </a:p>
          <a:p>
            <a:r>
              <a:rPr lang="en-US" sz="2400" b="0"/>
              <a:t>&lt;meta name="viewport" content="…"&gt;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0F152-A27E-4FE7-B85A-25ECC2E6B0C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9AB76-3C06-4EA7-ABBF-F46F457ADAA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7C576-E301-4315-BCE7-4B5CE9ED57A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634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222D5-ED51-45C4-8539-665A2672C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web page on a mobile device without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with a meta viewport element</a:t>
            </a:r>
            <a:endParaRPr lang="en-US" dirty="0"/>
          </a:p>
        </p:txBody>
      </p:sp>
      <p:pic>
        <p:nvPicPr>
          <p:cNvPr id="12" name="Content Placeholder 11" descr="See page 298 in book" title="See slide title">
            <a:extLst>
              <a:ext uri="{FF2B5EF4-FFF2-40B4-BE49-F238E27FC236}">
                <a16:creationId xmlns:a16="http://schemas.microsoft.com/office/drawing/2014/main" id="{C4B58161-AE41-496F-993B-2A33FD6E589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0637"/>
            <a:ext cx="6381750" cy="42767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EA60A-F2C7-4105-B998-BFF49F841A3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6E05A-C1D5-42BB-ADD5-D27A81A7C69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3A9488-DCBE-417F-B472-69662D3B8B91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book_apps/ch07/town_hall/sampson.html</a:t>
            </a:r>
          </a:p>
        </p:txBody>
      </p:sp>
    </p:spTree>
    <p:extLst>
      <p:ext uri="{BB962C8B-B14F-4D97-AF65-F5344CB8AC3E}">
        <p14:creationId xmlns:p14="http://schemas.microsoft.com/office/powerpoint/2010/main" val="2419659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C530-213C-40B3-A3B7-652DD007F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 properties for viewport metadata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81BFC-BC9E-4577-A8F0-62D4CDD423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            logical width of viewport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           logical height of viewport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initial-scale    initial zoom factor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minimum-scale    smallest allowed zoom factor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maximum-scale    largest allowed zoom factor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user-scalable    yes/no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meta element that sets viewport properties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&lt;meta name="viewport"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content="width=device-width, initial-scale=1"&gt;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27AC6-C0DF-4B1F-A86D-CF01F609BA0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A1E49-3AA1-4A68-8F1E-43ABCF35717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893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E1C9C-FAF4-44DD-B614-F864AB24A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(cont.)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010EF-BE84-4C6C-B50C-570AD4009C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fluid layouts compare to fixed layouts.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why you should use relative font sizes with a responsive design.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meta element for setting the viewport on mobile devices.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basic syntax of a media query.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two approaches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 developing the media queries for a responsive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design.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34DE9-A38C-4333-ADCC-88830E4D89C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BE6E7-2574-4B4C-A464-1C678572E7B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663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50CBE63-4EC1-4611-A175-E8A8FDBFE4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5400" y="2209800"/>
            <a:ext cx="6553200" cy="2971800"/>
          </a:xfrm>
        </p:spPr>
        <p:txBody>
          <a:bodyPr/>
          <a:lstStyle/>
          <a:p>
            <a:r>
              <a:rPr lang="en-US"/>
              <a:t>CSS Media Queries</a:t>
            </a:r>
          </a:p>
          <a:p>
            <a:r>
              <a:rPr lang="en-US" sz="2400" b="0"/>
              <a:t>@media screen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0F152-A27E-4FE7-B85A-25ECC2E6B0C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9AB76-3C06-4EA7-ABBF-F46F457ADAA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7C576-E301-4315-BCE7-4B5CE9ED57A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708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ACBEA32-56CF-4D25-A622-C2112BE06B7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800" y="1478950"/>
            <a:ext cx="7981000" cy="39001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FB94ABAC-5E09-47C7-B03B-8871E40C7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24989"/>
            <a:ext cx="7543800" cy="369332"/>
          </a:xfrm>
        </p:spPr>
        <p:txBody>
          <a:bodyPr/>
          <a:lstStyle/>
          <a:p>
            <a:r>
              <a:rPr lang="en-US"/>
              <a:t>CSS Media </a:t>
            </a:r>
            <a:r>
              <a:rPr lang="en-US" dirty="0"/>
              <a:t>Queries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4320B-293A-4D92-B214-88633107BA1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A3AC6-B201-4A3E-BE0E-3EC9B17B394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72639-1897-4F79-99B8-D330682BF2B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624F1E-EE08-4758-9F76-BB112AD34372}"/>
              </a:ext>
            </a:extLst>
          </p:cNvPr>
          <p:cNvSpPr/>
          <p:nvPr/>
        </p:nvSpPr>
        <p:spPr>
          <a:xfrm>
            <a:off x="914400" y="5775811"/>
            <a:ext cx="66066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https://www.w3schools.com/cssref/css3_pr_mediaquery.asp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9715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ACBEA32-56CF-4D25-A622-C2112BE06B7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885558"/>
            <a:ext cx="6960906" cy="5058042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FB94ABAC-5E09-47C7-B03B-8871E40C7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2886"/>
            <a:ext cx="7315200" cy="369332"/>
          </a:xfrm>
        </p:spPr>
        <p:txBody>
          <a:bodyPr/>
          <a:lstStyle/>
          <a:p>
            <a:r>
              <a:rPr lang="en-US"/>
              <a:t>CSS Media </a:t>
            </a:r>
            <a:r>
              <a:rPr lang="en-US" dirty="0"/>
              <a:t>Queries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4320B-293A-4D92-B214-88633107BA1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A3AC6-B201-4A3E-BE0E-3EC9B17B394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72639-1897-4F79-99B8-D330682BF2B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624F1E-EE08-4758-9F76-BB112AD34372}"/>
              </a:ext>
            </a:extLst>
          </p:cNvPr>
          <p:cNvSpPr/>
          <p:nvPr/>
        </p:nvSpPr>
        <p:spPr>
          <a:xfrm>
            <a:off x="914400" y="5803165"/>
            <a:ext cx="660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https://www.w3.org/TR/mediaqueries-4/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8359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5156-5575-46FD-95FF-E0BF67C55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90230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properties for the screen media type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07B0D-B699-43CA-BA99-EE01027897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381520"/>
            <a:ext cx="7391400" cy="2286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           width of the viewport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          height of the viewport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orientation     landscape or portrait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BB997-741C-41B5-BC32-2454407F08B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F42FC-A0F5-488A-A146-A1655DF28E6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B72062F-1235-4B13-8334-7301F1D08CB2}"/>
              </a:ext>
            </a:extLst>
          </p:cNvPr>
          <p:cNvSpPr txBox="1">
            <a:spLocks/>
          </p:cNvSpPr>
          <p:nvPr/>
        </p:nvSpPr>
        <p:spPr bwMode="auto">
          <a:xfrm>
            <a:off x="457200" y="431307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ker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basic syntax of a media query</a:t>
            </a:r>
            <a:endParaRPr lang="en-US" kern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EF46E8-E897-4E49-85DA-F06C1D95E2ED}"/>
              </a:ext>
            </a:extLst>
          </p:cNvPr>
          <p:cNvSpPr/>
          <p:nvPr/>
        </p:nvSpPr>
        <p:spPr>
          <a:xfrm>
            <a:off x="457200" y="914400"/>
            <a:ext cx="83490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latin typeface="Consolas" panose="020B0609020204030204" pitchFamily="49" charset="0"/>
              </a:rPr>
              <a:t>@media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chemeClr val="bg2"/>
                </a:solidFill>
                <a:latin typeface="Consolas" panose="020B0609020204030204" pitchFamily="49" charset="0"/>
              </a:rPr>
              <a:t>[</a:t>
            </a:r>
            <a:r>
              <a:rPr lang="en-US" sz="1600" b="1">
                <a:latin typeface="Consolas" panose="020B0609020204030204" pitchFamily="49" charset="0"/>
              </a:rPr>
              <a:t>only</a:t>
            </a:r>
            <a:r>
              <a:rPr lang="en-US" sz="1600">
                <a:solidFill>
                  <a:schemeClr val="bg2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chemeClr val="bg2"/>
                </a:solidFill>
                <a:latin typeface="Consolas" panose="020B0609020204030204" pitchFamily="49" charset="0"/>
              </a:rPr>
              <a:t>media-type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chemeClr val="bg2"/>
                </a:solidFill>
                <a:latin typeface="Consolas" panose="020B0609020204030204" pitchFamily="49" charset="0"/>
              </a:rPr>
              <a:t>[</a:t>
            </a:r>
            <a:r>
              <a:rPr lang="en-US" sz="1600" b="1">
                <a:latin typeface="Consolas" panose="020B0609020204030204" pitchFamily="49" charset="0"/>
              </a:rPr>
              <a:t>and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chemeClr val="bg2"/>
                </a:solidFill>
                <a:latin typeface="Consolas" panose="020B0609020204030204" pitchFamily="49" charset="0"/>
              </a:rPr>
              <a:t>(expression-1)] [</a:t>
            </a:r>
            <a:r>
              <a:rPr lang="en-US" sz="1600" b="1">
                <a:latin typeface="Consolas" panose="020B0609020204030204" pitchFamily="49" charset="0"/>
              </a:rPr>
              <a:t>and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chemeClr val="bg2"/>
                </a:solidFill>
                <a:latin typeface="Consolas" panose="020B0609020204030204" pitchFamily="49" charset="0"/>
              </a:rPr>
              <a:t>(expression-2)]...</a:t>
            </a:r>
            <a:r>
              <a:rPr lang="en-US" sz="1600">
                <a:latin typeface="Consolas" panose="020B0609020204030204" pitchFamily="49" charset="0"/>
              </a:rPr>
              <a:t> {</a:t>
            </a:r>
          </a:p>
          <a:p>
            <a:r>
              <a:rPr lang="en-US" sz="1600"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chemeClr val="bg2"/>
                </a:solidFill>
                <a:latin typeface="Consolas" panose="020B0609020204030204" pitchFamily="49" charset="0"/>
              </a:rPr>
              <a:t>...styles go here</a:t>
            </a:r>
          </a:p>
          <a:p>
            <a:r>
              <a:rPr lang="en-US" sz="16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74230E2-7255-4B4F-8C71-EBA06E7FBE73}"/>
              </a:ext>
            </a:extLst>
          </p:cNvPr>
          <p:cNvSpPr txBox="1">
            <a:spLocks/>
          </p:cNvSpPr>
          <p:nvPr/>
        </p:nvSpPr>
        <p:spPr bwMode="auto">
          <a:xfrm>
            <a:off x="451837" y="3733799"/>
            <a:ext cx="8349079" cy="228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kern="0" spc="-1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 viewport width is 767 pixels or less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(max-width: 767px) {</a:t>
            </a: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...}</a:t>
            </a:r>
          </a:p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kern="0" spc="-1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 viewport width is between 480 and 767 pixels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(min-width: 480px)</a:t>
            </a:r>
            <a:endParaRPr lang="en-US" sz="1600" b="1" kern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and (max-width: 767px) {</a:t>
            </a: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...}</a:t>
            </a:r>
          </a:p>
        </p:txBody>
      </p:sp>
    </p:spTree>
    <p:extLst>
      <p:ext uri="{BB962C8B-B14F-4D97-AF65-F5344CB8AC3E}">
        <p14:creationId xmlns:p14="http://schemas.microsoft.com/office/powerpoint/2010/main" val="24761759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E7027-248C-4860-9407-3D5ED4351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 queries for a desktop-first design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AB917-0238-4DCC-BB56-3B583E0515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200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tablet landscape and desktop layout (960px or more) */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...tablet landscape and desktop styles go here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tablet portrait layout (768px to 959px)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(max-width: 959px)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...tablet portrait styles go here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mobile landscape layout (480px to 767px)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(max-width: 767px)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...mobile landscape styles go here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mobile portrait layout (479px or less)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(max-width: 479px)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...mobile portrait styles go here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1D55D-D209-4608-AEF2-B10389E172F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B3613-251F-446E-8EE4-C5342F35D8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0087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CFCBA-9403-4DD4-8EB3-F825C179E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 queries for a mobile-first design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CBDBD-060D-49F2-B1BB-08B136330A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200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mobile portrait layout (479px or less)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...mobile portrait styles go here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mobile landscape layout (480px to 767px)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(min-width: 480px)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...mobile landscape styles go here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tablet portrait layout (768px to 959px)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(min-width: 768px)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...tablet portrait styles go here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tablet landscape and desktop layout (960px or more)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(min-width: 960px)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...tablet landscape and desktop styles go here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DC200-3279-48A2-B183-EA487C3BCBA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60F7C-9AEB-4BF9-AB5D-D3F6846A5E7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0692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50CBE63-4EC1-4611-A175-E8A8FDBFE4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209800"/>
            <a:ext cx="7467600" cy="2971800"/>
          </a:xfrm>
        </p:spPr>
        <p:txBody>
          <a:bodyPr/>
          <a:lstStyle/>
          <a:p>
            <a:r>
              <a:rPr lang="en-US"/>
              <a:t>SlickNav</a:t>
            </a:r>
          </a:p>
          <a:p>
            <a:r>
              <a:rPr lang="en-US" sz="3600" b="0"/>
              <a:t>mobile-friendly navigation menu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0F152-A27E-4FE7-B85A-25ECC2E6B0C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9AB76-3C06-4EA7-ABBF-F46F457ADAA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7C576-E301-4315-BCE7-4B5CE9ED57A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7920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458363"/>
            <a:ext cx="7315200" cy="369332"/>
          </a:xfrm>
        </p:spPr>
        <p:txBody>
          <a:bodyPr/>
          <a:lstStyle/>
          <a:p>
            <a:r>
              <a:rPr lang="en-US" dirty="0"/>
              <a:t>A multi-tier menu that uses </a:t>
            </a:r>
            <a:r>
              <a:rPr lang="en-US" dirty="0" err="1"/>
              <a:t>SlickNav</a:t>
            </a:r>
            <a:endParaRPr lang="en-US" dirty="0"/>
          </a:p>
        </p:txBody>
      </p:sp>
      <p:pic>
        <p:nvPicPr>
          <p:cNvPr id="9" name="Content Placeholder 8" descr="See page 305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83001" y="885627"/>
            <a:ext cx="6498899" cy="210330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85800" y="3231527"/>
            <a:ext cx="7391400" cy="457200"/>
          </a:xfrm>
        </p:spPr>
        <p:txBody>
          <a:bodyPr/>
          <a:lstStyle/>
          <a:p>
            <a:r>
              <a:rPr lang="en-US" sz="2000" dirty="0"/>
              <a:t>Code for the </a:t>
            </a:r>
            <a:r>
              <a:rPr lang="en-US" sz="2000" dirty="0" err="1"/>
              <a:t>SlickNav</a:t>
            </a:r>
            <a:r>
              <a:rPr lang="en-US" sz="2000" dirty="0"/>
              <a:t> plugin in the </a:t>
            </a:r>
            <a:r>
              <a:rPr lang="en-US" sz="2000"/>
              <a:t>head element</a:t>
            </a:r>
            <a:endParaRPr lang="en-US" sz="2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27843" y="3688727"/>
            <a:ext cx="8305800" cy="240383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="styles/slicknav.css"&gt;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="https://code.jquery.com</a:t>
            </a:r>
            <a:r>
              <a:rPr lang="en-US" sz="14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/jquery-3.5.1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.min.</a:t>
            </a:r>
            <a:r>
              <a:rPr lang="en-US" sz="14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js"&gt;&lt;/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script&gt;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/jquery.slicknav.min.js"&gt;&lt;/script&gt;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type="text/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$(function()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$('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slicknav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en-US" sz="1400" b="1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prependTo</a:t>
            </a:r>
            <a:r>
              <a:rPr lang="en-US" sz="14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:'</a:t>
            </a:r>
            <a:r>
              <a:rPr lang="en-US" sz="14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  <a:r>
              <a:rPr lang="en-US" sz="1400" b="1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4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4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>
              <a:highlight>
                <a:srgbClr val="FFFF00"/>
              </a:highlight>
            </a:endParaRPr>
          </a:p>
          <a:p>
            <a:r>
              <a:rPr lang="en-US" sz="1600" i="1"/>
              <a:t>Get </a:t>
            </a:r>
            <a:r>
              <a:rPr lang="en-US" sz="1600" i="1" dirty="0"/>
              <a:t>the newest version of jQuery from </a:t>
            </a:r>
            <a:r>
              <a:rPr lang="en-US" sz="1600" i="1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https://code.jquery.com/</a:t>
            </a:r>
            <a:endParaRPr lang="en-US" sz="16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4342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EE9EB-3CAF-4B37-B885-F5D6B581F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 the </a:t>
            </a:r>
            <a:r>
              <a:rPr lang="en-US" dirty="0" err="1"/>
              <a:t>SlickNav</a:t>
            </a:r>
            <a:r>
              <a:rPr lang="en-US" dirty="0"/>
              <a:t> and navigation menus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2B34F-F8FB-4C78-AFB3-36090CC430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fr-FR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fr-FR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mobile_menu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fr-FR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="index.html"&gt;Home&lt;/a&gt;&lt;/li&gt;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for the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SlickNav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menu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(max-width: 767px) {</a:t>
            </a:r>
            <a:endParaRPr lang="en-US" sz="1600" b="1"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/* hide the desktop menu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#nav_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display: none</a:t>
            </a: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/* show the mobile menu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display: block</a:t>
            </a: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en-US" sz="1600" b="1" dirty="0"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BB246-1220-495E-8CBF-A8ABF5C7807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C38B3-F252-47A6-977D-0A4AD45A87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E17453-FCBD-47F0-A05D-35593F26BAB7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book_apps/ch08/c08_media_queries_fluid/town_hall/sampson.html</a:t>
            </a:r>
          </a:p>
        </p:txBody>
      </p:sp>
    </p:spTree>
    <p:extLst>
      <p:ext uri="{BB962C8B-B14F-4D97-AF65-F5344CB8AC3E}">
        <p14:creationId xmlns:p14="http://schemas.microsoft.com/office/powerpoint/2010/main" val="31994635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8956F-C71F-496F-834E-BAAD282BD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8136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speaker page in desktop layout</a:t>
            </a:r>
            <a:endParaRPr lang="en-US" dirty="0"/>
          </a:p>
        </p:txBody>
      </p:sp>
      <p:pic>
        <p:nvPicPr>
          <p:cNvPr id="7" name="Content Placeholder 6" descr="See page 306 in book" title="See slide title">
            <a:extLst>
              <a:ext uri="{FF2B5EF4-FFF2-40B4-BE49-F238E27FC236}">
                <a16:creationId xmlns:a16="http://schemas.microsoft.com/office/drawing/2014/main" id="{E5419495-E46B-4B50-95BA-2044854F26E5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886107"/>
            <a:ext cx="6457877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0F38F-513D-4444-8E75-006FD92C5B9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A77A2-DD14-4E79-A19E-8B88990EF07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0D49EA-EE45-4844-983D-88DB43B7667F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book_apps/ch08/c08_media_queries_fluid/town_hall/sampson.html</a:t>
            </a:r>
          </a:p>
        </p:txBody>
      </p:sp>
    </p:spTree>
    <p:extLst>
      <p:ext uri="{BB962C8B-B14F-4D97-AF65-F5344CB8AC3E}">
        <p14:creationId xmlns:p14="http://schemas.microsoft.com/office/powerpoint/2010/main" val="46364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50CBE63-4EC1-4611-A175-E8A8FDBFE4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5400" y="2209800"/>
            <a:ext cx="6553200" cy="2971800"/>
          </a:xfrm>
        </p:spPr>
        <p:txBody>
          <a:bodyPr/>
          <a:lstStyle/>
          <a:p>
            <a:r>
              <a:rPr lang="en-US"/>
              <a:t>What is RWD?</a:t>
            </a:r>
          </a:p>
          <a:p>
            <a:r>
              <a:rPr lang="en-US" sz="3600" b="0"/>
              <a:t>(Responsive Web Design)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0F152-A27E-4FE7-B85A-25ECC2E6B0C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9AB76-3C06-4EA7-ABBF-F46F457ADAA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7C576-E301-4315-BCE7-4B5CE9ED57A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4504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9A63C-8D48-4A74-8B42-BD8B89FA9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speaker page in mobile layout</a:t>
            </a:r>
            <a:endParaRPr lang="en-US" dirty="0"/>
          </a:p>
        </p:txBody>
      </p:sp>
      <p:pic>
        <p:nvPicPr>
          <p:cNvPr id="8" name="Content Placeholder 7" descr="See page 306 in book" title="See slide title">
            <a:extLst>
              <a:ext uri="{FF2B5EF4-FFF2-40B4-BE49-F238E27FC236}">
                <a16:creationId xmlns:a16="http://schemas.microsoft.com/office/drawing/2014/main" id="{021FE5F0-670B-408A-8F38-5933292E33F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5400"/>
            <a:ext cx="6419850" cy="38385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2FFF4-40B2-4B3C-A4DB-2845B8E5047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CB503-5905-45EA-B690-7CB4806A79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869CFB-B041-4483-B400-609066C82490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book_apps/ch08/c08_media_queries_fluid/town_hall/sampson.html</a:t>
            </a:r>
          </a:p>
        </p:txBody>
      </p:sp>
    </p:spTree>
    <p:extLst>
      <p:ext uri="{BB962C8B-B14F-4D97-AF65-F5344CB8AC3E}">
        <p14:creationId xmlns:p14="http://schemas.microsoft.com/office/powerpoint/2010/main" val="27453184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8E6C-CE5C-43CF-BD0F-EA4E9B91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marR="457200" indent="-11430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8-1	Create a fluid design</a:t>
            </a:r>
            <a:endParaRPr lang="en-US" dirty="0"/>
          </a:p>
        </p:txBody>
      </p:sp>
      <p:pic>
        <p:nvPicPr>
          <p:cNvPr id="7" name="Content Placeholder 6" descr="Read the exercise description" title="Web page screenshot">
            <a:extLst>
              <a:ext uri="{FF2B5EF4-FFF2-40B4-BE49-F238E27FC236}">
                <a16:creationId xmlns:a16="http://schemas.microsoft.com/office/drawing/2014/main" id="{E450D836-4099-44B6-96BA-9863D59D7AE8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78" y="1173083"/>
            <a:ext cx="4951403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CED1A-4C12-4B9F-9118-5C26B7B4D7C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302AA-C25C-439D-B933-2AA9DDCF7B9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6198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F007-08B0-44BC-9DEF-E4C55AE4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marR="457200" indent="-11430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8-2	Add a media query</a:t>
            </a:r>
            <a:endParaRPr lang="en-US" dirty="0"/>
          </a:p>
        </p:txBody>
      </p:sp>
      <p:pic>
        <p:nvPicPr>
          <p:cNvPr id="7" name="Content Placeholder 6" descr="Read the exercise description" title="Web page screenshot">
            <a:extLst>
              <a:ext uri="{FF2B5EF4-FFF2-40B4-BE49-F238E27FC236}">
                <a16:creationId xmlns:a16="http://schemas.microsoft.com/office/drawing/2014/main" id="{06BB7B1E-9EF6-4E88-85AC-48762B08A73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5790476" cy="473333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F097C-36B9-4B81-8A67-32CB471F28B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00ADD-EE07-4262-8878-40D403BDE77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1462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098E-362E-478E-92B8-FAE503454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4A648-CD16-4707-9548-58CB0C4F2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22866"/>
            <a:ext cx="7391400" cy="499693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document that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uses a fixed layout, convert it so it uses fluid widths, scalable images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, and inherited fonts.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document that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uses a fluid layout, add media queries that change the appearance of the page depending on the size of the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screen it is displayed on.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Use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SlickNav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plugin to replace the navigation menu on smaller screen sizes.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browser developer tools to test your responsive designs.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three components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of a Responsive Web Design.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three basic ways that you can test a responsive design.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D9AC2-822B-4C49-9BA4-1B4ABFB660B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4A1BF-1089-4E56-81BC-93C60407E36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4474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E1C9C-FAF4-44DD-B614-F864AB24A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(cont.)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010EF-BE84-4C6C-B50C-570AD4009C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fluid layouts compare to fixed layouts.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why you should use relative font sizes with a responsive design.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meta element for setting the viewport on mobile devices.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basic syntax of a media query.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two approaches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 developing the media queries for a responsive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design.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34DE9-A38C-4333-ADCC-88830E4D89C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BE6E7-2574-4B4C-A464-1C678572E7B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5918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252AE-FA2E-4E58-B391-A15BE3EE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F7789-4C3D-477D-B4CF-99DF207460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 algn="ctr"/>
            <a:r>
              <a:rPr lang="en-US" sz="3200"/>
              <a:t>Reading assignments on Perusall</a:t>
            </a:r>
          </a:p>
          <a:p>
            <a:pPr algn="ctr"/>
            <a:endParaRPr lang="en-US" sz="3200"/>
          </a:p>
          <a:p>
            <a:pPr algn="ctr"/>
            <a:r>
              <a:rPr lang="en-US" sz="3200"/>
              <a:t>Homework and Labs on InsideRanken</a:t>
            </a: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73463-BB85-42FA-8837-C8673752582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45EC9-CFAA-4E64-AB28-567C018826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283AA-0BB0-4D43-B198-DEEA3857E1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99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AFF7B-2571-4726-B71B-C86EBAF22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website that uses RWD: Desktop</a:t>
            </a:r>
          </a:p>
        </p:txBody>
      </p:sp>
      <p:pic>
        <p:nvPicPr>
          <p:cNvPr id="7" name="Content Placeholder 6" descr="See page 282 in book" title="See slide title">
            <a:extLst>
              <a:ext uri="{FF2B5EF4-FFF2-40B4-BE49-F238E27FC236}">
                <a16:creationId xmlns:a16="http://schemas.microsoft.com/office/drawing/2014/main" id="{71F077B1-F0F6-4D64-96D2-9CC17A09E7A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1195660"/>
            <a:ext cx="7076551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925C4-A20F-4440-BAA2-618C2E42701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424FD-9A3F-49F3-88D3-71DC2997445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333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5A6F9-01E9-4FC6-9730-85D7A2DF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website that uses RWD: Mobile</a:t>
            </a:r>
          </a:p>
        </p:txBody>
      </p:sp>
      <p:pic>
        <p:nvPicPr>
          <p:cNvPr id="8" name="Content Placeholder 7" descr="See page 282 in book" title="See slide title">
            <a:extLst>
              <a:ext uri="{FF2B5EF4-FFF2-40B4-BE49-F238E27FC236}">
                <a16:creationId xmlns:a16="http://schemas.microsoft.com/office/drawing/2014/main" id="{D86B3B16-8358-493F-9577-0832734FEB0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9200"/>
            <a:ext cx="4886325" cy="34290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11FDD-7430-4053-B1E5-3F162C78FA1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A9D12-D20E-4EA7-8AA6-51CD2AEAB98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13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1ABAC-D087-4379-9DF3-A80781DE6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components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Responsive Web Design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80B24-8645-4574-B538-3547F2EECB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Fluid layout</a:t>
            </a:r>
          </a:p>
          <a:p>
            <a:pPr marL="342900" marR="274320" lvl="0" indent="-34290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Media queries</a:t>
            </a:r>
          </a:p>
          <a:p>
            <a:pPr marL="342900" marR="274320" lvl="0" indent="-34290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4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Scalable images</a:t>
            </a:r>
            <a:endParaRPr lang="en-US" sz="24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AB2E0-F34D-4A47-A408-52619314948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F9E79-2B59-4C79-AC13-B3CEB8E9A9D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179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50CBE63-4EC1-4611-A175-E8A8FDBFE4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5400" y="2209800"/>
            <a:ext cx="6553200" cy="2971800"/>
          </a:xfrm>
        </p:spPr>
        <p:txBody>
          <a:bodyPr/>
          <a:lstStyle/>
          <a:p>
            <a:r>
              <a:rPr lang="en-US"/>
              <a:t>Testing RWD</a:t>
            </a:r>
          </a:p>
          <a:p>
            <a:r>
              <a:rPr lang="en-US" sz="3600" b="0"/>
              <a:t>(Responsive Web Design)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0F152-A27E-4FE7-B85A-25ECC2E6B0C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9AB76-3C06-4EA7-ABBF-F46F457ADAA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7C576-E301-4315-BCE7-4B5CE9ED57A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93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91C5-4798-40B3-A087-0C9097265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ways to test a responsive design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D19E8-A86A-4297-AF0F-EB228C0CD7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Deploy your website to a server and then test it on each device.</a:t>
            </a:r>
          </a:p>
          <a:p>
            <a:pPr marL="342900" marR="274320" lvl="0" indent="-34290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device emulators, browser simulators, and virtual machines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the various devices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and browsers you want to test.</a:t>
            </a:r>
          </a:p>
          <a:p>
            <a:pPr marL="342900" marR="274320" lvl="0" indent="-34290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developer tools provided by most modern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browsers.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AD5DD-A2B7-404C-9991-102F10915D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E5F13-C28E-48EE-A9C7-5B906E38F1B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228044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ster slides_with_new_accessibility.potx" id="{56FFE15F-3D8F-4C00-9821-0E4C169149BA}" vid="{F0D1BCA8-3264-4F97-8EFF-72695960D5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slide template new layouts</Template>
  <TotalTime>1730</TotalTime>
  <Words>3187</Words>
  <Application>Microsoft Office PowerPoint</Application>
  <PresentationFormat>On-screen Show (4:3)</PresentationFormat>
  <Paragraphs>476</Paragraphs>
  <Slides>45</Slides>
  <Notes>4</Notes>
  <HiddenSlides>6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Arial Narrow</vt:lpstr>
      <vt:lpstr>Consolas</vt:lpstr>
      <vt:lpstr>Courier New</vt:lpstr>
      <vt:lpstr>Symbol</vt:lpstr>
      <vt:lpstr>Times New Roman</vt:lpstr>
      <vt:lpstr>Master slides_with_titles_logo</vt:lpstr>
      <vt:lpstr>Chapter 8</vt:lpstr>
      <vt:lpstr>Objectives</vt:lpstr>
      <vt:lpstr>Objectives (cont.)</vt:lpstr>
      <vt:lpstr>PowerPoint Presentation</vt:lpstr>
      <vt:lpstr>A website that uses RWD: Desktop</vt:lpstr>
      <vt:lpstr>A website that uses RWD: Mobile</vt:lpstr>
      <vt:lpstr>Three components of Responsive Web Design</vt:lpstr>
      <vt:lpstr>PowerPoint Presentation</vt:lpstr>
      <vt:lpstr>Three ways to test a responsive design</vt:lpstr>
      <vt:lpstr>A web page in Chrome’s developer tools</vt:lpstr>
      <vt:lpstr>PowerPoint Presentation</vt:lpstr>
      <vt:lpstr>Fixed and fluid widths in a two-column layout </vt:lpstr>
      <vt:lpstr>The benefits of fluid layouts</vt:lpstr>
      <vt:lpstr>A formula for converting pixels to percents</vt:lpstr>
      <vt:lpstr>The CSS for a fluid layout</vt:lpstr>
      <vt:lpstr>Relative units of measure for responsive design</vt:lpstr>
      <vt:lpstr>The HTML for a simple page</vt:lpstr>
      <vt:lpstr>The page when the viewport is 580 pixels wide</vt:lpstr>
      <vt:lpstr>CSS that sets the width based on the minimum dimension of the viewport </vt:lpstr>
      <vt:lpstr>The HTML for a page with different font sizes</vt:lpstr>
      <vt:lpstr>PowerPoint Presentation</vt:lpstr>
      <vt:lpstr>CSS that specifies the font sizes in ems</vt:lpstr>
      <vt:lpstr>PowerPoint Presentation</vt:lpstr>
      <vt:lpstr>Scaling images with a fluid layout </vt:lpstr>
      <vt:lpstr>The HTML for the image</vt:lpstr>
      <vt:lpstr>A page with a fluid layout</vt:lpstr>
      <vt:lpstr>PowerPoint Presentation</vt:lpstr>
      <vt:lpstr>A web page on a mobile device without  and with a meta viewport element</vt:lpstr>
      <vt:lpstr>Content properties for viewport metadata</vt:lpstr>
      <vt:lpstr>PowerPoint Presentation</vt:lpstr>
      <vt:lpstr>CSS Media Queries</vt:lpstr>
      <vt:lpstr>CSS Media Queries</vt:lpstr>
      <vt:lpstr>Common properties for the screen media type</vt:lpstr>
      <vt:lpstr>Media queries for a desktop-first design</vt:lpstr>
      <vt:lpstr>Media queries for a mobile-first design</vt:lpstr>
      <vt:lpstr>PowerPoint Presentation</vt:lpstr>
      <vt:lpstr>A multi-tier menu that uses SlickNav</vt:lpstr>
      <vt:lpstr>HTML for the SlickNav and navigation menus</vt:lpstr>
      <vt:lpstr>A speaker page in desktop layout</vt:lpstr>
      <vt:lpstr>A speaker page in mobile layout</vt:lpstr>
      <vt:lpstr>Short 8-1 Create a fluid design</vt:lpstr>
      <vt:lpstr>Short 8-2 Add a media query</vt:lpstr>
      <vt:lpstr>Objectives</vt:lpstr>
      <vt:lpstr>Objectives (cont.)</vt:lpstr>
      <vt:lpstr>Assignments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Walker</dc:creator>
  <cp:lastModifiedBy>Paul R. Smith</cp:lastModifiedBy>
  <cp:revision>76</cp:revision>
  <cp:lastPrinted>2016-01-14T23:03:16Z</cp:lastPrinted>
  <dcterms:created xsi:type="dcterms:W3CDTF">2018-02-27T18:55:54Z</dcterms:created>
  <dcterms:modified xsi:type="dcterms:W3CDTF">2020-06-18T22:12:38Z</dcterms:modified>
</cp:coreProperties>
</file>