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9"/>
  </p:notesMasterIdLst>
  <p:handoutMasterIdLst>
    <p:handoutMasterId r:id="rId40"/>
  </p:handoutMasterIdLst>
  <p:sldIdLst>
    <p:sldId id="256" r:id="rId2"/>
    <p:sldId id="257" r:id="rId3"/>
    <p:sldId id="258" r:id="rId4"/>
    <p:sldId id="259" r:id="rId5"/>
    <p:sldId id="292" r:id="rId6"/>
    <p:sldId id="293" r:id="rId7"/>
    <p:sldId id="260" r:id="rId8"/>
    <p:sldId id="261" r:id="rId9"/>
    <p:sldId id="262" r:id="rId10"/>
    <p:sldId id="263" r:id="rId11"/>
    <p:sldId id="264" r:id="rId12"/>
    <p:sldId id="265" r:id="rId13"/>
    <p:sldId id="266" r:id="rId14"/>
    <p:sldId id="267" r:id="rId15"/>
    <p:sldId id="268" r:id="rId16"/>
    <p:sldId id="290" r:id="rId17"/>
    <p:sldId id="269" r:id="rId18"/>
    <p:sldId id="270" r:id="rId19"/>
    <p:sldId id="271" r:id="rId20"/>
    <p:sldId id="272" r:id="rId21"/>
    <p:sldId id="273" r:id="rId22"/>
    <p:sldId id="291"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9" r:id="rId3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86452" autoAdjust="0"/>
  </p:normalViewPr>
  <p:slideViewPr>
    <p:cSldViewPr>
      <p:cViewPr varScale="1">
        <p:scale>
          <a:sx n="101" d="100"/>
          <a:sy n="101" d="100"/>
        </p:scale>
        <p:origin x="126"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6/10/2019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ympanus.net/codrops/css_reference/border-sty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w3schools.com/css/css3_gradients.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5</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371600" y="2209800"/>
            <a:ext cx="6400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CSS box model for spacing, borders, and backgrounds</a:t>
            </a: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9713-B592-44D3-8E1C-D63E1DFEF6A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6191030B-C364-4680-815D-1E8E6F69614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450px;        /* an absolute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75%;          /* a relative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auto;         /* width based on containing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block (the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auto;    /* height-based content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dirty="0"/>
          </a:p>
        </p:txBody>
      </p:sp>
      <p:sp>
        <p:nvSpPr>
          <p:cNvPr id="5" name="Footer Placeholder 4">
            <a:extLst>
              <a:ext uri="{FF2B5EF4-FFF2-40B4-BE49-F238E27FC236}">
                <a16:creationId xmlns:a16="http://schemas.microsoft.com/office/drawing/2014/main" id="{64F95D25-925D-4DE1-AC18-59B3F76574B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CCEF423-D06B-4027-82F2-1F9071786F0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2BA0D0D-335A-4BDB-84CE-D6BC7AA6F1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55347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879-A320-4314-A8B4-FA56A25325E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margin on a single side </a:t>
            </a:r>
            <a:endParaRPr lang="en-US" dirty="0"/>
          </a:p>
        </p:txBody>
      </p:sp>
      <p:sp>
        <p:nvSpPr>
          <p:cNvPr id="3" name="Text Placeholder 2">
            <a:extLst>
              <a:ext uri="{FF2B5EF4-FFF2-40B4-BE49-F238E27FC236}">
                <a16:creationId xmlns:a16="http://schemas.microsoft.com/office/drawing/2014/main" id="{9675A973-BBBF-4CC9-9587-A8BD580E53B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margin-bottom: 2em;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margin-left: 1em;</a:t>
            </a:r>
            <a:endParaRPr lang="en-US" sz="16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margins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 top, right and left,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bottom </a:t>
            </a:r>
            <a:r>
              <a:rPr lang="en-US" sz="16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(Don’t Use)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1em; /* top, right, bottom, left */</a:t>
            </a:r>
          </a:p>
          <a:p>
            <a:endParaRPr lang="en-US" dirty="0"/>
          </a:p>
        </p:txBody>
      </p:sp>
      <p:sp>
        <p:nvSpPr>
          <p:cNvPr id="5" name="Footer Placeholder 4">
            <a:extLst>
              <a:ext uri="{FF2B5EF4-FFF2-40B4-BE49-F238E27FC236}">
                <a16:creationId xmlns:a16="http://schemas.microsoft.com/office/drawing/2014/main" id="{BE182D6F-8558-48D0-BE54-97D1E688A0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47C65B-04D8-418F-AFB2-9069BE99EA6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E9D356A-961D-4F3C-851D-038C5C54CA7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83125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2676-1EB7-4656-B1EB-1F7AA6BD2B8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padding on a single side</a:t>
            </a:r>
            <a:endParaRPr lang="en-US" dirty="0"/>
          </a:p>
        </p:txBody>
      </p:sp>
      <p:sp>
        <p:nvSpPr>
          <p:cNvPr id="3" name="Text Placeholder 2">
            <a:extLst>
              <a:ext uri="{FF2B5EF4-FFF2-40B4-BE49-F238E27FC236}">
                <a16:creationId xmlns:a16="http://schemas.microsoft.com/office/drawing/2014/main" id="{5D0009F6-CE91-417C-A5FB-A6251066A3EA}"/>
              </a:ext>
            </a:extLst>
          </p:cNvPr>
          <p:cNvSpPr>
            <a:spLocks noGrp="1"/>
          </p:cNvSpPr>
          <p:nvPr>
            <p:ph type="body" sz="quarter" idx="13"/>
          </p:nvPr>
        </p:nvSpPr>
        <p:spPr>
          <a:xfrm>
            <a:off x="838200" y="1295400"/>
            <a:ext cx="7391400" cy="46482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.5em;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1em;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 top, right and left,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bottom </a:t>
            </a:r>
            <a:r>
              <a:rPr lang="en-US" sz="16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(Don’t Use)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1em;  /* top, right, bottom, left */</a:t>
            </a:r>
          </a:p>
          <a:p>
            <a:endParaRPr lang="en-US" dirty="0"/>
          </a:p>
        </p:txBody>
      </p:sp>
      <p:sp>
        <p:nvSpPr>
          <p:cNvPr id="5" name="Footer Placeholder 4">
            <a:extLst>
              <a:ext uri="{FF2B5EF4-FFF2-40B4-BE49-F238E27FC236}">
                <a16:creationId xmlns:a16="http://schemas.microsoft.com/office/drawing/2014/main" id="{C707F042-3DB7-4177-BF2C-6FAE9C21A2E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7977567-142C-43F8-8513-DD447CB0F4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FA98B3E-2523-4540-BEFD-EECABB681CC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73572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23570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4E-A294-43AC-85B3-829FC48DB29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for the web page</a:t>
            </a:r>
            <a:endParaRPr lang="en-US" dirty="0"/>
          </a:p>
        </p:txBody>
      </p:sp>
      <p:sp>
        <p:nvSpPr>
          <p:cNvPr id="3" name="Text Placeholder 2">
            <a:extLst>
              <a:ext uri="{FF2B5EF4-FFF2-40B4-BE49-F238E27FC236}">
                <a16:creationId xmlns:a16="http://schemas.microsoft.com/office/drawing/2014/main" id="{B356F555-1A4C-44F3-9600-7A2CBBC171C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body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Verdana, Arial, Helvetica, sans-serif;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 700px;</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1em auto;</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h1, h2, h3, p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 0;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 0 1.5em;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95%;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 .35em;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95%;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 .25em 0;</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font-weight: bold;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h2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margin-bottom: .25em;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539207CE-439D-4782-9652-A2129A9FA5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E3E73F6-D198-44E9-B387-7EC26867F20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3FA511B-9E5E-4AC2-841A-6879C8AD28E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49879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378-5727-487B-A811-DCB84D59D7E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(continued)</a:t>
            </a:r>
            <a:endParaRPr lang="en-US" dirty="0"/>
          </a:p>
        </p:txBody>
      </p:sp>
      <p:sp>
        <p:nvSpPr>
          <p:cNvPr id="3" name="Text Placeholder 2">
            <a:extLst>
              <a:ext uri="{FF2B5EF4-FFF2-40B4-BE49-F238E27FC236}">
                <a16:creationId xmlns:a16="http://schemas.microsoft.com/office/drawing/2014/main" id="{6575B0CB-AD9A-4647-B982-D95AA17A06F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styles for the main content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 clear: left;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h1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175%;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1em 0 .35em;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h2 { font-size: 130%;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a.date_passed</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color: gray;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styles for the footer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p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80%;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right;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B79CAE02-5B74-454D-8842-DFDD689146D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DE3931B-8049-42A9-ABA3-37E9B0F937A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A112F31-62C4-480F-9931-F7334459339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16282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09577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8A7-B254-4460-9B95-7CA669A3FB2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7" name="Content Placeholder 6" descr="See page 182 in book" title="See slide title">
            <a:extLst>
              <a:ext uri="{FF2B5EF4-FFF2-40B4-BE49-F238E27FC236}">
                <a16:creationId xmlns:a16="http://schemas.microsoft.com/office/drawing/2014/main" id="{26FF6180-586C-436A-9408-C8FBDA411F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6641925" cy="4800600"/>
          </a:xfrm>
          <a:prstGeom prst="rect">
            <a:avLst/>
          </a:prstGeom>
        </p:spPr>
      </p:pic>
      <p:sp>
        <p:nvSpPr>
          <p:cNvPr id="5" name="Footer Placeholder 4">
            <a:extLst>
              <a:ext uri="{FF2B5EF4-FFF2-40B4-BE49-F238E27FC236}">
                <a16:creationId xmlns:a16="http://schemas.microsoft.com/office/drawing/2014/main" id="{6740A3DB-FB58-409B-9745-9D85A32EF2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B7838DB-E7FD-484C-BC5A-10B0C556823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CFDEBA-279E-4E6D-8B97-3EE67A3116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15719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CCB-8FDD-4C67-A07D-10BED1BD16B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changed box model styles for the page</a:t>
            </a:r>
            <a:endParaRPr lang="en-US" dirty="0"/>
          </a:p>
        </p:txBody>
      </p:sp>
      <p:sp>
        <p:nvSpPr>
          <p:cNvPr id="3" name="Text Placeholder 2">
            <a:extLst>
              <a:ext uri="{FF2B5EF4-FFF2-40B4-BE49-F238E27FC236}">
                <a16:creationId xmlns:a16="http://schemas.microsoft.com/office/drawing/2014/main" id="{0F1A0D07-CAE9-47F4-BF8A-4D6D6EE1A43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 0;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0 0 1.5em 1.25em;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95%;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padding-bottom: .35em;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1em;</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DF1B8596-AD54-4C34-87E5-9433F2CE432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9C124E-114C-4458-884B-87A72051655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2AFFE18-FFA6-4737-8940-218BAB8CD17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63226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916F-EFB1-4DF7-B875-25871C8BF2E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FF2A528C-22C8-4036-92AE-7469125CD836}"/>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latin typeface="Courier New" panose="02070309020205020404" pitchFamily="49" charset="0"/>
                <a:ea typeface="Times New Roman" panose="02020603050405020304" pitchFamily="18" charset="0"/>
              </a:rPr>
              <a:t>side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-color</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2F88876D-FAB0-4DDB-804A-08DA96EEA43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E9C3D99-85AE-4427-9F69-12BDA5931A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C000857-95F0-44DD-B48C-ED4FDD21C6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412005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margins”.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a reset selector.</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33024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E2C-6086-43B1-BBAD-55C23C964D4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188A7E43-A577-404D-A1E1-6617823222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1px inset;           /* uses the element's color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dirty="0"/>
          </a:p>
        </p:txBody>
      </p:sp>
      <p:sp>
        <p:nvSpPr>
          <p:cNvPr id="5" name="Footer Placeholder 4">
            <a:extLst>
              <a:ext uri="{FF2B5EF4-FFF2-40B4-BE49-F238E27FC236}">
                <a16:creationId xmlns:a16="http://schemas.microsoft.com/office/drawing/2014/main" id="{4DE25A78-53E3-4030-97FC-630C8B3095D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523B5D6-FEFE-4B5A-AD7F-FA15CB7432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39CF6E0C-149D-4B08-B511-8905A67302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1767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487E-F9D8-4862-A1ED-6DDA2A33E02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B7192105-D342-41D6-8CF6-50BED62085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 all four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 top and bottom,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top, right and left, bottom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3px; /* top, right, bottom,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dashed;     /* dashed line all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solid none; /* solid top and bottom, no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right and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#808080;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black gray; /* black top and bottom, gray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width, style, and color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border-bottom-width: 4px;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border-right-style: dashed;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border-left-color: gray;</a:t>
            </a:r>
          </a:p>
          <a:p>
            <a:endParaRPr lang="en-US" dirty="0"/>
          </a:p>
        </p:txBody>
      </p:sp>
      <p:sp>
        <p:nvSpPr>
          <p:cNvPr id="5" name="Footer Placeholder 4">
            <a:extLst>
              <a:ext uri="{FF2B5EF4-FFF2-40B4-BE49-F238E27FC236}">
                <a16:creationId xmlns:a16="http://schemas.microsoft.com/office/drawing/2014/main" id="{041AC9FF-442B-45A7-BCF2-7385E6775D2D}"/>
              </a:ext>
            </a:extLst>
          </p:cNvPr>
          <p:cNvSpPr>
            <a:spLocks noGrp="1"/>
          </p:cNvSpPr>
          <p:nvPr>
            <p:ph type="ftr" sz="quarter" idx="15"/>
          </p:nvPr>
        </p:nvSpPr>
        <p:spPr/>
        <p:txBody>
          <a:bodyPr/>
          <a:lstStyle/>
          <a:p>
            <a:pPr>
              <a:defRPr/>
            </a:pPr>
            <a:r>
              <a:rPr lang="en-US" dirty="0"/>
              <a:t>© 2018, Mike Murach &amp; Associates, Inc.</a:t>
            </a:r>
          </a:p>
        </p:txBody>
      </p:sp>
      <p:sp>
        <p:nvSpPr>
          <p:cNvPr id="4" name="Date Placeholder 3">
            <a:extLst>
              <a:ext uri="{FF2B5EF4-FFF2-40B4-BE49-F238E27FC236}">
                <a16:creationId xmlns:a16="http://schemas.microsoft.com/office/drawing/2014/main" id="{67B9F82C-A8F0-4EB0-A4B6-018B81028F7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5771C26-BE09-4E43-9E6D-923351B88D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57462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019-17FE-4F64-8780-52542F87A905}"/>
              </a:ext>
            </a:extLst>
          </p:cNvPr>
          <p:cNvSpPr>
            <a:spLocks noGrp="1"/>
          </p:cNvSpPr>
          <p:nvPr>
            <p:ph type="title"/>
          </p:nvPr>
        </p:nvSpPr>
        <p:spPr/>
        <p:txBody>
          <a:bodyPr/>
          <a:lstStyle/>
          <a:p>
            <a:r>
              <a:rPr lang="en-US" dirty="0"/>
              <a:t>Border Styles</a:t>
            </a:r>
          </a:p>
        </p:txBody>
      </p:sp>
      <p:sp>
        <p:nvSpPr>
          <p:cNvPr id="3" name="Text Placeholder 2">
            <a:extLst>
              <a:ext uri="{FF2B5EF4-FFF2-40B4-BE49-F238E27FC236}">
                <a16:creationId xmlns:a16="http://schemas.microsoft.com/office/drawing/2014/main" id="{B3C40814-6A2F-46D9-B710-75A0F4D4D283}"/>
              </a:ext>
            </a:extLst>
          </p:cNvPr>
          <p:cNvSpPr>
            <a:spLocks noGrp="1"/>
          </p:cNvSpPr>
          <p:nvPr>
            <p:ph type="body" sz="quarter" idx="13"/>
          </p:nvPr>
        </p:nvSpPr>
        <p:spPr/>
        <p:txBody>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https://tympanus.net/codrops/css_reference/border-style/</a:t>
            </a:r>
            <a:endParaRPr lang="en-US" sz="1600" dirty="0">
              <a:solidFill>
                <a:srgbClr val="0070C0"/>
              </a:solidFill>
            </a:endParaRPr>
          </a:p>
          <a:p>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DB159092-AA45-4AA3-BA98-B1FD8DFC4A22}"/>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370A437-4185-41B5-866C-08B202ED08E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A5D84166-9242-4A10-BC59-0A8388730601}"/>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22</a:t>
            </a:fld>
            <a:endParaRPr lang="en-US" dirty="0">
              <a:solidFill>
                <a:schemeClr val="bg1"/>
              </a:solidFill>
            </a:endParaRPr>
          </a:p>
        </p:txBody>
      </p:sp>
      <p:pic>
        <p:nvPicPr>
          <p:cNvPr id="8" name="Picture 7">
            <a:extLst>
              <a:ext uri="{FF2B5EF4-FFF2-40B4-BE49-F238E27FC236}">
                <a16:creationId xmlns:a16="http://schemas.microsoft.com/office/drawing/2014/main" id="{A0A47D8C-ABD0-4310-AC40-9CB544DDF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4386"/>
            <a:ext cx="5800725" cy="4246814"/>
          </a:xfrm>
          <a:prstGeom prst="rect">
            <a:avLst/>
          </a:prstGeom>
        </p:spPr>
      </p:pic>
    </p:spTree>
    <p:extLst>
      <p:ext uri="{BB962C8B-B14F-4D97-AF65-F5344CB8AC3E}">
        <p14:creationId xmlns:p14="http://schemas.microsoft.com/office/powerpoint/2010/main" val="2606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BC09-6694-4F12-B977-143B7F262A5B}"/>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3" name="Text Placeholder 2">
            <a:extLst>
              <a:ext uri="{FF2B5EF4-FFF2-40B4-BE49-F238E27FC236}">
                <a16:creationId xmlns:a16="http://schemas.microsoft.com/office/drawing/2014/main" id="{E0D36E28-1352-45FC-8348-F01F57F9DD10}"/>
              </a:ext>
            </a:extLst>
          </p:cNvPr>
          <p:cNvSpPr>
            <a:spLocks noGrp="1"/>
          </p:cNvSpPr>
          <p:nvPr>
            <p:ph type="body" sz="quarter" idx="13"/>
          </p:nvPr>
        </p:nvSpPr>
        <p:spPr>
          <a:xfrm>
            <a:off x="838200" y="1371600"/>
            <a:ext cx="76200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applies to all four corners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topLeft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blurRadius</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D0BB0061-A187-4EDB-AC7D-8FA618F79B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17C8-05AB-4F9C-85C4-414CAF7F4A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2E48AEE-6B3F-4C69-8BAE-2179083BE4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005451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74DB-7DB8-4A75-847D-B1A93679046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section</a:t>
            </a:r>
            <a:endParaRPr lang="en-US" dirty="0"/>
          </a:p>
        </p:txBody>
      </p:sp>
      <p:sp>
        <p:nvSpPr>
          <p:cNvPr id="3" name="Text Placeholder 2">
            <a:extLst>
              <a:ext uri="{FF2B5EF4-FFF2-40B4-BE49-F238E27FC236}">
                <a16:creationId xmlns:a16="http://schemas.microsoft.com/office/drawing/2014/main" id="{67C291C2-74C5-4AC4-A5B6-9661E71DA6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section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width: 160px;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font-weight: bold;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3px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4px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4px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red;</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1C6D954-C319-44CA-8380-A08FFFF3B83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70C6C4D-30CE-4480-8F88-6B604B176F59}"/>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D31987-A344-48FE-B26E-CD6EDA3D526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96351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CC0-05C6-41B0-B42E-E3E4B084A93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section in a browser</a:t>
            </a:r>
            <a:endParaRPr lang="en-US" dirty="0"/>
          </a:p>
        </p:txBody>
      </p:sp>
      <p:pic>
        <p:nvPicPr>
          <p:cNvPr id="7" name="Content Placeholder 6" descr="See page 186 in book" title="See slide title">
            <a:extLst>
              <a:ext uri="{FF2B5EF4-FFF2-40B4-BE49-F238E27FC236}">
                <a16:creationId xmlns:a16="http://schemas.microsoft.com/office/drawing/2014/main" id="{FE4D1570-C328-401A-872E-FF4E13D358C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2739991" cy="1066800"/>
          </a:xfrm>
          <a:prstGeom prst="rect">
            <a:avLst/>
          </a:prstGeom>
        </p:spPr>
      </p:pic>
      <p:sp>
        <p:nvSpPr>
          <p:cNvPr id="5" name="Footer Placeholder 4">
            <a:extLst>
              <a:ext uri="{FF2B5EF4-FFF2-40B4-BE49-F238E27FC236}">
                <a16:creationId xmlns:a16="http://schemas.microsoft.com/office/drawing/2014/main" id="{7AD10130-DE1B-48EA-B77E-93C608D8B3A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6504D3B-B869-4C35-AA3A-995BEAD797E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76A0BAE-DF09-426B-986F-379C6E26250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2611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08F9-03D8-406B-8F7F-18F20D91EB22}"/>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3" name="Text Placeholder 2">
            <a:extLst>
              <a:ext uri="{FF2B5EF4-FFF2-40B4-BE49-F238E27FC236}">
                <a16:creationId xmlns:a16="http://schemas.microsoft.com/office/drawing/2014/main" id="{120CCAE6-0D7E-4E51-8683-1796949A33DA}"/>
              </a:ext>
            </a:extLst>
          </p:cNvPr>
          <p:cNvSpPr>
            <a:spLocks noGrp="1"/>
          </p:cNvSpPr>
          <p:nvPr>
            <p:ph type="body" sz="quarter" idx="13"/>
          </p:nvPr>
        </p:nvSpPr>
        <p:spPr>
          <a:xfrm>
            <a:off x="838200" y="1295400"/>
            <a:ext cx="7391400" cy="4648200"/>
          </a:xfrm>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background-image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background-repeat</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background-attachment</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background-position</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[image] [repeat] [attachment]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[position]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ED8051F9-BAD1-449E-A15C-8C519E9CBE8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8BCD120-589C-43A0-AEDA-5EF79EC17A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4C79E-2575-434C-8D28-ABA279420DC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402538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EF1-EE39-4FFE-85AE-F8BA9C6F26E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05B52C28-67B1-40C8-AD22-820BE8BB8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("../images/header.jpg")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repeat-y scroll center top;</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background color and image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separate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background-color: blue;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endParaRPr lang="en-US" dirty="0"/>
          </a:p>
        </p:txBody>
      </p:sp>
      <p:sp>
        <p:nvSpPr>
          <p:cNvPr id="5" name="Footer Placeholder 4">
            <a:extLst>
              <a:ext uri="{FF2B5EF4-FFF2-40B4-BE49-F238E27FC236}">
                <a16:creationId xmlns:a16="http://schemas.microsoft.com/office/drawing/2014/main" id="{FC23A6BB-E9A6-4450-9E41-EBEA37C2AD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1F5726-5E24-42B2-8679-5EF725E77B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8B48987-74A6-4DCB-BABD-E29D60C633D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04388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image repetition, position,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scrolling</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74676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          /* repeats both directions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repeat-x;        /* repeats horizontally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repeat-y;        /* repeats vertically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no-repeat;       /* doesn't repeat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left top;    /* 0% from left, 0%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center top;  /* centered horizontally, 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90% 90%;     /* 90% from left, 90%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background-attachment: scroll;    /* image moves as you scroll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background-attachment: fixed;     /* image does not move as you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scroll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Accessibility guideline</a:t>
            </a:r>
          </a:p>
          <a:p>
            <a:pPr marL="342900" marR="274320" lvl="0" indent="-342900">
              <a:spcBef>
                <a:spcPts val="0"/>
              </a:spcBef>
              <a:spcAft>
                <a:spcPts val="600"/>
              </a:spcAft>
              <a:buFont typeface="Symbol" panose="05050102010706020507" pitchFamily="18" charset="2"/>
              <a:buChar char=""/>
            </a:pPr>
            <a:r>
              <a:rPr lang="en-US" sz="1800" spc="-10" dirty="0">
                <a:latin typeface="Times New Roman" panose="02020603050405020304" pitchFamily="18" charset="0"/>
                <a:ea typeface="Times New Roman" panose="02020603050405020304" pitchFamily="18" charset="0"/>
              </a:rPr>
              <a:t>Don’t use a background color or image that makes the text that’s over it difficult to read.</a:t>
            </a:r>
          </a:p>
          <a:p>
            <a:endParaRPr lang="en-US" dirty="0"/>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72388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BCE-0D90-4120-8D38-10BF6DAA97DF}"/>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3" name="Text Placeholder 2">
            <a:extLst>
              <a:ext uri="{FF2B5EF4-FFF2-40B4-BE49-F238E27FC236}">
                <a16:creationId xmlns:a16="http://schemas.microsoft.com/office/drawing/2014/main" id="{13C2A77F-6B71-493F-9EBC-F5AECB77D2A1}"/>
              </a:ext>
            </a:extLst>
          </p:cNvPr>
          <p:cNvSpPr>
            <a:spLocks noGrp="1"/>
          </p:cNvSpPr>
          <p:nvPr>
            <p:ph type="body" sz="quarter" idx="13"/>
          </p:nvPr>
        </p:nvSpPr>
        <p:spPr>
          <a:xfrm>
            <a:off x="838200" y="1371600"/>
            <a:ext cx="73914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dirty="0">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endParaRPr lang="en-US" dirty="0"/>
          </a:p>
        </p:txBody>
      </p:sp>
      <p:sp>
        <p:nvSpPr>
          <p:cNvPr id="5" name="Footer Placeholder 4">
            <a:extLst>
              <a:ext uri="{FF2B5EF4-FFF2-40B4-BE49-F238E27FC236}">
                <a16:creationId xmlns:a16="http://schemas.microsoft.com/office/drawing/2014/main" id="{1229BCF1-084B-4374-87D5-B255A54988F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3638A2A-5EEC-41CF-926E-9DD2E130692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73E9ABA-8A8F-4292-BD58-388B7973047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404507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See page 168 in book" title="See slide title">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stretch>
            <a:fillRect/>
          </a:stretch>
        </p:blipFill>
        <p:spPr>
          <a:xfrm>
            <a:off x="967238" y="1295400"/>
            <a:ext cx="7209524" cy="3885714"/>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2999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16A7-83F5-4058-8596-A89D986FFE0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two divisions</a:t>
            </a:r>
            <a:endParaRPr lang="en-US" dirty="0"/>
          </a:p>
        </p:txBody>
      </p:sp>
      <p:sp>
        <p:nvSpPr>
          <p:cNvPr id="3" name="Text Placeholder 2">
            <a:extLst>
              <a:ext uri="{FF2B5EF4-FFF2-40B4-BE49-F238E27FC236}">
                <a16:creationId xmlns:a16="http://schemas.microsoft.com/office/drawing/2014/main" id="{19327855-51EA-407B-86EE-29AA4D56E85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&lt;div id="eg1"&gt;&lt;/div&gt;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&lt;div id="eg2"&gt;&lt;/div&gt;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two divisions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#eg1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background-image: linear-gradient(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right, white 0%, red 100%);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#eg2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background-image: linear-gradient(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white 50%, blue 100%); }</a:t>
            </a:r>
          </a:p>
          <a:p>
            <a:endParaRPr lang="en-US" dirty="0"/>
          </a:p>
        </p:txBody>
      </p:sp>
      <p:sp>
        <p:nvSpPr>
          <p:cNvPr id="5" name="Footer Placeholder 4">
            <a:extLst>
              <a:ext uri="{FF2B5EF4-FFF2-40B4-BE49-F238E27FC236}">
                <a16:creationId xmlns:a16="http://schemas.microsoft.com/office/drawing/2014/main" id="{906F65C4-2CF3-4761-A735-48002CBAB11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EA4743D-D659-40DB-8A23-E05B5291A13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7F145A88-7934-48AE-A44B-4F85B70400A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76670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E56E-C3D8-4223-A80B-28B8A279E69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linear gradients in a browser</a:t>
            </a:r>
            <a:endParaRPr lang="en-US" dirty="0"/>
          </a:p>
        </p:txBody>
      </p:sp>
      <p:pic>
        <p:nvPicPr>
          <p:cNvPr id="7" name="Content Placeholder 6" descr="See page 190 in book" title="See slide title">
            <a:extLst>
              <a:ext uri="{FF2B5EF4-FFF2-40B4-BE49-F238E27FC236}">
                <a16:creationId xmlns:a16="http://schemas.microsoft.com/office/drawing/2014/main" id="{20472C53-F571-4DE8-9A0C-FCD4AC4A861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21360"/>
            <a:ext cx="3885714" cy="2400000"/>
          </a:xfrm>
          <a:prstGeom prst="rect">
            <a:avLst/>
          </a:prstGeom>
        </p:spPr>
      </p:pic>
      <p:sp>
        <p:nvSpPr>
          <p:cNvPr id="5" name="Footer Placeholder 4">
            <a:extLst>
              <a:ext uri="{FF2B5EF4-FFF2-40B4-BE49-F238E27FC236}">
                <a16:creationId xmlns:a16="http://schemas.microsoft.com/office/drawing/2014/main" id="{612DED91-243A-4DAC-8982-42D77B07040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D7AC-A919-44B2-878E-23CB01D8DA3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F975103-49BA-4E0E-A4E8-802C8471D18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23095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3ED4-DF30-4CAE-93D6-5CEE2C2820F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background-image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that creates red, white, and blue stripes</a:t>
            </a:r>
            <a:endParaRPr lang="en-US" dirty="0"/>
          </a:p>
        </p:txBody>
      </p:sp>
      <p:sp>
        <p:nvSpPr>
          <p:cNvPr id="3" name="Text Placeholder 2">
            <a:extLst>
              <a:ext uri="{FF2B5EF4-FFF2-40B4-BE49-F238E27FC236}">
                <a16:creationId xmlns:a16="http://schemas.microsoft.com/office/drawing/2014/main" id="{1F3A0745-3673-46AC-B651-A2F27A32A540}"/>
              </a:ext>
            </a:extLst>
          </p:cNvPr>
          <p:cNvSpPr>
            <a:spLocks noGrp="1"/>
          </p:cNvSpPr>
          <p:nvPr>
            <p:ph type="body" sz="quarter" idx="13"/>
          </p:nvPr>
        </p:nvSpPr>
        <p:spPr>
          <a:xfrm>
            <a:off x="838200" y="1371600"/>
            <a:ext cx="7391400" cy="1295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red 33%, white 33%, white 66%,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 66%, blue 100%);</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BF024CE-726F-43B1-A08A-FFB15BC058B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7BC3BC-1E92-48C4-9004-F5BA98CBD2A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62DD5BA-1BDB-433C-A183-BCFC39C15C2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itle 1">
            <a:extLst>
              <a:ext uri="{FF2B5EF4-FFF2-40B4-BE49-F238E27FC236}">
                <a16:creationId xmlns:a16="http://schemas.microsoft.com/office/drawing/2014/main" id="{173A2FB7-0F32-47EF-8AA5-9FA14BC68B5B}"/>
              </a:ext>
            </a:extLst>
          </p:cNvPr>
          <p:cNvSpPr txBox="1">
            <a:spLocks/>
          </p:cNvSpPr>
          <p:nvPr/>
        </p:nvSpPr>
        <p:spPr bwMode="auto">
          <a:xfrm>
            <a:off x="828675" y="3098140"/>
            <a:ext cx="7315200"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dirty="0">
                <a:latin typeface="Arial" panose="020B0604020202020204" pitchFamily="34" charset="0"/>
                <a:cs typeface="Times New Roman" panose="02020603050405020304" pitchFamily="18" charset="0"/>
              </a:rPr>
              <a:t>More Information</a:t>
            </a:r>
          </a:p>
          <a:p>
            <a:pPr>
              <a:spcBef>
                <a:spcPts val="0"/>
              </a:spcBef>
              <a:spcAft>
                <a:spcPts val="600"/>
              </a:spcAft>
              <a:tabLst>
                <a:tab pos="1371600" algn="l"/>
              </a:tabLst>
            </a:pPr>
            <a:r>
              <a:rPr lang="en-US" sz="1400" dirty="0">
                <a:solidFill>
                  <a:srgbClr val="0070C0"/>
                </a:solidFill>
                <a:hlinkClick r:id="rId2">
                  <a:extLst>
                    <a:ext uri="{A12FA001-AC4F-418D-AE19-62706E023703}">
                      <ahyp:hlinkClr xmlns:ahyp="http://schemas.microsoft.com/office/drawing/2018/hyperlinkcolor" val="tx"/>
                    </a:ext>
                  </a:extLst>
                </a:hlinkClick>
              </a:rPr>
              <a:t>https://www.w3schools.com/css/css3_gradients.asp</a:t>
            </a:r>
            <a:endParaRPr lang="en-US" sz="1400" kern="0" dirty="0">
              <a:solidFill>
                <a:srgbClr val="0070C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8621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8983-3A26-422F-A58E-E6AEDEB34E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borders and a gradient</a:t>
            </a:r>
            <a:endParaRPr lang="en-US" dirty="0"/>
          </a:p>
        </p:txBody>
      </p:sp>
      <p:pic>
        <p:nvPicPr>
          <p:cNvPr id="7" name="Content Placeholder 6" descr="See page 192 in book" title="See slide title">
            <a:extLst>
              <a:ext uri="{FF2B5EF4-FFF2-40B4-BE49-F238E27FC236}">
                <a16:creationId xmlns:a16="http://schemas.microsoft.com/office/drawing/2014/main" id="{F07E5B6C-B6B8-4C5B-ABF7-DFFAFDE10D7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5873143" cy="4800600"/>
          </a:xfrm>
          <a:prstGeom prst="rect">
            <a:avLst/>
          </a:prstGeom>
        </p:spPr>
      </p:pic>
      <p:sp>
        <p:nvSpPr>
          <p:cNvPr id="5" name="Footer Placeholder 4">
            <a:extLst>
              <a:ext uri="{FF2B5EF4-FFF2-40B4-BE49-F238E27FC236}">
                <a16:creationId xmlns:a16="http://schemas.microsoft.com/office/drawing/2014/main" id="{98FE2CE6-B6A0-4EC2-A4D3-6DBB9999A7D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AEE5256-B97D-457A-945A-64159D98776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956661B-03C7-47F9-9185-1D3F160A3E1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146697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7FC-09A4-49D7-A82F-8792427667A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borders and gradient</a:t>
            </a:r>
            <a:endParaRPr lang="en-US" dirty="0"/>
          </a:p>
        </p:txBody>
      </p:sp>
      <p:sp>
        <p:nvSpPr>
          <p:cNvPr id="3" name="Text Placeholder 2">
            <a:extLst>
              <a:ext uri="{FF2B5EF4-FFF2-40B4-BE49-F238E27FC236}">
                <a16:creationId xmlns:a16="http://schemas.microsoft.com/office/drawing/2014/main" id="{5C64D6FD-6CCD-4DFE-BAFF-C01480E9EA68}"/>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html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background-image: </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webkit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-linear-gradient(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bottom, white 0%, #facd8a 100%);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background-image: </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moz</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-linear-gradient(</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bottom, white 0%, #facd8a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background-image: </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-o-linear-gradient(</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bottom, white 0%, #facd8a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background-image: </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bottom, white 0%, #facd8a 100%);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95BDF7A-F44F-4C9A-8040-DB95A581737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67B1061-837B-477F-92D7-3904667755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86B8572-CCB6-478B-A8DA-F4202B07DE0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57197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D592-5DCB-4E0D-A10B-411F245B45A7}"/>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(continued)</a:t>
            </a:r>
            <a:endParaRPr lang="en-US" dirty="0"/>
          </a:p>
        </p:txBody>
      </p:sp>
      <p:sp>
        <p:nvSpPr>
          <p:cNvPr id="3" name="Text Placeholder 2">
            <a:extLst>
              <a:ext uri="{FF2B5EF4-FFF2-40B4-BE49-F238E27FC236}">
                <a16:creationId xmlns:a16="http://schemas.microsoft.com/office/drawing/2014/main" id="{5629B709-428B-46E7-B254-3CBD81D03ED5}"/>
              </a:ext>
            </a:extLst>
          </p:cNvPr>
          <p:cNvSpPr>
            <a:spLocks noGrp="1"/>
          </p:cNvSpPr>
          <p:nvPr>
            <p:ph type="body" sz="quarter" idx="13"/>
          </p:nvPr>
        </p:nvSpPr>
        <p:spPr/>
        <p:txBody>
          <a:bodyPr/>
          <a:lstStyle/>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body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Verdana, Arial, Helvetica, sans-serif;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width: 700px;</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background-color: white;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 15px auto;</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 15px 1.5em;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1px solid black;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25px;</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5px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5px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0 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 1em;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border-bottom: 2px solid #f2972e;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header h2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text-shadow: 2px 3px 0 black;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footer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margin-top: 2em;</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border-top: 2px solid #f2972e;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65151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padding-top: .7em;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76FA82D-FBC2-48B5-8817-A97DBAD31BD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BC9012F-6413-4B66-A2E8-1ADED1DF46B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D19DE93-5EBD-48A5-AB55-60DFE15F7AF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005462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E25-2ACA-4840-A2E1-38CA30450D19}"/>
              </a:ext>
            </a:extLst>
          </p:cNvPr>
          <p:cNvSpPr>
            <a:spLocks noGrp="1"/>
          </p:cNvSpPr>
          <p:nvPr>
            <p:ph type="title"/>
          </p:nvPr>
        </p:nvSpPr>
        <p:spPr>
          <a:xfrm>
            <a:off x="914400" y="624990"/>
            <a:ext cx="7315200" cy="369332"/>
          </a:xfrm>
        </p:spPr>
        <p:txBody>
          <a:bodyPr/>
          <a:lstStyle/>
          <a:p>
            <a:pPr marL="1143000" marR="457200" indent="-1143000">
              <a:spcBef>
                <a:spcPts val="0"/>
              </a:spcBef>
              <a:spcAft>
                <a:spcPts val="600"/>
              </a:spcAft>
            </a:pPr>
            <a:r>
              <a:rPr lang="en-US" dirty="0">
                <a:latin typeface="Arial" panose="020B0604020202020204" pitchFamily="34" charset="0"/>
                <a:ea typeface="Times New Roman" panose="02020603050405020304" pitchFamily="18" charset="0"/>
                <a:cs typeface="Times New Roman" panose="02020603050405020304" pitchFamily="18" charset="0"/>
              </a:rPr>
              <a:t>Short 5-1	Apply CSS to an HTML page</a:t>
            </a:r>
            <a:endParaRPr lang="en-US" dirty="0"/>
          </a:p>
        </p:txBody>
      </p:sp>
      <p:pic>
        <p:nvPicPr>
          <p:cNvPr id="7" name="Content Placeholder 6" descr="Read the exercise description" title="Web page screenshot">
            <a:extLst>
              <a:ext uri="{FF2B5EF4-FFF2-40B4-BE49-F238E27FC236}">
                <a16:creationId xmlns:a16="http://schemas.microsoft.com/office/drawing/2014/main" id="{B71E4FC6-E483-458B-8D8A-39D7EA10D4B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4431753" cy="4800600"/>
          </a:xfrm>
          <a:prstGeom prst="rect">
            <a:avLst/>
          </a:prstGeom>
        </p:spPr>
      </p:pic>
      <p:sp>
        <p:nvSpPr>
          <p:cNvPr id="5" name="Footer Placeholder 4">
            <a:extLst>
              <a:ext uri="{FF2B5EF4-FFF2-40B4-BE49-F238E27FC236}">
                <a16:creationId xmlns:a16="http://schemas.microsoft.com/office/drawing/2014/main" id="{59C40A22-6CFA-45DD-980C-CB0E9C34D11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407E87A-3DA3-4B4E-B04A-A4A5301C52D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F5E111B-AC22-4A24-81F9-742991C3462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33473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margins”.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a reset selector.</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8907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F84-B35E-4F35-A7C1-BB0ED61CB57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DC379C81-6349-4C55-9A17-E15E0431E49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top margin + top border + top padding + </a:t>
            </a:r>
          </a:p>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height + </a:t>
            </a:r>
          </a:p>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bottom padding + bottom border + bottom margin</a:t>
            </a:r>
          </a:p>
          <a:p>
            <a:pPr marL="347345" marR="0">
              <a:spcBef>
                <a:spcPts val="0"/>
              </a:spcBef>
              <a:spcAft>
                <a:spcPts val="0"/>
              </a:spcAft>
              <a:tabLst>
                <a:tab pos="1371600" algn="l"/>
              </a:tabLst>
            </a:pPr>
            <a:endPar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height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left margin + left border + left padding + </a:t>
            </a:r>
          </a:p>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width + </a:t>
            </a:r>
          </a:p>
          <a:p>
            <a:pPr marL="347345" marR="0">
              <a:spcBef>
                <a:spcPts val="0"/>
              </a:spcBef>
              <a:spcAft>
                <a:spcPts val="0"/>
              </a:spcAft>
              <a:tabLst>
                <a:tab pos="1371600" algn="l"/>
              </a:tabLst>
            </a:pPr>
            <a:r>
              <a:rPr lang="en-US" sz="1600" b="1" strike="sngStrike" dirty="0">
                <a:latin typeface="Courier New" panose="02070309020205020404" pitchFamily="49" charset="0"/>
                <a:ea typeface="Times New Roman" panose="02020603050405020304" pitchFamily="18" charset="0"/>
                <a:cs typeface="Times New Roman" panose="02020603050405020304" pitchFamily="18" charset="0"/>
              </a:rPr>
              <a:t>right padding + right border + right margin</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BY DEFAULT, MARGIN AND BORDER AND PADDING ARE NOT INCLUDED IN THE WIDTH AND HEIGHT CALCULATIONS</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1ED3258-2E6B-4684-85AB-E3EB5BDA080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1CEEE61-FD57-4220-8DF3-BB7FBF6DBD3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6659E77-B233-42CF-B96D-8FF519B1E8B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85905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content-box;</a:t>
            </a:r>
          </a:p>
          <a:p>
            <a:endParaRPr lang="en-US" sz="1800" dirty="0"/>
          </a:p>
          <a:p>
            <a:r>
              <a:rPr lang="en-US" sz="1800" dirty="0"/>
              <a:t>“content-box gives you the default CSS box-sizing behavior. If you set an element's width to 100 pixels, then the element's content box will be 100 pixels wide, and the width of any border or padding will be added to the final rendered width.”</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51431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border-box;</a:t>
            </a:r>
          </a:p>
          <a:p>
            <a:endParaRPr lang="en-US" sz="1800" dirty="0"/>
          </a:p>
          <a:p>
            <a:r>
              <a:rPr lang="en-US" sz="1800" dirty="0"/>
              <a:t>“border-box tells the browser to account for any border and padding in the values you specify for an element's width and height. If you set an element's width to 100 pixels, that 100 pixels will include any border or padding you added, and the content box will shrink to absorb that extra width. This typically makes it much easier to size elements.”</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0680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1BD-AFCB-44E6-A09C-A9D5F1B8E68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3" name="Text Placeholder 2">
            <a:extLst>
              <a:ext uri="{FF2B5EF4-FFF2-40B4-BE49-F238E27FC236}">
                <a16:creationId xmlns:a16="http://schemas.microsoft.com/office/drawing/2014/main" id="{7EAB4FF2-9861-4DDB-BE87-3E2AB7D8B2A0}"/>
              </a:ext>
            </a:extLst>
          </p:cNvPr>
          <p:cNvSpPr>
            <a:spLocks noGrp="1"/>
          </p:cNvSpPr>
          <p:nvPr>
            <p:ph type="body" sz="quarter" idx="13"/>
          </p:nvPr>
        </p:nvSpPr>
        <p:spPr/>
        <p:txBody>
          <a:bodyPr/>
          <a:lstStyle/>
          <a:p>
            <a:r>
              <a:rPr lang="en-US" sz="1600" b="1" dirty="0">
                <a:latin typeface="Courier New" panose="02070309020205020404" pitchFamily="49" charset="0"/>
                <a:cs typeface="Courier New" panose="02070309020205020404" pitchFamily="49" charset="0"/>
              </a:rPr>
              <a:t>&lt;body&gt;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        &lt;h1&gt;San Joaquin Valley Town Hall&lt;/h1&gt;</a:t>
            </a:r>
          </a:p>
          <a:p>
            <a:r>
              <a:rPr lang="en-US" sz="1600" b="1" dirty="0">
                <a:latin typeface="Courier New" panose="02070309020205020404" pitchFamily="49" charset="0"/>
                <a:cs typeface="Courier New" panose="02070309020205020404" pitchFamily="49" charset="0"/>
              </a:rPr>
              <a:t>        &lt;p&gt;Welcome to San Joaquin Valley Town Hall.</a:t>
            </a:r>
          </a:p>
          <a:p>
            <a:r>
              <a:rPr lang="en-US" sz="1600" b="1" dirty="0">
                <a:latin typeface="Courier New" panose="02070309020205020404" pitchFamily="49" charset="0"/>
                <a:cs typeface="Courier New" panose="02070309020205020404" pitchFamily="49" charset="0"/>
              </a:rPr>
              <a:t>           We have some fascinating speakers for you this </a:t>
            </a:r>
          </a:p>
          <a:p>
            <a:r>
              <a:rPr lang="en-US" sz="1600" b="1" dirty="0">
                <a:latin typeface="Courier New" panose="02070309020205020404" pitchFamily="49" charset="0"/>
                <a:cs typeface="Courier New" panose="02070309020205020404" pitchFamily="49" charset="0"/>
              </a:rPr>
              <a:t>           season!&lt;/p&gt;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&lt;/body&gt;</a:t>
            </a:r>
          </a:p>
          <a:p>
            <a:endParaRPr lang="en-US" dirty="0"/>
          </a:p>
        </p:txBody>
      </p:sp>
      <p:sp>
        <p:nvSpPr>
          <p:cNvPr id="5" name="Footer Placeholder 4">
            <a:extLst>
              <a:ext uri="{FF2B5EF4-FFF2-40B4-BE49-F238E27FC236}">
                <a16:creationId xmlns:a16="http://schemas.microsoft.com/office/drawing/2014/main" id="{B0146109-A52A-430E-9738-D2C6F0BA26B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299A9F-F01F-4E58-848C-19520EDEEFC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D95CEFC-47EE-4E5D-B19E-29B8E5950C3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4685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01E-D25D-43C6-9F10-990DF9CE407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page that uses the box model</a:t>
            </a:r>
            <a:endParaRPr lang="en-US" dirty="0"/>
          </a:p>
        </p:txBody>
      </p:sp>
      <p:sp>
        <p:nvSpPr>
          <p:cNvPr id="3" name="Text Placeholder 2">
            <a:extLst>
              <a:ext uri="{FF2B5EF4-FFF2-40B4-BE49-F238E27FC236}">
                <a16:creationId xmlns:a16="http://schemas.microsoft.com/office/drawing/2014/main" id="{D8D7A1D8-2C67-4DD4-9266-44123A9E561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3px dotted black;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500px;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20px;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1px dashed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.5em 0 .25em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CD6D38A-1A5E-4A6A-B753-34416A38AB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0457510-659C-4D90-9EC3-F05978E1DE3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1E9059F-CE3D-4443-9544-F98143C31F3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38406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984A-748C-40CE-B3FB-DDBFE9EB54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web page in a browser</a:t>
            </a:r>
            <a:endParaRPr lang="en-US" dirty="0"/>
          </a:p>
        </p:txBody>
      </p:sp>
      <p:pic>
        <p:nvPicPr>
          <p:cNvPr id="7" name="Content Placeholder 6" descr="See page 170 in book" title="See slide title">
            <a:extLst>
              <a:ext uri="{FF2B5EF4-FFF2-40B4-BE49-F238E27FC236}">
                <a16:creationId xmlns:a16="http://schemas.microsoft.com/office/drawing/2014/main" id="{DB6CA071-6FF6-47A7-95EF-ADFDF5B2079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95400"/>
            <a:ext cx="6247619" cy="3104762"/>
          </a:xfrm>
          <a:prstGeom prst="rect">
            <a:avLst/>
          </a:prstGeom>
        </p:spPr>
      </p:pic>
      <p:sp>
        <p:nvSpPr>
          <p:cNvPr id="5" name="Footer Placeholder 4">
            <a:extLst>
              <a:ext uri="{FF2B5EF4-FFF2-40B4-BE49-F238E27FC236}">
                <a16:creationId xmlns:a16="http://schemas.microsoft.com/office/drawing/2014/main" id="{319A1925-6798-4127-87D8-EA19E5CB4E6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A1F9F7E-04FB-4922-A119-84F55F91DFA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7496B0C-5E31-4CB7-B219-7FA853FF8D1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85443144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228</TotalTime>
  <Words>2340</Words>
  <Application>Microsoft Office PowerPoint</Application>
  <PresentationFormat>On-screen Show (4:3)</PresentationFormat>
  <Paragraphs>463</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Narrow</vt:lpstr>
      <vt:lpstr>Courier New</vt:lpstr>
      <vt:lpstr>Symbol</vt:lpstr>
      <vt:lpstr>Times New Roman</vt:lpstr>
      <vt:lpstr>Master slides_with_titles_logo</vt:lpstr>
      <vt:lpstr>Chapter 5</vt:lpstr>
      <vt:lpstr>Objectives</vt:lpstr>
      <vt:lpstr>The CSS box model</vt:lpstr>
      <vt:lpstr>The formula for calculating the height of a box</vt:lpstr>
      <vt:lpstr>CSS box-sizing</vt:lpstr>
      <vt:lpstr>CSS box-sizing</vt:lpstr>
      <vt:lpstr>The HTML for a page that uses the box model</vt:lpstr>
      <vt:lpstr>The CSS for the page that uses the box model</vt:lpstr>
      <vt:lpstr>The web page in a browser</vt:lpstr>
      <vt:lpstr>How to set the width of the content area</vt:lpstr>
      <vt:lpstr>How to set the margin on a single side </vt:lpstr>
      <vt:lpstr>How to set the padding on a single side</vt:lpstr>
      <vt:lpstr>A web page with widths, margins, and padding</vt:lpstr>
      <vt:lpstr>The box model styles for the web page</vt:lpstr>
      <vt:lpstr>The box model styles (continued)</vt:lpstr>
      <vt:lpstr>A web page with widths, margins, and padding</vt:lpstr>
      <vt:lpstr>A version of the page that uses a reset selector</vt:lpstr>
      <vt:lpstr>The changed box model styles for the page</vt:lpstr>
      <vt:lpstr>Properties for setting borders</vt:lpstr>
      <vt:lpstr>How to set border properties</vt:lpstr>
      <vt:lpstr>How to set the widths of borders</vt:lpstr>
      <vt:lpstr>Border Styles</vt:lpstr>
      <vt:lpstr>The syntax for the border-radius  and box-shadow properties</vt:lpstr>
      <vt:lpstr>The HTML for a section</vt:lpstr>
      <vt:lpstr>The section in a browser</vt:lpstr>
      <vt:lpstr>The properties for setting the background color and image</vt:lpstr>
      <vt:lpstr>How to use the shorthand property</vt:lpstr>
      <vt:lpstr>How to control image repetition, position,  and scrolling</vt:lpstr>
      <vt:lpstr>The syntax for using a linear gradient  in the background-image property</vt:lpstr>
      <vt:lpstr>The HTML for two divisions</vt:lpstr>
      <vt:lpstr>The linear gradients in a browser</vt:lpstr>
      <vt:lpstr>A background-image property  that creates red, white, and blue stripes</vt:lpstr>
      <vt:lpstr>A web page with borders and a gradient</vt:lpstr>
      <vt:lpstr>The CSS for the borders and gradient</vt:lpstr>
      <vt:lpstr>The CSS (continued)</vt:lpstr>
      <vt:lpstr>Short 5-1 Apply CSS to an HTML page</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Samantha Walker</dc:creator>
  <cp:lastModifiedBy>Paul R. Smith</cp:lastModifiedBy>
  <cp:revision>32</cp:revision>
  <cp:lastPrinted>2016-01-14T23:03:16Z</cp:lastPrinted>
  <dcterms:created xsi:type="dcterms:W3CDTF">2018-02-26T22:59:24Z</dcterms:created>
  <dcterms:modified xsi:type="dcterms:W3CDTF">2019-06-10T19:31:34Z</dcterms:modified>
</cp:coreProperties>
</file>