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89" r:id="rId6"/>
    <p:sldId id="258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FCF7F1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components/car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components/car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Bootstrap Cards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Ranken Technical College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9314"/>
            <a:ext cx="10058400" cy="1371600"/>
          </a:xfrm>
        </p:spPr>
        <p:txBody>
          <a:bodyPr/>
          <a:lstStyle/>
          <a:p>
            <a:r>
              <a:rPr lang="en-US"/>
              <a:t>Text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2906"/>
            <a:ext cx="7624193" cy="5015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</a:t>
            </a:r>
            <a:r>
              <a:rPr lang="en-US" sz="1600">
                <a:latin typeface="Consolas" panose="020B0609020204030204" pitchFamily="49" charset="0"/>
              </a:rPr>
              <a:t> mb-3 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text-center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card-body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&lt;h5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card-title</a:t>
            </a:r>
            <a:r>
              <a:rPr lang="en-US" sz="1600">
                <a:latin typeface="Consolas" panose="020B0609020204030204" pitchFamily="49" charset="0"/>
              </a:rPr>
              <a:t> mb-2"&gt;Center Aligned&lt;/h5&gt;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&lt;p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card-text</a:t>
            </a:r>
            <a:r>
              <a:rPr lang="en-US" sz="1600">
                <a:latin typeface="Consolas" panose="020B0609020204030204" pitchFamily="49" charset="0"/>
              </a:rPr>
              <a:t>"&gt;lorem ipsum...&lt;/p&gt;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&lt;a href="#" class="btn btn-primary"&gt;Go somewhere&lt;/a&gt;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16BB9-EE52-4930-B8AE-86307BE0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894" y="1047684"/>
            <a:ext cx="3815006" cy="476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54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9314"/>
            <a:ext cx="10058400" cy="1371600"/>
          </a:xfrm>
        </p:spPr>
        <p:txBody>
          <a:bodyPr/>
          <a:lstStyle/>
          <a:p>
            <a:r>
              <a:rPr lang="en-US"/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76462"/>
            <a:ext cx="5979952" cy="4907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</a:t>
            </a:r>
            <a:r>
              <a:rPr lang="en-US" sz="1600">
                <a:latin typeface="Consolas" panose="020B0609020204030204" pitchFamily="49" charset="0"/>
              </a:rPr>
              <a:t> mb-3 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text-white bg-primary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card-body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&lt;h5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card-title</a:t>
            </a:r>
            <a:r>
              <a:rPr lang="en-US" sz="1600">
                <a:latin typeface="Consolas" panose="020B0609020204030204" pitchFamily="49" charset="0"/>
              </a:rPr>
              <a:t> mb-2"&gt;Primary&lt;/h5&gt;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&lt;p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card-text</a:t>
            </a:r>
            <a:r>
              <a:rPr lang="en-US" sz="1600">
                <a:latin typeface="Consolas" panose="020B0609020204030204" pitchFamily="49" charset="0"/>
              </a:rPr>
              <a:t>"&gt;lorem ipsum...&lt;/p&gt;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3B5D1-CF18-440D-BB16-33FAF1AB2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365" y="2257349"/>
            <a:ext cx="4479283" cy="398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88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9314"/>
            <a:ext cx="10058400" cy="1371600"/>
          </a:xfrm>
        </p:spPr>
        <p:txBody>
          <a:bodyPr/>
          <a:lstStyle/>
          <a:p>
            <a:r>
              <a:rPr lang="en-US"/>
              <a:t>Image On 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76462"/>
            <a:ext cx="5979952" cy="4907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</a:t>
            </a:r>
            <a:r>
              <a:rPr lang="en-US" sz="1600">
                <a:latin typeface="Consolas" panose="020B0609020204030204" pitchFamily="49" charset="0"/>
              </a:rPr>
              <a:t> mb-3"&gt;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&lt;img class="card-img-top" src="..." /&gt;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card-body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&lt;h5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card-title</a:t>
            </a:r>
            <a:r>
              <a:rPr lang="en-US" sz="1600">
                <a:latin typeface="Consolas" panose="020B0609020204030204" pitchFamily="49" charset="0"/>
              </a:rPr>
              <a:t> mb-2"&gt;Image On Top&lt;/h5&gt;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&lt;p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card-text</a:t>
            </a:r>
            <a:r>
              <a:rPr lang="en-US" sz="1600">
                <a:latin typeface="Consolas" panose="020B0609020204030204" pitchFamily="49" charset="0"/>
              </a:rPr>
              <a:t>"&gt;lorem ipsum...&lt;/p&gt;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91590D-D994-4256-8A4E-47F201A29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975" y="1943930"/>
            <a:ext cx="33242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70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9314"/>
            <a:ext cx="10058400" cy="1371600"/>
          </a:xfrm>
        </p:spPr>
        <p:txBody>
          <a:bodyPr/>
          <a:lstStyle/>
          <a:p>
            <a:r>
              <a:rPr lang="en-US"/>
              <a:t>Image On Bottom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76462"/>
            <a:ext cx="5979952" cy="4907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</a:t>
            </a:r>
            <a:r>
              <a:rPr lang="en-US" sz="1600">
                <a:latin typeface="Consolas" panose="020B0609020204030204" pitchFamily="49" charset="0"/>
              </a:rPr>
              <a:t> mb-3"&gt;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card-body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&lt;h5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card-title</a:t>
            </a:r>
            <a:r>
              <a:rPr lang="en-US" sz="1600">
                <a:latin typeface="Consolas" panose="020B0609020204030204" pitchFamily="49" charset="0"/>
              </a:rPr>
              <a:t> mb-2"&gt;Image On Bottom&lt;/h5&gt;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&lt;p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card-text</a:t>
            </a:r>
            <a:r>
              <a:rPr lang="en-US" sz="1600">
                <a:latin typeface="Consolas" panose="020B0609020204030204" pitchFamily="49" charset="0"/>
              </a:rPr>
              <a:t>"&gt;lorem ipsum...&lt;/p&gt;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&lt;img class="card-img-bottom" src="..." /&gt;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AD0B01-5030-4C55-86C3-F0A6F91E1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763" y="1770914"/>
            <a:ext cx="34004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3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238" y="332202"/>
            <a:ext cx="10058400" cy="1371600"/>
          </a:xfrm>
        </p:spPr>
        <p:txBody>
          <a:bodyPr/>
          <a:lstStyle/>
          <a:p>
            <a:r>
              <a:rPr lang="en-US"/>
              <a:t>Image On Left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238" y="1437919"/>
            <a:ext cx="11298573" cy="4907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&lt;div class="card mb-3"&gt;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&lt;div class="row no-gutters"&gt;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&lt;div class="col-md-4" 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     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style="background: url('...') center/cover; min-height: 300px;"&gt;&lt;/div&gt;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&lt;div class="col-md-8"&gt;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  &lt;div class="card-body"&gt;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    &lt;h5 class="card-title mb-2"&gt;Image On Left&lt;/h5&gt;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    &lt;p class="card-text"&gt;lorem ipsum...&lt;/p&gt;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142F5E-6D4A-47F2-AA95-9DA17D2A4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416" y="3675355"/>
            <a:ext cx="4490345" cy="260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08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238" y="332202"/>
            <a:ext cx="10058400" cy="1371600"/>
          </a:xfrm>
        </p:spPr>
        <p:txBody>
          <a:bodyPr/>
          <a:lstStyle/>
          <a:p>
            <a:r>
              <a:rPr lang="en-US"/>
              <a:t>Image On Right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238" y="1437919"/>
            <a:ext cx="11298573" cy="4907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&lt;div class="card mb-3"&gt;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&lt;div class="row no-gutters"&gt;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&lt;div class="col-md-4 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order-md-1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"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    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style="background: url('...') center/cover; min-height: 300px;"&gt;&lt;/div&gt;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&lt;div class="col-md-8"&gt;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  &lt;div class="card-body"&gt;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    &lt;h5 class="card-title mb-2"&gt;Image On Right&lt;/h5&gt;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    &lt;p class="card-text"&gt;lorem ipsum...&lt;/p&gt;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9B3A75-BC78-498B-8180-F9E7F0C1D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402" y="3738641"/>
            <a:ext cx="4408122" cy="254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20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F276-0EEF-406B-9F03-F72F9CFC6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EC26E-461C-4A91-9C4D-40FA6B91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2049975"/>
            <a:ext cx="11476382" cy="384962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https://getbootstrap.com/docs/4.5/components/card/</a:t>
            </a:r>
            <a:endParaRPr lang="en-US" sz="28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67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1461-ED0B-4308-BC34-BAF53FF7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card?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696F5-7304-4D31-84F2-CF30DA5E1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/>
              <a:t>Cards are used to represent items in a list/array.</a:t>
            </a:r>
          </a:p>
          <a:p>
            <a:pPr marL="0" indent="0">
              <a:buNone/>
            </a:pPr>
            <a:endParaRPr lang="en-US" sz="1800"/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/>
              <a:t>twitter: tweets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/>
              <a:t>pinterest: images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/>
              <a:t>youtube: videos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/>
              <a:t>yelp: places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/>
              <a:t>social media: posts and comments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/>
              <a:t>news media: articles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/>
              <a:t>ecommerce: products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3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D0E3-36E7-4A64-B00F-05FD823C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DE9B3-0BAC-44C0-B27B-1A4504E1C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36521"/>
            <a:ext cx="10058400" cy="3889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Bootstrap’s cards provide a flexible and extensible container with multiple variants and options.</a:t>
            </a:r>
            <a:endParaRPr lang="en-US" sz="1600"/>
          </a:p>
          <a:p>
            <a:pPr marL="0" indent="0">
              <a:buNone/>
            </a:pPr>
            <a:endParaRPr lang="en-US" sz="160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/>
              <a:t>Cards are flexible and extensible.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/>
              <a:t>Cards may include optional headers and footers.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/>
              <a:t>Cards can contain a wide variety of content.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/>
              <a:t>Cards have a wide variety of display options.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36D350-743D-4A5F-95D5-F6444D27A886}"/>
              </a:ext>
            </a:extLst>
          </p:cNvPr>
          <p:cNvSpPr/>
          <p:nvPr/>
        </p:nvSpPr>
        <p:spPr>
          <a:xfrm>
            <a:off x="1066800" y="5923018"/>
            <a:ext cx="1005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Sources</a:t>
            </a:r>
          </a:p>
          <a:p>
            <a:r>
              <a:rPr lang="en-US" sz="1400">
                <a:hlinkClick r:id="rId2"/>
              </a:rPr>
              <a:t>https://getbootstrap.com/docs/4.5/components/card/</a:t>
            </a:r>
            <a:endParaRPr lang="en-US" sz="14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8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Basic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114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</a:t>
            </a:r>
            <a:r>
              <a:rPr lang="en-US" sz="1600">
                <a:latin typeface="Consolas" panose="020B0609020204030204" pitchFamily="49" charset="0"/>
              </a:rPr>
              <a:t> mb-3"&gt;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card-body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&lt;p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card-text</a:t>
            </a:r>
            <a:r>
              <a:rPr lang="en-US" sz="1600">
                <a:latin typeface="Consolas" panose="020B0609020204030204" pitchFamily="49" charset="0"/>
              </a:rPr>
              <a:t>"&gt;lorem ipsum...&lt;/p&gt;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803263-7E71-4721-9916-A1C37A4A7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329" y="3993203"/>
            <a:ext cx="44862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4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9314"/>
            <a:ext cx="10058400" cy="1371600"/>
          </a:xfrm>
        </p:spPr>
        <p:txBody>
          <a:bodyPr/>
          <a:lstStyle/>
          <a:p>
            <a:r>
              <a:rPr lang="en-US"/>
              <a:t>Card Title and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70914"/>
            <a:ext cx="7624193" cy="3576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</a:t>
            </a:r>
            <a:r>
              <a:rPr lang="en-US" sz="1600">
                <a:latin typeface="Consolas" panose="020B0609020204030204" pitchFamily="49" charset="0"/>
              </a:rPr>
              <a:t> mb-3"&gt;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card-body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&lt;h5 class="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card-title</a:t>
            </a:r>
            <a:r>
              <a:rPr lang="en-US" sz="1600">
                <a:latin typeface="Consolas" panose="020B0609020204030204" pitchFamily="49" charset="0"/>
              </a:rPr>
              <a:t> mb-2"&gt;Card title&lt;/h5&gt;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&lt;h6 class="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card-subtitle</a:t>
            </a:r>
            <a:r>
              <a:rPr lang="en-US" sz="1600">
                <a:latin typeface="Consolas" panose="020B0609020204030204" pitchFamily="49" charset="0"/>
              </a:rPr>
              <a:t> mb-2 text-muted"&gt;Card subtitle&lt;/h6&gt;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&lt;p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card-text</a:t>
            </a:r>
            <a:r>
              <a:rPr lang="en-US" sz="1600">
                <a:latin typeface="Consolas" panose="020B0609020204030204" pitchFamily="49" charset="0"/>
              </a:rPr>
              <a:t>"&gt;lorem ipsum...&lt;/p&gt;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56AD4-13A9-427A-9E1A-82B1156FF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910" y="3960967"/>
            <a:ext cx="44291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2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9314"/>
            <a:ext cx="10058400" cy="1371600"/>
          </a:xfrm>
        </p:spPr>
        <p:txBody>
          <a:bodyPr/>
          <a:lstStyle/>
          <a:p>
            <a:r>
              <a:rPr lang="en-US"/>
              <a:t>Card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1354"/>
            <a:ext cx="7624193" cy="4563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</a:t>
            </a:r>
            <a:r>
              <a:rPr lang="en-US" sz="1600">
                <a:latin typeface="Consolas" panose="020B0609020204030204" pitchFamily="49" charset="0"/>
              </a:rPr>
              <a:t> mb-3"&gt;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&lt;div class="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card-header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&lt;h5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card-title</a:t>
            </a:r>
            <a:r>
              <a:rPr lang="en-US" sz="1600">
                <a:latin typeface="Consolas" panose="020B0609020204030204" pitchFamily="49" charset="0"/>
              </a:rPr>
              <a:t> mb-2"&gt;Card title&lt;/h5&gt;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&lt;h6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card-subtitle</a:t>
            </a:r>
            <a:r>
              <a:rPr lang="en-US" sz="1600">
                <a:latin typeface="Consolas" panose="020B0609020204030204" pitchFamily="49" charset="0"/>
              </a:rPr>
              <a:t> mb-2 text-muted"&gt;Card subtitle&lt;/h6&gt;  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card-body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&lt;p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card-text</a:t>
            </a:r>
            <a:r>
              <a:rPr lang="en-US" sz="1600">
                <a:latin typeface="Consolas" panose="020B0609020204030204" pitchFamily="49" charset="0"/>
              </a:rPr>
              <a:t>"&gt;lorem ipsum...&lt;/p&gt;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EFA2F-0DA0-47B8-A123-54E024D5F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452" y="4033482"/>
            <a:ext cx="44958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49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9314"/>
            <a:ext cx="10058400" cy="1371600"/>
          </a:xfrm>
        </p:spPr>
        <p:txBody>
          <a:bodyPr/>
          <a:lstStyle/>
          <a:p>
            <a:r>
              <a:rPr lang="en-US"/>
              <a:t>Card 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1354"/>
            <a:ext cx="7624193" cy="4563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</a:t>
            </a:r>
            <a:r>
              <a:rPr lang="en-US" sz="1600">
                <a:latin typeface="Consolas" panose="020B0609020204030204" pitchFamily="49" charset="0"/>
              </a:rPr>
              <a:t> mb-3"&gt;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card-body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&lt;p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card-text</a:t>
            </a:r>
            <a:r>
              <a:rPr lang="en-US" sz="1600">
                <a:latin typeface="Consolas" panose="020B0609020204030204" pitchFamily="49" charset="0"/>
              </a:rPr>
              <a:t>"&gt;lorem ipsum...&lt;/p&gt;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&lt;div class="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card-footer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2 days ago 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7068F7-6BB3-4157-9A6F-839E54720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412" y="4181284"/>
            <a:ext cx="44958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2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9314"/>
            <a:ext cx="10058400" cy="1371600"/>
          </a:xfrm>
        </p:spPr>
        <p:txBody>
          <a:bodyPr/>
          <a:lstStyle/>
          <a:p>
            <a:r>
              <a:rPr lang="en-US"/>
              <a:t>Card Header and 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2906"/>
            <a:ext cx="7624193" cy="5015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</a:t>
            </a:r>
            <a:r>
              <a:rPr lang="en-US" sz="1600">
                <a:latin typeface="Consolas" panose="020B0609020204030204" pitchFamily="49" charset="0"/>
              </a:rPr>
              <a:t> mb-3"&gt;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&lt;div class="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card-header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Featured  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card-body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&lt;p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card-text</a:t>
            </a:r>
            <a:r>
              <a:rPr lang="en-US" sz="1600">
                <a:latin typeface="Consolas" panose="020B0609020204030204" pitchFamily="49" charset="0"/>
              </a:rPr>
              <a:t>"&gt;lorem ipsum...&lt;/p&gt;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&lt;div class="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card-footer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2 days ago 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86FB40-E4DB-422B-A590-FE7F1BFB1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471994"/>
            <a:ext cx="4495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85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9314"/>
            <a:ext cx="10058400" cy="1371600"/>
          </a:xfrm>
        </p:spPr>
        <p:txBody>
          <a:bodyPr/>
          <a:lstStyle/>
          <a:p>
            <a:r>
              <a:rPr lang="en-US"/>
              <a:t>Card with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2906"/>
            <a:ext cx="7624193" cy="5015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</a:t>
            </a:r>
            <a:r>
              <a:rPr lang="en-US" sz="1600">
                <a:latin typeface="Consolas" panose="020B0609020204030204" pitchFamily="49" charset="0"/>
              </a:rPr>
              <a:t> mb-3"&gt;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card-body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&lt;h5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card-title</a:t>
            </a:r>
            <a:r>
              <a:rPr lang="en-US" sz="1600">
                <a:latin typeface="Consolas" panose="020B0609020204030204" pitchFamily="49" charset="0"/>
              </a:rPr>
              <a:t> mb-2"&gt;Card title&lt;/h5&gt;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&lt;p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card-text</a:t>
            </a:r>
            <a:r>
              <a:rPr lang="en-US" sz="1600">
                <a:latin typeface="Consolas" panose="020B0609020204030204" pitchFamily="49" charset="0"/>
              </a:rPr>
              <a:t>"&gt;lorem ipsum...&lt;/p&gt;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&lt;a href="#" class="btn btn-primary"&gt;Go somewhere&lt;/a&gt;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2D6BC-82FE-4853-8670-FB37E3507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093" y="3950796"/>
            <a:ext cx="44958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7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904</Words>
  <Application>Microsoft Office PowerPoint</Application>
  <PresentationFormat>Widescreen</PresentationFormat>
  <Paragraphs>133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Century Gothic</vt:lpstr>
      <vt:lpstr>Consolas</vt:lpstr>
      <vt:lpstr>Courier New</vt:lpstr>
      <vt:lpstr>Garamond</vt:lpstr>
      <vt:lpstr>SavonVTI</vt:lpstr>
      <vt:lpstr>Bootstrap Cards</vt:lpstr>
      <vt:lpstr>What is a card?</vt:lpstr>
      <vt:lpstr>Cards</vt:lpstr>
      <vt:lpstr>A Basic Card</vt:lpstr>
      <vt:lpstr>Card Title and Subtitle</vt:lpstr>
      <vt:lpstr>Card Header</vt:lpstr>
      <vt:lpstr>Card Footer</vt:lpstr>
      <vt:lpstr>Card Header and Footer</vt:lpstr>
      <vt:lpstr>Card with Button</vt:lpstr>
      <vt:lpstr>Text Alignment</vt:lpstr>
      <vt:lpstr>Colors</vt:lpstr>
      <vt:lpstr>Image On Top</vt:lpstr>
      <vt:lpstr>Image On Bottom</vt:lpstr>
      <vt:lpstr>Image On Left</vt:lpstr>
      <vt:lpstr>Image On Right</vt:lpstr>
      <vt:lpstr>More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2020-06-30T13:39:58Z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