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2" r:id="rId1"/>
  </p:sldMasterIdLst>
  <p:notesMasterIdLst>
    <p:notesMasterId r:id="rId57"/>
  </p:notesMasterIdLst>
  <p:handoutMasterIdLst>
    <p:handoutMasterId r:id="rId58"/>
  </p:handoutMasterIdLst>
  <p:sldIdLst>
    <p:sldId id="323" r:id="rId2"/>
    <p:sldId id="324" r:id="rId3"/>
    <p:sldId id="325" r:id="rId4"/>
    <p:sldId id="429" r:id="rId5"/>
    <p:sldId id="430" r:id="rId6"/>
    <p:sldId id="431" r:id="rId7"/>
    <p:sldId id="432" r:id="rId8"/>
    <p:sldId id="433" r:id="rId9"/>
    <p:sldId id="434" r:id="rId10"/>
    <p:sldId id="365" r:id="rId11"/>
    <p:sldId id="435" r:id="rId12"/>
    <p:sldId id="436" r:id="rId13"/>
    <p:sldId id="437" r:id="rId14"/>
    <p:sldId id="438" r:id="rId15"/>
    <p:sldId id="370" r:id="rId16"/>
    <p:sldId id="371" r:id="rId17"/>
    <p:sldId id="372" r:id="rId18"/>
    <p:sldId id="441" r:id="rId19"/>
    <p:sldId id="395" r:id="rId20"/>
    <p:sldId id="397" r:id="rId21"/>
    <p:sldId id="396" r:id="rId22"/>
    <p:sldId id="442" r:id="rId23"/>
    <p:sldId id="398" r:id="rId24"/>
    <p:sldId id="450" r:id="rId25"/>
    <p:sldId id="451" r:id="rId26"/>
    <p:sldId id="443" r:id="rId27"/>
    <p:sldId id="400" r:id="rId28"/>
    <p:sldId id="401" r:id="rId29"/>
    <p:sldId id="402" r:id="rId30"/>
    <p:sldId id="403" r:id="rId31"/>
    <p:sldId id="452" r:id="rId32"/>
    <p:sldId id="453" r:id="rId33"/>
    <p:sldId id="404" r:id="rId34"/>
    <p:sldId id="405" r:id="rId35"/>
    <p:sldId id="406" r:id="rId36"/>
    <p:sldId id="407" r:id="rId37"/>
    <p:sldId id="408" r:id="rId38"/>
    <p:sldId id="409" r:id="rId39"/>
    <p:sldId id="410" r:id="rId40"/>
    <p:sldId id="411" r:id="rId41"/>
    <p:sldId id="412" r:id="rId42"/>
    <p:sldId id="413" r:id="rId43"/>
    <p:sldId id="414" r:id="rId44"/>
    <p:sldId id="444" r:id="rId45"/>
    <p:sldId id="445" r:id="rId46"/>
    <p:sldId id="446" r:id="rId47"/>
    <p:sldId id="447" r:id="rId48"/>
    <p:sldId id="416" r:id="rId49"/>
    <p:sldId id="448" r:id="rId50"/>
    <p:sldId id="418" r:id="rId51"/>
    <p:sldId id="419" r:id="rId52"/>
    <p:sldId id="423" r:id="rId53"/>
    <p:sldId id="424" r:id="rId54"/>
    <p:sldId id="425" r:id="rId55"/>
    <p:sldId id="428" r:id="rId56"/>
  </p:sldIdLst>
  <p:sldSz cx="9144000" cy="6858000" type="screen4x3"/>
  <p:notesSz cx="6881813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86452" autoAdjust="0"/>
  </p:normalViewPr>
  <p:slideViewPr>
    <p:cSldViewPr>
      <p:cViewPr varScale="1">
        <p:scale>
          <a:sx n="98" d="100"/>
          <a:sy n="98" d="100"/>
        </p:scale>
        <p:origin x="1572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362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5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emf"/></Relationships>
</file>

<file path=ppt/drawings/_rels/vmlDrawing4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emf"/></Relationships>
</file>

<file path=ppt/drawings/_rels/vmlDrawing4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emf"/></Relationships>
</file>

<file path=ppt/drawings/_rels/vmlDrawing4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emf"/></Relationships>
</file>

<file path=ppt/drawings/_rels/vmlDrawing4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emf"/></Relationships>
</file>

<file path=ppt/drawings/_rels/vmlDrawing4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emf"/></Relationships>
</file>

<file path=ppt/drawings/_rels/vmlDrawing4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emf"/></Relationships>
</file>

<file path=ppt/drawings/_rels/vmlDrawing4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emf"/></Relationships>
</file>

<file path=ppt/drawings/_rels/vmlDrawing4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2119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98102" y="0"/>
            <a:ext cx="2982119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7/14/2020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2982119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98102" y="8829967"/>
            <a:ext cx="2982119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2119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99694" y="0"/>
            <a:ext cx="2982119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176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7575" y="4415790"/>
            <a:ext cx="5046663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2982119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9694" y="8831580"/>
            <a:ext cx="2982119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2C5A2EE-74B4-4329-B2EC-6DFE0575EDC9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8677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1143000"/>
            <a:ext cx="7772400" cy="553998"/>
          </a:xfrm>
        </p:spPr>
        <p:txBody>
          <a:bodyPr lIns="0" tIns="0" rIns="0" bIns="0" anchor="t" anchorCtr="0">
            <a:spAutoFit/>
          </a:bodyPr>
          <a:lstStyle>
            <a:lvl1pPr>
              <a:defRPr sz="3600" b="1" i="0" baseline="0">
                <a:solidFill>
                  <a:srgbClr val="000099"/>
                </a:solidFill>
              </a:defRPr>
            </a:lvl1pPr>
          </a:lstStyle>
          <a:p>
            <a:r>
              <a:rPr lang="en-US" dirty="0"/>
              <a:t>Chapter number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700"/>
            </a:lvl1pPr>
          </a:lstStyle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7387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gur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700"/>
            </a:lvl1pPr>
          </a:lstStyle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anose="020B0606020202030204" pitchFamily="34" charset="0"/>
              </a:rPr>
              <a:t>C4,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9700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85800"/>
            <a:ext cx="7315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600" b="1" i="0" baseline="0">
                <a:solidFill>
                  <a:srgbClr val="0033CC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Murach's JavaScript and jQuery (3rd Ed.)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9700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0"/>
            <a:ext cx="7772400" cy="553998"/>
          </a:xfrm>
        </p:spPr>
        <p:txBody>
          <a:bodyPr lIns="0" tIns="0" rIns="0" bIns="0" anchor="t" anchorCtr="0">
            <a:spAutoFit/>
          </a:bodyPr>
          <a:lstStyle>
            <a:lvl1pPr>
              <a:defRPr sz="3600" b="1" i="0" baseline="0">
                <a:solidFill>
                  <a:srgbClr val="0033CC"/>
                </a:solidFill>
              </a:defRPr>
            </a:lvl1pPr>
          </a:lstStyle>
          <a:p>
            <a:r>
              <a:rPr lang="en-US" dirty="0"/>
              <a:t>Chapter number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/>
              <a:t>Slide </a:t>
            </a:r>
            <a:fld id="{BF5C1183-B085-4070-A402-C03A3F977D3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387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20396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700" b="1" i="1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5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30" y="6397412"/>
            <a:ext cx="1228170" cy="2319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1" r:id="rId4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9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1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0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2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13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14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15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16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17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6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18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7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19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8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20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9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21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0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4" Type="http://schemas.openxmlformats.org/officeDocument/2006/relationships/image" Target="../media/image22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4" Type="http://schemas.openxmlformats.org/officeDocument/2006/relationships/image" Target="../media/image23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4" Type="http://schemas.openxmlformats.org/officeDocument/2006/relationships/image" Target="../media/image24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4" Type="http://schemas.openxmlformats.org/officeDocument/2006/relationships/image" Target="../media/image25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4" Type="http://schemas.openxmlformats.org/officeDocument/2006/relationships/image" Target="../media/image26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4" Type="http://schemas.openxmlformats.org/officeDocument/2006/relationships/image" Target="../media/image27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6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4" Type="http://schemas.openxmlformats.org/officeDocument/2006/relationships/image" Target="../media/image28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7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4" Type="http://schemas.openxmlformats.org/officeDocument/2006/relationships/image" Target="../media/image29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8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4" Type="http://schemas.openxmlformats.org/officeDocument/2006/relationships/image" Target="../media/image30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e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9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4" Type="http://schemas.openxmlformats.org/officeDocument/2006/relationships/image" Target="../media/image31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0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4" Type="http://schemas.openxmlformats.org/officeDocument/2006/relationships/image" Target="../media/image32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Relationship Id="rId4" Type="http://schemas.openxmlformats.org/officeDocument/2006/relationships/image" Target="../media/image33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Relationship Id="rId4" Type="http://schemas.openxmlformats.org/officeDocument/2006/relationships/image" Target="../media/image34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4.vml"/><Relationship Id="rId4" Type="http://schemas.openxmlformats.org/officeDocument/2006/relationships/image" Target="../media/image35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5.vml"/><Relationship Id="rId4" Type="http://schemas.openxmlformats.org/officeDocument/2006/relationships/image" Target="../media/image36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6.vml"/><Relationship Id="rId4" Type="http://schemas.openxmlformats.org/officeDocument/2006/relationships/image" Target="../media/image37.e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6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7.vml"/><Relationship Id="rId4" Type="http://schemas.openxmlformats.org/officeDocument/2006/relationships/image" Target="../media/image38.e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7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8.vml"/><Relationship Id="rId4" Type="http://schemas.openxmlformats.org/officeDocument/2006/relationships/image" Target="../media/image39.e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8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9.vml"/><Relationship Id="rId4" Type="http://schemas.openxmlformats.org/officeDocument/2006/relationships/image" Target="../media/image40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5.em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9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0.vml"/><Relationship Id="rId4" Type="http://schemas.openxmlformats.org/officeDocument/2006/relationships/image" Target="../media/image41.emf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0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1.vml"/><Relationship Id="rId4" Type="http://schemas.openxmlformats.org/officeDocument/2006/relationships/image" Target="../media/image44.e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2.vml"/><Relationship Id="rId5" Type="http://schemas.openxmlformats.org/officeDocument/2006/relationships/image" Target="../media/image45.emf"/><Relationship Id="rId4" Type="http://schemas.openxmlformats.org/officeDocument/2006/relationships/package" Target="../embeddings/Microsoft_Word_Document41.docx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3.vml"/><Relationship Id="rId4" Type="http://schemas.openxmlformats.org/officeDocument/2006/relationships/image" Target="../media/image47.e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4.vml"/><Relationship Id="rId4" Type="http://schemas.openxmlformats.org/officeDocument/2006/relationships/image" Target="../media/image48.em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5.vml"/><Relationship Id="rId4" Type="http://schemas.openxmlformats.org/officeDocument/2006/relationships/image" Target="../media/image49.emf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6.vml"/><Relationship Id="rId4" Type="http://schemas.openxmlformats.org/officeDocument/2006/relationships/image" Target="../media/image50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6.emf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6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7.vml"/><Relationship Id="rId4" Type="http://schemas.openxmlformats.org/officeDocument/2006/relationships/image" Target="../media/image51.emf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7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8.vml"/><Relationship Id="rId4" Type="http://schemas.openxmlformats.org/officeDocument/2006/relationships/image" Target="../media/image55.emf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8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9.vml"/><Relationship Id="rId4" Type="http://schemas.openxmlformats.org/officeDocument/2006/relationships/image" Target="../media/image56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7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6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8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7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9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8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dirty="0"/>
              <a:t>Chapter 4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9330159"/>
              </p:ext>
            </p:extLst>
          </p:nvPr>
        </p:nvGraphicFramePr>
        <p:xfrm>
          <a:off x="914400" y="1597025"/>
          <a:ext cx="7262813" cy="298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0" name="Document" r:id="rId3" imgW="7301323" imgH="3008711" progId="Word.Document.12">
                  <p:embed/>
                </p:oleObj>
              </mc:Choice>
              <mc:Fallback>
                <p:oleObj name="Document" r:id="rId3" imgW="7301323" imgH="300871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597025"/>
                        <a:ext cx="7262813" cy="29860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49585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Members of the Textbox object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C4,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10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0610095"/>
              </p:ext>
            </p:extLst>
          </p:nvPr>
        </p:nvGraphicFramePr>
        <p:xfrm>
          <a:off x="914400" y="990600"/>
          <a:ext cx="7313400" cy="2653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80" name="Document" r:id="rId3" imgW="7313400" imgH="2653763" progId="Word.Document.12">
                  <p:embed/>
                </p:oleObj>
              </mc:Choice>
              <mc:Fallback>
                <p:oleObj name="Document" r:id="rId3" imgW="7313400" imgH="265376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990600"/>
                        <a:ext cx="7313400" cy="26537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301206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tags that define two text boxes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152778"/>
              </p:ext>
            </p:extLst>
          </p:nvPr>
        </p:nvGraphicFramePr>
        <p:xfrm>
          <a:off x="914400" y="1143000"/>
          <a:ext cx="7301323" cy="25802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36" name="Document" r:id="rId3" imgW="7301323" imgH="2580232" progId="Word.Document.12">
                  <p:embed/>
                </p:oleObj>
              </mc:Choice>
              <mc:Fallback>
                <p:oleObj name="Document" r:id="rId3" imgW="7301323" imgH="258023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1323" cy="25802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C4,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11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34220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the value property to get the value from a text box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C4,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12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7610202"/>
              </p:ext>
            </p:extLst>
          </p:nvPr>
        </p:nvGraphicFramePr>
        <p:xfrm>
          <a:off x="914400" y="1219200"/>
          <a:ext cx="7313613" cy="1884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60" name="Document" r:id="rId3" imgW="7313400" imgH="1884906" progId="Word.Document.12">
                  <p:embed/>
                </p:oleObj>
              </mc:Choice>
              <mc:Fallback>
                <p:oleObj name="Document" r:id="rId3" imgW="7313400" imgH="188490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219200"/>
                        <a:ext cx="7313613" cy="1884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109836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How to use the </a:t>
            </a:r>
            <a:r>
              <a:rPr lang="en-US" dirty="0" err="1"/>
              <a:t>parseFloat</a:t>
            </a:r>
            <a:r>
              <a:rPr lang="en-US" dirty="0"/>
              <a:t>() method </a:t>
            </a:r>
            <a:br>
              <a:rPr lang="en-US" dirty="0"/>
            </a:br>
            <a:r>
              <a:rPr lang="en-US" dirty="0"/>
              <a:t>to get a number value from a text box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C4,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13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4813059"/>
              </p:ext>
            </p:extLst>
          </p:nvPr>
        </p:nvGraphicFramePr>
        <p:xfrm>
          <a:off x="914400" y="1236691"/>
          <a:ext cx="7313400" cy="23447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784" name="Document" r:id="rId3" imgW="7313400" imgH="2344709" progId="Word.Document.12">
                  <p:embed/>
                </p:oleObj>
              </mc:Choice>
              <mc:Fallback>
                <p:oleObj name="Document" r:id="rId3" imgW="7313400" imgH="234470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236691"/>
                        <a:ext cx="7313400" cy="23447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04353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examples of chaining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C4,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14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4205119"/>
              </p:ext>
            </p:extLst>
          </p:nvPr>
        </p:nvGraphicFramePr>
        <p:xfrm>
          <a:off x="914400" y="1128713"/>
          <a:ext cx="7170738" cy="2036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08" name="Document" r:id="rId3" imgW="7301323" imgH="2078015" progId="Word.Document.12">
                  <p:embed/>
                </p:oleObj>
              </mc:Choice>
              <mc:Fallback>
                <p:oleObj name="Document" r:id="rId3" imgW="7301323" imgH="207801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128713"/>
                        <a:ext cx="7170738" cy="20367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592765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create a JavaScript object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C4,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15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807477"/>
              </p:ext>
            </p:extLst>
          </p:nvPr>
        </p:nvGraphicFramePr>
        <p:xfrm>
          <a:off x="914400" y="1066800"/>
          <a:ext cx="7313400" cy="14247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99" name="Document" r:id="rId3" imgW="7313400" imgH="1424743" progId="Word.Document.12">
                  <p:embed/>
                </p:oleObj>
              </mc:Choice>
              <mc:Fallback>
                <p:oleObj name="Document" r:id="rId3" imgW="7313400" imgH="142474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13400" cy="14247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110004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few of the methods of a Date object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C4,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16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1603779"/>
              </p:ext>
            </p:extLst>
          </p:nvPr>
        </p:nvGraphicFramePr>
        <p:xfrm>
          <a:off x="914400" y="1066800"/>
          <a:ext cx="7313400" cy="29156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59" name="Document" r:id="rId3" imgW="7313400" imgH="2915686" progId="Word.Document.12">
                  <p:embed/>
                </p:oleObj>
              </mc:Choice>
              <mc:Fallback>
                <p:oleObj name="Document" r:id="rId3" imgW="7313400" imgH="291568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13400" cy="29156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369911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and methods of a String object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C4,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17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9695785"/>
              </p:ext>
            </p:extLst>
          </p:nvPr>
        </p:nvGraphicFramePr>
        <p:xfrm>
          <a:off x="914400" y="990600"/>
          <a:ext cx="7313400" cy="44167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80" name="Document" r:id="rId3" imgW="7313400" imgH="4416703" progId="Word.Document.12">
                  <p:embed/>
                </p:oleObj>
              </mc:Choice>
              <mc:Fallback>
                <p:oleObj name="Document" r:id="rId3" imgW="7313400" imgH="441670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990600"/>
                        <a:ext cx="7313400" cy="44167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293746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Terms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C4,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18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088035"/>
              </p:ext>
            </p:extLst>
          </p:nvPr>
        </p:nvGraphicFramePr>
        <p:xfrm>
          <a:off x="914400" y="1066800"/>
          <a:ext cx="7313400" cy="38626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56" name="Document" r:id="rId3" imgW="7313400" imgH="3862636" progId="Word.Document.12">
                  <p:embed/>
                </p:oleObj>
              </mc:Choice>
              <mc:Fallback>
                <p:oleObj name="Document" r:id="rId3" imgW="7313400" imgH="386263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13400" cy="38626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300412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syntax for a function expression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C4,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19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7968158"/>
              </p:ext>
            </p:extLst>
          </p:nvPr>
        </p:nvGraphicFramePr>
        <p:xfrm>
          <a:off x="914400" y="1143000"/>
          <a:ext cx="7313400" cy="6900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98" name="Document" r:id="rId3" imgW="7313400" imgH="690065" progId="Word.Document.12">
                  <p:embed/>
                </p:oleObj>
              </mc:Choice>
              <mc:Fallback>
                <p:oleObj name="Document" r:id="rId3" imgW="7313400" imgH="69006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13400" cy="6900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94767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4969667"/>
              </p:ext>
            </p:extLst>
          </p:nvPr>
        </p:nvGraphicFramePr>
        <p:xfrm>
          <a:off x="914400" y="990600"/>
          <a:ext cx="7313400" cy="50002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7" name="Document" r:id="rId3" imgW="7313400" imgH="5000271" progId="Word.Document.12">
                  <p:embed/>
                </p:oleObj>
              </mc:Choice>
              <mc:Fallback>
                <p:oleObj name="Document" r:id="rId3" imgW="7313400" imgH="500027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990600"/>
                        <a:ext cx="7313400" cy="500027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C4,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2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05694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function expression with no parameters </a:t>
            </a:r>
            <a:br>
              <a:rPr lang="en-US" dirty="0"/>
            </a:br>
            <a:r>
              <a:rPr lang="en-US" dirty="0"/>
              <a:t>that doesn’t return a value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C4,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20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1147998"/>
              </p:ext>
            </p:extLst>
          </p:nvPr>
        </p:nvGraphicFramePr>
        <p:xfrm>
          <a:off x="914400" y="1281103"/>
          <a:ext cx="7313400" cy="17668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80" name="Document" r:id="rId3" imgW="7313400" imgH="1766897" progId="Word.Document.12">
                  <p:embed/>
                </p:oleObj>
              </mc:Choice>
              <mc:Fallback>
                <p:oleObj name="Document" r:id="rId3" imgW="7313400" imgH="176689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281103"/>
                        <a:ext cx="7313400" cy="17668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579710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function expression with one parameter </a:t>
            </a:r>
            <a:br>
              <a:rPr lang="en-US" dirty="0"/>
            </a:br>
            <a:r>
              <a:rPr lang="en-US" dirty="0"/>
              <a:t>that returns a DOM element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C4,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21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8903701"/>
              </p:ext>
            </p:extLst>
          </p:nvPr>
        </p:nvGraphicFramePr>
        <p:xfrm>
          <a:off x="914400" y="1282405"/>
          <a:ext cx="7313400" cy="15369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56" name="Document" r:id="rId3" imgW="7313400" imgH="1536995" progId="Word.Document.12">
                  <p:embed/>
                </p:oleObj>
              </mc:Choice>
              <mc:Fallback>
                <p:oleObj name="Document" r:id="rId3" imgW="7313400" imgH="153699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282405"/>
                        <a:ext cx="7313400" cy="15369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653374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A function expression with two parameters </a:t>
            </a:r>
            <a:br>
              <a:rPr lang="en-US" dirty="0"/>
            </a:br>
            <a:r>
              <a:rPr lang="en-US" dirty="0"/>
              <a:t>that returns a value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C4,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22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939377"/>
              </p:ext>
            </p:extLst>
          </p:nvPr>
        </p:nvGraphicFramePr>
        <p:xfrm>
          <a:off x="914400" y="1275177"/>
          <a:ext cx="7313400" cy="26872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880" name="Document" r:id="rId3" imgW="7313400" imgH="2687223" progId="Word.Document.12">
                  <p:embed/>
                </p:oleObj>
              </mc:Choice>
              <mc:Fallback>
                <p:oleObj name="Document" r:id="rId3" imgW="7313400" imgH="268722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275177"/>
                        <a:ext cx="7313400" cy="26872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079600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syntax for a function declaration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C4,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23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4353618"/>
              </p:ext>
            </p:extLst>
          </p:nvPr>
        </p:nvGraphicFramePr>
        <p:xfrm>
          <a:off x="914400" y="1143000"/>
          <a:ext cx="7313400" cy="6900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70" name="Document" r:id="rId3" imgW="7313400" imgH="690065" progId="Word.Document.12">
                  <p:embed/>
                </p:oleObj>
              </mc:Choice>
              <mc:Fallback>
                <p:oleObj name="Document" r:id="rId3" imgW="7313400" imgH="69006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13400" cy="6900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184678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A function declaration with no parameters </a:t>
            </a:r>
            <a:br>
              <a:rPr lang="en-US" dirty="0"/>
            </a:br>
            <a:r>
              <a:rPr lang="en-US" dirty="0"/>
              <a:t>that doesn’t return a value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C4,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24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7643070"/>
              </p:ext>
            </p:extLst>
          </p:nvPr>
        </p:nvGraphicFramePr>
        <p:xfrm>
          <a:off x="914400" y="1295400"/>
          <a:ext cx="7313400" cy="17668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042" name="Document" r:id="rId3" imgW="7313400" imgH="1766897" progId="Word.Document.12">
                  <p:embed/>
                </p:oleObj>
              </mc:Choice>
              <mc:Fallback>
                <p:oleObj name="Document" r:id="rId3" imgW="7313400" imgH="176689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295400"/>
                        <a:ext cx="7313400" cy="17668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888157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A function declaration with one parameter </a:t>
            </a:r>
            <a:br>
              <a:rPr lang="en-US" dirty="0"/>
            </a:br>
            <a:r>
              <a:rPr lang="en-US" dirty="0"/>
              <a:t>that returns a DOM element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C4,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25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8552971"/>
              </p:ext>
            </p:extLst>
          </p:nvPr>
        </p:nvGraphicFramePr>
        <p:xfrm>
          <a:off x="914400" y="1295400"/>
          <a:ext cx="7313400" cy="15369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066" name="Document" r:id="rId3" imgW="7313400" imgH="1536995" progId="Word.Document.12">
                  <p:embed/>
                </p:oleObj>
              </mc:Choice>
              <mc:Fallback>
                <p:oleObj name="Document" r:id="rId3" imgW="7313400" imgH="153699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295400"/>
                        <a:ext cx="7313400" cy="15369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756646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A function declaration with two parameters </a:t>
            </a:r>
            <a:br>
              <a:rPr lang="en-US" dirty="0"/>
            </a:br>
            <a:r>
              <a:rPr lang="en-US" dirty="0"/>
              <a:t>that returns a value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C4,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26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2461473"/>
              </p:ext>
            </p:extLst>
          </p:nvPr>
        </p:nvGraphicFramePr>
        <p:xfrm>
          <a:off x="914400" y="1295400"/>
          <a:ext cx="7313400" cy="26872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05" name="Document" r:id="rId3" imgW="7313400" imgH="2687223" progId="Word.Document.12">
                  <p:embed/>
                </p:oleObj>
              </mc:Choice>
              <mc:Fallback>
                <p:oleObj name="Document" r:id="rId3" imgW="7313400" imgH="268722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295400"/>
                        <a:ext cx="7313400" cy="26872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987286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Terms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C4,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27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3796670"/>
              </p:ext>
            </p:extLst>
          </p:nvPr>
        </p:nvGraphicFramePr>
        <p:xfrm>
          <a:off x="914400" y="1090364"/>
          <a:ext cx="7313400" cy="38626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18" name="Document" r:id="rId3" imgW="7313400" imgH="3862636" progId="Word.Document.12">
                  <p:embed/>
                </p:oleObj>
              </mc:Choice>
              <mc:Fallback>
                <p:oleObj name="Document" r:id="rId3" imgW="7313400" imgH="386263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090364"/>
                        <a:ext cx="7313400" cy="38626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97324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function that uses a local variable named tax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C4,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28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0559337"/>
              </p:ext>
            </p:extLst>
          </p:nvPr>
        </p:nvGraphicFramePr>
        <p:xfrm>
          <a:off x="914400" y="1081772"/>
          <a:ext cx="7313400" cy="23472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42" name="Document" r:id="rId3" imgW="7313400" imgH="2347228" progId="Word.Document.12">
                  <p:embed/>
                </p:oleObj>
              </mc:Choice>
              <mc:Fallback>
                <p:oleObj name="Document" r:id="rId3" imgW="7313400" imgH="234722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081772"/>
                        <a:ext cx="7313400" cy="23472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452682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function that uses a global variable named tax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C4,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29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8664997"/>
              </p:ext>
            </p:extLst>
          </p:nvPr>
        </p:nvGraphicFramePr>
        <p:xfrm>
          <a:off x="914400" y="1066800"/>
          <a:ext cx="7313400" cy="23472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66" name="Document" r:id="rId3" imgW="7313400" imgH="2347228" progId="Word.Document.12">
                  <p:embed/>
                </p:oleObj>
              </mc:Choice>
              <mc:Fallback>
                <p:oleObj name="Document" r:id="rId3" imgW="7313400" imgH="234722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13400" cy="23472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67452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 (continued)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4038067"/>
              </p:ext>
            </p:extLst>
          </p:nvPr>
        </p:nvGraphicFramePr>
        <p:xfrm>
          <a:off x="914400" y="1143000"/>
          <a:ext cx="7313400" cy="498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1" name="Document" r:id="rId3" imgW="7313400" imgH="4986600" progId="Word.Document.12">
                  <p:embed/>
                </p:oleObj>
              </mc:Choice>
              <mc:Fallback>
                <p:oleObj name="Document" r:id="rId3" imgW="7313400" imgH="49866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13400" cy="4986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C4,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3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45211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A function that inadvertently </a:t>
            </a:r>
            <a:br>
              <a:rPr lang="en-US" dirty="0"/>
            </a:br>
            <a:r>
              <a:rPr lang="en-US" dirty="0"/>
              <a:t>uses a global variable named tax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C4,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30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1997790"/>
              </p:ext>
            </p:extLst>
          </p:nvPr>
        </p:nvGraphicFramePr>
        <p:xfrm>
          <a:off x="914400" y="1295400"/>
          <a:ext cx="7313400" cy="23472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27" name="Document" r:id="rId3" imgW="7313400" imgH="2347228" progId="Word.Document.12">
                  <p:embed/>
                </p:oleObj>
              </mc:Choice>
              <mc:Fallback>
                <p:oleObj name="Document" r:id="rId3" imgW="7313400" imgH="234722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295400"/>
                        <a:ext cx="7313400" cy="23472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192630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strict mode directive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C4,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31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2533057"/>
              </p:ext>
            </p:extLst>
          </p:nvPr>
        </p:nvGraphicFramePr>
        <p:xfrm>
          <a:off x="914400" y="1066800"/>
          <a:ext cx="7313400" cy="3544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090" name="Document" r:id="rId3" imgW="7313400" imgH="3544587" progId="Word.Document.12">
                  <p:embed/>
                </p:oleObj>
              </mc:Choice>
              <mc:Fallback>
                <p:oleObj name="Document" r:id="rId3" imgW="7313400" imgH="354458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13400" cy="3544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825864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same function in strict mode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C4,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32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3657208"/>
              </p:ext>
            </p:extLst>
          </p:nvPr>
        </p:nvGraphicFramePr>
        <p:xfrm>
          <a:off x="914400" y="1066800"/>
          <a:ext cx="7313400" cy="25774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114" name="Document" r:id="rId3" imgW="7313400" imgH="2577489" progId="Word.Document.12">
                  <p:embed/>
                </p:oleObj>
              </mc:Choice>
              <mc:Fallback>
                <p:oleObj name="Document" r:id="rId3" imgW="7313400" imgH="257748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13400" cy="25774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510552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coding practices for variables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8531804"/>
              </p:ext>
            </p:extLst>
          </p:nvPr>
        </p:nvGraphicFramePr>
        <p:xfrm>
          <a:off x="914400" y="1120517"/>
          <a:ext cx="7301323" cy="15464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15" name="Document" r:id="rId3" imgW="7301323" imgH="1546483" progId="Word.Document.12">
                  <p:embed/>
                </p:oleObj>
              </mc:Choice>
              <mc:Fallback>
                <p:oleObj name="Document" r:id="rId3" imgW="7301323" imgH="154648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120517"/>
                        <a:ext cx="7301323" cy="15464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C4,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33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26001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Terms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6402618"/>
              </p:ext>
            </p:extLst>
          </p:nvPr>
        </p:nvGraphicFramePr>
        <p:xfrm>
          <a:off x="914400" y="1066800"/>
          <a:ext cx="7301323" cy="23195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38" name="Document" r:id="rId3" imgW="7301323" imgH="2319545" progId="Word.Document.12">
                  <p:embed/>
                </p:oleObj>
              </mc:Choice>
              <mc:Fallback>
                <p:oleObj name="Document" r:id="rId3" imgW="7301323" imgH="231954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01323" cy="23195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C4,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34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14518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events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C4,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35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5268015"/>
              </p:ext>
            </p:extLst>
          </p:nvPr>
        </p:nvGraphicFramePr>
        <p:xfrm>
          <a:off x="1373298" y="1140660"/>
          <a:ext cx="7389702" cy="38885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62" name="Document" r:id="rId3" imgW="7389702" imgH="3888540" progId="Word.Document.12">
                  <p:embed/>
                </p:oleObj>
              </mc:Choice>
              <mc:Fallback>
                <p:oleObj name="Document" r:id="rId3" imgW="7389702" imgH="388854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73298" y="1140660"/>
                        <a:ext cx="7389702" cy="38885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055702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syntax for attaching an event handler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C4,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36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1844715"/>
              </p:ext>
            </p:extLst>
          </p:nvPr>
        </p:nvGraphicFramePr>
        <p:xfrm>
          <a:off x="914400" y="1066800"/>
          <a:ext cx="7313400" cy="15369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20" name="Document" r:id="rId3" imgW="7313400" imgH="1536995" progId="Word.Document.12">
                  <p:embed/>
                </p:oleObj>
              </mc:Choice>
              <mc:Fallback>
                <p:oleObj name="Document" r:id="rId3" imgW="7313400" imgH="153699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13400" cy="15369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037222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attach the event handler </a:t>
            </a:r>
            <a:br>
              <a:rPr lang="en-US" dirty="0"/>
            </a:br>
            <a:r>
              <a:rPr lang="en-US" dirty="0"/>
              <a:t>to the click event of a button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C4,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37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9913861"/>
              </p:ext>
            </p:extLst>
          </p:nvPr>
        </p:nvGraphicFramePr>
        <p:xfrm>
          <a:off x="914400" y="1295400"/>
          <a:ext cx="7313612" cy="303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83" name="Document" r:id="rId3" imgW="7313400" imgH="3031896" progId="Word.Document.12">
                  <p:embed/>
                </p:oleObj>
              </mc:Choice>
              <mc:Fallback>
                <p:oleObj name="Document" r:id="rId3" imgW="7313400" imgH="303189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295400"/>
                        <a:ext cx="7313612" cy="30337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4842386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Terms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C4,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38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574674"/>
              </p:ext>
            </p:extLst>
          </p:nvPr>
        </p:nvGraphicFramePr>
        <p:xfrm>
          <a:off x="914400" y="1143000"/>
          <a:ext cx="7313400" cy="1158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34" name="Document" r:id="rId3" imgW="7313400" imgH="1158863" progId="Word.Document.12">
                  <p:embed/>
                </p:oleObj>
              </mc:Choice>
              <mc:Fallback>
                <p:oleObj name="Document" r:id="rId3" imgW="7313400" imgH="115886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13400" cy="11588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8221194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HTML for a page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C4,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39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393020"/>
              </p:ext>
            </p:extLst>
          </p:nvPr>
        </p:nvGraphicFramePr>
        <p:xfrm>
          <a:off x="914400" y="1143000"/>
          <a:ext cx="7313400" cy="16103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56" name="Document" r:id="rId3" imgW="7313400" imgH="1610391" progId="Word.Document.12">
                  <p:embed/>
                </p:oleObj>
              </mc:Choice>
              <mc:Fallback>
                <p:oleObj name="Document" r:id="rId3" imgW="7313400" imgH="161039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13400" cy="16103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18149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method of the window object </a:t>
            </a:r>
            <a:br>
              <a:rPr lang="en-US" dirty="0"/>
            </a:br>
            <a:r>
              <a:rPr lang="en-US" dirty="0"/>
              <a:t>that displays a dialog box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1045459"/>
              </p:ext>
            </p:extLst>
          </p:nvPr>
        </p:nvGraphicFramePr>
        <p:xfrm>
          <a:off x="914400" y="1371600"/>
          <a:ext cx="7301323" cy="18482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592" name="Document" r:id="rId3" imgW="7301323" imgH="1848218" progId="Word.Document.12">
                  <p:embed/>
                </p:oleObj>
              </mc:Choice>
              <mc:Fallback>
                <p:oleObj name="Document" r:id="rId3" imgW="7301323" imgH="1848218" progId="Word.Document.12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371600"/>
                        <a:ext cx="7301323" cy="18482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C4,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4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974813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JavaScript that attaches two event handlers</a:t>
            </a:r>
            <a:br>
              <a:rPr lang="en-US" dirty="0"/>
            </a:br>
            <a:r>
              <a:rPr lang="en-US" dirty="0"/>
              <a:t>in the </a:t>
            </a:r>
            <a:r>
              <a:rPr lang="en-US" dirty="0" err="1"/>
              <a:t>onload</a:t>
            </a:r>
            <a:r>
              <a:rPr lang="en-US" dirty="0"/>
              <a:t> event handler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C4,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40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5892586"/>
              </p:ext>
            </p:extLst>
          </p:nvPr>
        </p:nvGraphicFramePr>
        <p:xfrm>
          <a:off x="914400" y="1345651"/>
          <a:ext cx="7313400" cy="41407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81" name="Document" r:id="rId3" imgW="7313400" imgH="4140749" progId="Word.Document.12">
                  <p:embed/>
                </p:oleObj>
              </mc:Choice>
              <mc:Fallback>
                <p:oleObj name="Document" r:id="rId3" imgW="7313400" imgH="414074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345651"/>
                        <a:ext cx="7313400" cy="41407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6391593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web browser after the Email Address </a:t>
            </a:r>
            <a:br>
              <a:rPr lang="en-US" dirty="0"/>
            </a:br>
            <a:r>
              <a:rPr lang="en-US" dirty="0"/>
              <a:t>has been changed</a:t>
            </a:r>
          </a:p>
        </p:txBody>
      </p:sp>
      <p:pic>
        <p:nvPicPr>
          <p:cNvPr id="8" name="Picture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492241"/>
            <a:ext cx="7208839" cy="3308359"/>
          </a:xfrm>
          <a:prstGeom prst="rect">
            <a:avLst/>
          </a:prstGeo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C4,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41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259175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Miles Per Gallon application in a browser</a:t>
            </a:r>
          </a:p>
        </p:txBody>
      </p:sp>
      <p:pic>
        <p:nvPicPr>
          <p:cNvPr id="8" name="Picture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582" y="1253490"/>
            <a:ext cx="5620818" cy="2404110"/>
          </a:xfrm>
          <a:prstGeom prst="rect">
            <a:avLst/>
          </a:prstGeom>
        </p:spPr>
      </p:pic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C4,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42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991563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HTML and JavaScript for the application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C4,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43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1490670"/>
              </p:ext>
            </p:extLst>
          </p:nvPr>
        </p:nvGraphicFramePr>
        <p:xfrm>
          <a:off x="914400" y="1154112"/>
          <a:ext cx="7313612" cy="4865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53" name="Document" r:id="rId3" imgW="7313400" imgH="4862834" progId="Word.Document.12">
                  <p:embed/>
                </p:oleObj>
              </mc:Choice>
              <mc:Fallback>
                <p:oleObj name="Document" r:id="rId3" imgW="7313400" imgH="486283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154112"/>
                        <a:ext cx="7313612" cy="48656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5623833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HTML and JavaScript (continued)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C4,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44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231043"/>
              </p:ext>
            </p:extLst>
          </p:nvPr>
        </p:nvGraphicFramePr>
        <p:xfrm>
          <a:off x="914400" y="1143000"/>
          <a:ext cx="7313612" cy="4060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29" name="Document" r:id="rId4" imgW="7313400" imgH="4058358" progId="Word.Document.12">
                  <p:embed/>
                </p:oleObj>
              </mc:Choice>
              <mc:Fallback>
                <p:oleObj name="Document" r:id="rId4" imgW="7313400" imgH="405835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13612" cy="4060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2578489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Email List application in a web browser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C4,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45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pic>
        <p:nvPicPr>
          <p:cNvPr id="13" name="Picture 1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219200"/>
            <a:ext cx="6084570" cy="31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78209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HTML file for the page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C4,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46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3960989"/>
              </p:ext>
            </p:extLst>
          </p:nvPr>
        </p:nvGraphicFramePr>
        <p:xfrm>
          <a:off x="914400" y="1143000"/>
          <a:ext cx="7291388" cy="412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54" name="Document" r:id="rId3" imgW="7301323" imgH="3913917" progId="Word.Document.12">
                  <p:embed/>
                </p:oleObj>
              </mc:Choice>
              <mc:Fallback>
                <p:oleObj name="Document" r:id="rId3" imgW="7301323" imgH="391391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291388" cy="4127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8947194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HTML file for the page (continued)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C4,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47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2027094"/>
              </p:ext>
            </p:extLst>
          </p:nvPr>
        </p:nvGraphicFramePr>
        <p:xfrm>
          <a:off x="914400" y="1143000"/>
          <a:ext cx="7313400" cy="36809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977" name="Document" r:id="rId3" imgW="7313400" imgH="3680945" progId="Word.Document.12">
                  <p:embed/>
                </p:oleObj>
              </mc:Choice>
              <mc:Fallback>
                <p:oleObj name="Document" r:id="rId3" imgW="7313400" imgH="368094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13400" cy="36809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5346029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JavaScript for the Email List application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C4,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48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1820647"/>
              </p:ext>
            </p:extLst>
          </p:nvPr>
        </p:nvGraphicFramePr>
        <p:xfrm>
          <a:off x="914400" y="1147762"/>
          <a:ext cx="7313612" cy="426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01" name="Document" r:id="rId3" imgW="7313400" imgH="4259837" progId="Word.Document.12">
                  <p:embed/>
                </p:oleObj>
              </mc:Choice>
              <mc:Fallback>
                <p:oleObj name="Document" r:id="rId3" imgW="7313400" imgH="425983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147762"/>
                        <a:ext cx="7313612" cy="4262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7431788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JavaScript (continued)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C4,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49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966447"/>
              </p:ext>
            </p:extLst>
          </p:nvPr>
        </p:nvGraphicFramePr>
        <p:xfrm>
          <a:off x="914400" y="1143000"/>
          <a:ext cx="7313612" cy="4665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002" name="Document" r:id="rId3" imgW="7313400" imgH="4662795" progId="Word.Document.12">
                  <p:embed/>
                </p:oleObj>
              </mc:Choice>
              <mc:Fallback>
                <p:oleObj name="Document" r:id="rId3" imgW="7313400" imgH="466279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13612" cy="46656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80420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methods of the window object </a:t>
            </a:r>
            <a:br>
              <a:rPr lang="en-US" dirty="0"/>
            </a:br>
            <a:r>
              <a:rPr lang="en-US" dirty="0"/>
              <a:t>for working with numbers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1882168"/>
              </p:ext>
            </p:extLst>
          </p:nvPr>
        </p:nvGraphicFramePr>
        <p:xfrm>
          <a:off x="914400" y="1352182"/>
          <a:ext cx="7301323" cy="18482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15" name="Document" r:id="rId3" imgW="7301323" imgH="1848218" progId="Word.Document.12">
                  <p:embed/>
                </p:oleObj>
              </mc:Choice>
              <mc:Fallback>
                <p:oleObj name="Document" r:id="rId3" imgW="7301323" imgH="1848218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352182"/>
                        <a:ext cx="7301323" cy="18482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C4,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5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056125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4-1  Enhance the MPG application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C4,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50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0898662"/>
              </p:ext>
            </p:extLst>
          </p:nvPr>
        </p:nvGraphicFramePr>
        <p:xfrm>
          <a:off x="914400" y="1143000"/>
          <a:ext cx="7313400" cy="46847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45" name="Document" r:id="rId3" imgW="7313400" imgH="4684741" progId="Word.Document.12">
                  <p:embed/>
                </p:oleObj>
              </mc:Choice>
              <mc:Fallback>
                <p:oleObj name="Document" r:id="rId3" imgW="7313400" imgH="468474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13400" cy="46847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2753881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4-2  Build a new Future Value app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C4,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51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pic>
        <p:nvPicPr>
          <p:cNvPr id="13" name="Picture 1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770" y="1238884"/>
            <a:ext cx="5447030" cy="219011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9451701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 4-1  Develop the Sales Tax Calculator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C4,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52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pic>
        <p:nvPicPr>
          <p:cNvPr id="13" name="Picture 1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820" y="1295400"/>
            <a:ext cx="5808980" cy="280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59426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 4-2  Develop the Change Calculator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C4,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53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pic>
        <p:nvPicPr>
          <p:cNvPr id="13" name="Picture 1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770" y="1219200"/>
            <a:ext cx="5904230" cy="2561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69888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 4-3  Develop the Income Tax Calculator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C4,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54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8571605"/>
              </p:ext>
            </p:extLst>
          </p:nvPr>
        </p:nvGraphicFramePr>
        <p:xfrm>
          <a:off x="914400" y="1143000"/>
          <a:ext cx="7253288" cy="491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09" name="Document" r:id="rId3" imgW="7313400" imgH="4949902" progId="Word.Document.12">
                  <p:embed/>
                </p:oleObj>
              </mc:Choice>
              <mc:Fallback>
                <p:oleObj name="Document" r:id="rId3" imgW="7313400" imgH="494990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253288" cy="4914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086613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 4-1  Enhance the MPG application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C4,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55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2359640"/>
              </p:ext>
            </p:extLst>
          </p:nvPr>
        </p:nvGraphicFramePr>
        <p:xfrm>
          <a:off x="914400" y="1046163"/>
          <a:ext cx="7291388" cy="4729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79" name="Document" r:id="rId3" imgW="7301323" imgH="4750350" progId="Word.Document.12">
                  <p:embed/>
                </p:oleObj>
              </mc:Choice>
              <mc:Fallback>
                <p:oleObj name="Document" r:id="rId3" imgW="7301323" imgH="475035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046163"/>
                        <a:ext cx="7291388" cy="47291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80481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window methods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C4,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6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8427853"/>
              </p:ext>
            </p:extLst>
          </p:nvPr>
        </p:nvGraphicFramePr>
        <p:xfrm>
          <a:off x="914400" y="1143000"/>
          <a:ext cx="7313400" cy="13024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39" name="Document" r:id="rId3" imgW="7313400" imgH="1302416" progId="Word.Document.12">
                  <p:embed/>
                </p:oleObj>
              </mc:Choice>
              <mc:Fallback>
                <p:oleObj name="Document" r:id="rId3" imgW="7313400" imgH="130241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13400" cy="13024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50702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methods of the document object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9347917"/>
              </p:ext>
            </p:extLst>
          </p:nvPr>
        </p:nvGraphicFramePr>
        <p:xfrm>
          <a:off x="914400" y="1143000"/>
          <a:ext cx="7301323" cy="20005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63" name="Document" r:id="rId3" imgW="7301323" imgH="2000526" progId="Word.Document.12">
                  <p:embed/>
                </p:oleObj>
              </mc:Choice>
              <mc:Fallback>
                <p:oleObj name="Document" r:id="rId3" imgW="7301323" imgH="2000526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143000"/>
                        <a:ext cx="7301323" cy="20005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C4,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7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14918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document methods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3852155"/>
              </p:ext>
            </p:extLst>
          </p:nvPr>
        </p:nvGraphicFramePr>
        <p:xfrm>
          <a:off x="914400" y="1143000"/>
          <a:ext cx="7301323" cy="20005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87" name="Document" r:id="rId3" imgW="7301323" imgH="2000526" progId="Word.Document.12">
                  <p:embed/>
                </p:oleObj>
              </mc:Choice>
              <mc:Fallback>
                <p:oleObj name="Document" r:id="rId3" imgW="7301323" imgH="2000526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143000"/>
                        <a:ext cx="7301323" cy="20005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C4,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8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65225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Terms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6512601"/>
              </p:ext>
            </p:extLst>
          </p:nvPr>
        </p:nvGraphicFramePr>
        <p:xfrm>
          <a:off x="914400" y="1143000"/>
          <a:ext cx="7301323" cy="20005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12" name="Document" r:id="rId3" imgW="7301323" imgH="2000526" progId="Word.Document.12">
                  <p:embed/>
                </p:oleObj>
              </mc:Choice>
              <mc:Fallback>
                <p:oleObj name="Document" r:id="rId3" imgW="7301323" imgH="2000526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143000"/>
                        <a:ext cx="7301323" cy="20005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C4,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9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1798586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slides_with_titles_logo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Master slides_with_titles_logo</Template>
  <TotalTime>1077</TotalTime>
  <Words>1603</Words>
  <Application>Microsoft Office PowerPoint</Application>
  <PresentationFormat>On-screen Show (4:3)</PresentationFormat>
  <Paragraphs>276</Paragraphs>
  <Slides>55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55</vt:i4>
      </vt:variant>
    </vt:vector>
  </HeadingPairs>
  <TitlesOfParts>
    <vt:vector size="61" baseType="lpstr">
      <vt:lpstr>Arial</vt:lpstr>
      <vt:lpstr>Arial Narrow</vt:lpstr>
      <vt:lpstr>Times New Roman</vt:lpstr>
      <vt:lpstr>Master slides_with_titles_logo</vt:lpstr>
      <vt:lpstr>Document</vt:lpstr>
      <vt:lpstr>Microsoft Word Document</vt:lpstr>
      <vt:lpstr>Chapter 4</vt:lpstr>
      <vt:lpstr>Objectives</vt:lpstr>
      <vt:lpstr>Objectives (continued)</vt:lpstr>
      <vt:lpstr>Another method of the window object  that displays a dialog box</vt:lpstr>
      <vt:lpstr>Two methods of the window object  for working with numbers</vt:lpstr>
      <vt:lpstr>Examples of window methods</vt:lpstr>
      <vt:lpstr>Three methods of the document object</vt:lpstr>
      <vt:lpstr>Examples of document methods</vt:lpstr>
      <vt:lpstr>Terms</vt:lpstr>
      <vt:lpstr>Members of the Textbox object</vt:lpstr>
      <vt:lpstr>HTML tags that define two text boxes</vt:lpstr>
      <vt:lpstr>How to use the value property to get the value from a text box</vt:lpstr>
      <vt:lpstr>How to use the parseFloat() method  to get a number value from a text box</vt:lpstr>
      <vt:lpstr>Other examples of chaining</vt:lpstr>
      <vt:lpstr>How to create a JavaScript object</vt:lpstr>
      <vt:lpstr>A few of the methods of a Date object</vt:lpstr>
      <vt:lpstr>Properties and methods of a String object</vt:lpstr>
      <vt:lpstr>Terms</vt:lpstr>
      <vt:lpstr>The syntax for a function expression</vt:lpstr>
      <vt:lpstr>A function expression with no parameters  that doesn’t return a value</vt:lpstr>
      <vt:lpstr>A function expression with one parameter  that returns a DOM element</vt:lpstr>
      <vt:lpstr>A function expression with two parameters  that returns a value</vt:lpstr>
      <vt:lpstr>The syntax for a function declaration</vt:lpstr>
      <vt:lpstr>A function declaration with no parameters  that doesn’t return a value</vt:lpstr>
      <vt:lpstr>A function declaration with one parameter  that returns a DOM element</vt:lpstr>
      <vt:lpstr>A function declaration with two parameters  that returns a value</vt:lpstr>
      <vt:lpstr>Terms</vt:lpstr>
      <vt:lpstr>A function that uses a local variable named tax</vt:lpstr>
      <vt:lpstr>A function that uses a global variable named tax</vt:lpstr>
      <vt:lpstr>A function that inadvertently  uses a global variable named tax</vt:lpstr>
      <vt:lpstr>The strict mode directive</vt:lpstr>
      <vt:lpstr>The same function in strict mode</vt:lpstr>
      <vt:lpstr>Best coding practices for variables</vt:lpstr>
      <vt:lpstr>Terms</vt:lpstr>
      <vt:lpstr>Common events</vt:lpstr>
      <vt:lpstr>The syntax for attaching an event handler</vt:lpstr>
      <vt:lpstr>How to attach the event handler  to the click event of a button</vt:lpstr>
      <vt:lpstr>Terms</vt:lpstr>
      <vt:lpstr>The HTML for a page</vt:lpstr>
      <vt:lpstr>JavaScript that attaches two event handlers in the onload event handler</vt:lpstr>
      <vt:lpstr>The web browser after the Email Address  has been changed</vt:lpstr>
      <vt:lpstr>The Miles Per Gallon application in a browser</vt:lpstr>
      <vt:lpstr>The HTML and JavaScript for the application</vt:lpstr>
      <vt:lpstr>The HTML and JavaScript (continued)</vt:lpstr>
      <vt:lpstr>The Email List application in a web browser</vt:lpstr>
      <vt:lpstr>The HTML file for the page</vt:lpstr>
      <vt:lpstr>The HTML file for the page (continued)</vt:lpstr>
      <vt:lpstr>The JavaScript for the Email List application</vt:lpstr>
      <vt:lpstr>The JavaScript (continued)</vt:lpstr>
      <vt:lpstr>Exercise 4-1  Enhance the MPG application</vt:lpstr>
      <vt:lpstr>Exercise 4-2  Build a new Future Value app</vt:lpstr>
      <vt:lpstr>Extra 4-1  Develop the Sales Tax Calculator</vt:lpstr>
      <vt:lpstr>Extra 4-2  Develop the Change Calculator</vt:lpstr>
      <vt:lpstr>Extra 4-3  Develop the Income Tax Calculator</vt:lpstr>
      <vt:lpstr>Short 4-1  Enhance the MPG application</vt:lpstr>
    </vt:vector>
  </TitlesOfParts>
  <Company>Mike Murach &amp; Associates,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Stephen</dc:creator>
  <cp:lastModifiedBy>Paul R. Smith</cp:lastModifiedBy>
  <cp:revision>103</cp:revision>
  <cp:lastPrinted>2015-09-17T21:49:39Z</cp:lastPrinted>
  <dcterms:created xsi:type="dcterms:W3CDTF">2010-11-30T18:46:51Z</dcterms:created>
  <dcterms:modified xsi:type="dcterms:W3CDTF">2020-07-14T18:12:54Z</dcterms:modified>
</cp:coreProperties>
</file>