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54"/>
  </p:notesMasterIdLst>
  <p:handoutMasterIdLst>
    <p:handoutMasterId r:id="rId55"/>
  </p:handoutMasterIdLst>
  <p:sldIdLst>
    <p:sldId id="256" r:id="rId2"/>
    <p:sldId id="257" r:id="rId3"/>
    <p:sldId id="31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316" r:id="rId19"/>
    <p:sldId id="275" r:id="rId20"/>
    <p:sldId id="276" r:id="rId21"/>
    <p:sldId id="278" r:id="rId22"/>
    <p:sldId id="279" r:id="rId23"/>
    <p:sldId id="280" r:id="rId24"/>
    <p:sldId id="281" r:id="rId25"/>
    <p:sldId id="283" r:id="rId26"/>
    <p:sldId id="284" r:id="rId27"/>
    <p:sldId id="286" r:id="rId28"/>
    <p:sldId id="287" r:id="rId29"/>
    <p:sldId id="288" r:id="rId30"/>
    <p:sldId id="289" r:id="rId31"/>
    <p:sldId id="317" r:id="rId32"/>
    <p:sldId id="290" r:id="rId33"/>
    <p:sldId id="291" r:id="rId34"/>
    <p:sldId id="293" r:id="rId35"/>
    <p:sldId id="295" r:id="rId36"/>
    <p:sldId id="318" r:id="rId37"/>
    <p:sldId id="319" r:id="rId38"/>
    <p:sldId id="320" r:id="rId39"/>
    <p:sldId id="297" r:id="rId40"/>
    <p:sldId id="299" r:id="rId41"/>
    <p:sldId id="300" r:id="rId42"/>
    <p:sldId id="302" r:id="rId43"/>
    <p:sldId id="303" r:id="rId44"/>
    <p:sldId id="304" r:id="rId45"/>
    <p:sldId id="305" r:id="rId46"/>
    <p:sldId id="306" r:id="rId47"/>
    <p:sldId id="321" r:id="rId48"/>
    <p:sldId id="307" r:id="rId49"/>
    <p:sldId id="308" r:id="rId50"/>
    <p:sldId id="309" r:id="rId51"/>
    <p:sldId id="310" r:id="rId52"/>
    <p:sldId id="314" r:id="rId53"/>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7" autoAdjust="0"/>
    <p:restoredTop sz="91892" autoAdjust="0"/>
  </p:normalViewPr>
  <p:slideViewPr>
    <p:cSldViewPr>
      <p:cViewPr varScale="1">
        <p:scale>
          <a:sx n="98" d="100"/>
          <a:sy n="98" d="100"/>
        </p:scale>
        <p:origin x="18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6/17/2020</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Can also use href="#" to point to the top of any page.</a:t>
            </a: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30</a:t>
            </a:fld>
            <a:endParaRPr lang="en-US"/>
          </a:p>
        </p:txBody>
      </p:sp>
    </p:spTree>
    <p:extLst>
      <p:ext uri="{BB962C8B-B14F-4D97-AF65-F5344CB8AC3E}">
        <p14:creationId xmlns:p14="http://schemas.microsoft.com/office/powerpoint/2010/main" val="3997694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6" name="Title 5">
            <a:extLst>
              <a:ext uri="{FF2B5EF4-FFF2-40B4-BE49-F238E27FC236}">
                <a16:creationId xmlns:a16="http://schemas.microsoft.com/office/drawing/2014/main" id="{EC3A72EA-95A4-4971-A611-08118360D51D}"/>
              </a:ext>
            </a:extLst>
          </p:cNvPr>
          <p:cNvSpPr>
            <a:spLocks noGrp="1"/>
          </p:cNvSpPr>
          <p:nvPr>
            <p:ph type="title"/>
          </p:nvPr>
        </p:nvSpPr>
        <p:spPr/>
        <p:txBody>
          <a:bodyPr/>
          <a:lstStyle/>
          <a:p>
            <a:r>
              <a:rPr lang="en-US"/>
              <a:t>Click to edit Master title style</a:t>
            </a:r>
          </a:p>
        </p:txBody>
      </p:sp>
      <p:sp>
        <p:nvSpPr>
          <p:cNvPr id="2" name="Date Placeholder 1">
            <a:extLst>
              <a:ext uri="{FF2B5EF4-FFF2-40B4-BE49-F238E27FC236}">
                <a16:creationId xmlns:a16="http://schemas.microsoft.com/office/drawing/2014/main" id="{805C1F24-BFF2-4185-85BB-A0DFC365FCD9}"/>
              </a:ext>
            </a:extLst>
          </p:cNvPr>
          <p:cNvSpPr>
            <a:spLocks noGrp="1"/>
          </p:cNvSpPr>
          <p:nvPr>
            <p:ph type="dt" sz="half" idx="14"/>
          </p:nvPr>
        </p:nvSpPr>
        <p:spPr/>
        <p:txBody>
          <a:bodyPr/>
          <a:lstStyle/>
          <a:p>
            <a:pPr>
              <a:defRPr/>
            </a:pPr>
            <a:r>
              <a:rPr lang="en-US"/>
              <a:t>Murach's HTML and CSS, 4th Edition</a:t>
            </a:r>
            <a:endParaRPr lang="en-US" dirty="0"/>
          </a:p>
        </p:txBody>
      </p:sp>
      <p:sp>
        <p:nvSpPr>
          <p:cNvPr id="3" name="Footer Placeholder 2">
            <a:extLst>
              <a:ext uri="{FF2B5EF4-FFF2-40B4-BE49-F238E27FC236}">
                <a16:creationId xmlns:a16="http://schemas.microsoft.com/office/drawing/2014/main" id="{9D0D137B-59BC-486D-BF00-F2FFE59AC0D5}"/>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id="{C31921E1-018C-46BC-A8C8-322A2940309F}"/>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11738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838200" y="577334"/>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10" name="Date Placeholder 9">
            <a:extLst>
              <a:ext uri="{FF2B5EF4-FFF2-40B4-BE49-F238E27FC236}">
                <a16:creationId xmlns:a16="http://schemas.microsoft.com/office/drawing/2014/main" id="{6AD71E90-A095-4E69-9451-395CD82372CC}"/>
              </a:ext>
            </a:extLst>
          </p:cNvPr>
          <p:cNvSpPr>
            <a:spLocks noGrp="1"/>
          </p:cNvSpPr>
          <p:nvPr>
            <p:ph type="dt" sz="half" idx="14"/>
          </p:nvPr>
        </p:nvSpPr>
        <p:spPr/>
        <p:txBody>
          <a:bodyPr/>
          <a:lstStyle/>
          <a:p>
            <a:pPr>
              <a:defRPr/>
            </a:pPr>
            <a:r>
              <a:rPr lang="en-US"/>
              <a:t>Murach's HTML and CSS, 4th Edition</a:t>
            </a:r>
            <a:endParaRPr lang="en-US" dirty="0"/>
          </a:p>
        </p:txBody>
      </p:sp>
      <p:sp>
        <p:nvSpPr>
          <p:cNvPr id="11" name="Footer Placeholder 10">
            <a:extLst>
              <a:ext uri="{FF2B5EF4-FFF2-40B4-BE49-F238E27FC236}">
                <a16:creationId xmlns:a16="http://schemas.microsoft.com/office/drawing/2014/main" id="{9897A521-89BB-45E2-8829-2778F464A7B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12" name="Slide Number Placeholder 11">
            <a:extLst>
              <a:ext uri="{FF2B5EF4-FFF2-40B4-BE49-F238E27FC236}">
                <a16:creationId xmlns:a16="http://schemas.microsoft.com/office/drawing/2014/main" id="{E67A9A81-694D-4639-A4B6-89156A3472C8}"/>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12970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Edit Master text styles</a:t>
            </a:r>
          </a:p>
        </p:txBody>
      </p:sp>
      <p:sp>
        <p:nvSpPr>
          <p:cNvPr id="3" name="Date Placeholder 2">
            <a:extLst>
              <a:ext uri="{FF2B5EF4-FFF2-40B4-BE49-F238E27FC236}">
                <a16:creationId xmlns:a16="http://schemas.microsoft.com/office/drawing/2014/main" id="{03A7B6BB-4346-41AB-8BAF-8B6DEFB48F7A}"/>
              </a:ext>
            </a:extLst>
          </p:cNvPr>
          <p:cNvSpPr>
            <a:spLocks noGrp="1"/>
          </p:cNvSpPr>
          <p:nvPr>
            <p:ph type="dt" sz="half" idx="14"/>
          </p:nvPr>
        </p:nvSpPr>
        <p:spPr/>
        <p:txBody>
          <a:bodyPr/>
          <a:lstStyle/>
          <a:p>
            <a:pPr>
              <a:defRPr/>
            </a:pPr>
            <a:r>
              <a:rPr lang="en-US"/>
              <a:t>Murach's HTML and CSS, 4th Edition</a:t>
            </a:r>
            <a:endParaRPr lang="en-US" dirty="0"/>
          </a:p>
        </p:txBody>
      </p:sp>
      <p:sp>
        <p:nvSpPr>
          <p:cNvPr id="4" name="Footer Placeholder 3">
            <a:extLst>
              <a:ext uri="{FF2B5EF4-FFF2-40B4-BE49-F238E27FC236}">
                <a16:creationId xmlns:a16="http://schemas.microsoft.com/office/drawing/2014/main" id="{C3A322FD-6B4A-490F-ACE4-6D1F1862047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CBEB5B42-F45F-4D47-A4D6-D98ACFA3A4E4}"/>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070367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HTML and CSS, 4th Edition</a:t>
            </a:r>
            <a:endParaRPr lang="en-US" dirty="0"/>
          </a:p>
        </p:txBody>
      </p:sp>
      <p:sp>
        <p:nvSpPr>
          <p:cNvPr id="8" name="Footer Placeholder 2"/>
          <p:cNvSpPr>
            <a:spLocks noGrp="1"/>
          </p:cNvSpPr>
          <p:nvPr>
            <p:ph type="ftr" sz="quarter" idx="3"/>
          </p:nvPr>
        </p:nvSpPr>
        <p:spPr bwMode="auto">
          <a:xfrm>
            <a:off x="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dirty="0"/>
              <a:t>© 2018, Mike Murach &amp; Associates, Inc.</a:t>
            </a:r>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6645" y="63212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70" r:id="rId2"/>
    <p:sldLayoutId id="2147483672" r:id="rId3"/>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developer.mozilla.org/en-US/docs/Web/CSS/display" TargetMode="External"/><Relationship Id="rId2" Type="http://schemas.openxmlformats.org/officeDocument/2006/relationships/hyperlink" Target="https://www.w3schools.com/cssref/pr_class_display.asp"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0D66C3-B4F9-4680-BE2F-E7D63605C468}"/>
              </a:ext>
            </a:extLst>
          </p:cNvPr>
          <p:cNvSpPr>
            <a:spLocks noGrp="1"/>
          </p:cNvSpPr>
          <p:nvPr>
            <p:ph type="title"/>
          </p:nvPr>
        </p:nvSpPr>
        <p:spPr/>
        <p:txBody>
          <a:bodyPr/>
          <a:lstStyle/>
          <a:p>
            <a:pPr marL="0" marR="0">
              <a:spcBef>
                <a:spcPts val="0"/>
              </a:spcBef>
              <a:spcAft>
                <a:spcPts val="600"/>
              </a:spcAft>
              <a:tabLst>
                <a:tab pos="1371600" algn="l"/>
              </a:tabLst>
            </a:pPr>
            <a:r>
              <a:rPr lang="en-US"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Chapter 7</a:t>
            </a:r>
            <a:endParaRPr lang="en-US" dirty="0">
              <a:solidFill>
                <a:schemeClr val="tx1"/>
              </a:solidFill>
            </a:endParaRPr>
          </a:p>
        </p:txBody>
      </p:sp>
      <p:sp>
        <p:nvSpPr>
          <p:cNvPr id="2" name="Text Placeholder 1">
            <a:extLst>
              <a:ext uri="{FF2B5EF4-FFF2-40B4-BE49-F238E27FC236}">
                <a16:creationId xmlns:a16="http://schemas.microsoft.com/office/drawing/2014/main" id="{A683E44D-4E7B-4942-97AB-42AFF39D85D9}"/>
              </a:ext>
            </a:extLst>
          </p:cNvPr>
          <p:cNvSpPr>
            <a:spLocks noGrp="1"/>
          </p:cNvSpPr>
          <p:nvPr>
            <p:ph type="body" sz="quarter" idx="13"/>
          </p:nvPr>
        </p:nvSpPr>
        <p:spPr>
          <a:xfrm>
            <a:off x="1600200" y="2286000"/>
            <a:ext cx="6096000" cy="2971800"/>
          </a:xfrm>
        </p:spPr>
        <p:txBody>
          <a:bodyPr/>
          <a:lstStyle/>
          <a:p>
            <a:pPr>
              <a:spcBef>
                <a:spcPts val="2400"/>
              </a:spcBef>
              <a:spcAft>
                <a:spcPts val="600"/>
              </a:spcAft>
              <a:tabLst>
                <a:tab pos="1371600" algn="l"/>
              </a:tabLst>
            </a:pPr>
            <a:r>
              <a:rPr lang="en-US">
                <a:solidFill>
                  <a:srgbClr val="000000"/>
                </a:solidFill>
                <a:latin typeface="Arial" panose="020B0604020202020204" pitchFamily="34" charset="0"/>
                <a:ea typeface="Times New Roman" panose="02020603050405020304" pitchFamily="18" charset="0"/>
                <a:cs typeface="Times New Roman" panose="02020603050405020304" pitchFamily="18" charset="0"/>
              </a:rPr>
              <a:t>Navigation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a:t>
            </a:r>
            <a:r>
              <a:rPr lang="en-US">
                <a:solidFill>
                  <a:srgbClr val="000000"/>
                </a:solidFill>
                <a:latin typeface="Arial" panose="020B0604020202020204" pitchFamily="34" charset="0"/>
                <a:ea typeface="Times New Roman" panose="02020603050405020304" pitchFamily="18" charset="0"/>
                <a:cs typeface="Times New Roman" panose="02020603050405020304" pitchFamily="18" charset="0"/>
              </a:rPr>
              <a:t>enus</a:t>
            </a:r>
            <a:endPar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122A3984-E668-431C-B47A-D79A7058C76A}"/>
              </a:ext>
            </a:extLst>
          </p:cNvPr>
          <p:cNvSpPr>
            <a:spLocks noGrp="1"/>
          </p:cNvSpPr>
          <p:nvPr>
            <p:ph type="ftr" sz="quarter" idx="15"/>
          </p:nvPr>
        </p:nvSpPr>
        <p:spPr>
          <a:xfrm>
            <a:off x="0" y="6248400"/>
            <a:ext cx="2743200" cy="457200"/>
          </a:xfrm>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3358075-7189-4561-A4E5-98C8C46EDDC9}"/>
              </a:ext>
            </a:extLst>
          </p:cNvPr>
          <p:cNvSpPr>
            <a:spLocks noGrp="1"/>
          </p:cNvSpPr>
          <p:nvPr>
            <p:ph type="dt" sz="half" idx="14"/>
          </p:nvPr>
        </p:nvSpPr>
        <p:spPr>
          <a:xfrm>
            <a:off x="2743200" y="6248400"/>
            <a:ext cx="3657600" cy="457200"/>
          </a:xfrm>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4AFF6169-E941-478B-83FF-531399080CB6}"/>
              </a:ext>
            </a:extLst>
          </p:cNvPr>
          <p:cNvSpPr>
            <a:spLocks noGrp="1"/>
          </p:cNvSpPr>
          <p:nvPr>
            <p:ph type="sldNum" sz="quarter" idx="16"/>
          </p:nvPr>
        </p:nvSpPr>
        <p:spPr>
          <a:xfrm>
            <a:off x="6629400" y="6248400"/>
            <a:ext cx="1905000" cy="457200"/>
          </a:xfrm>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777766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071B-1C52-4953-A548-4836A0743F5A}"/>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HTML for a description list</a:t>
            </a:r>
            <a:endParaRPr lang="en-US" dirty="0"/>
          </a:p>
        </p:txBody>
      </p:sp>
      <p:sp>
        <p:nvSpPr>
          <p:cNvPr id="3" name="Text Placeholder 2">
            <a:extLst>
              <a:ext uri="{FF2B5EF4-FFF2-40B4-BE49-F238E27FC236}">
                <a16:creationId xmlns:a16="http://schemas.microsoft.com/office/drawing/2014/main" id="{FD59D8D5-BD14-4680-807A-3FF8C3E9CB28}"/>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&lt;h2&gt;Components of the Internet architecture&lt;/h2&gt;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&lt;dl&gt;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&gt;client&lt;/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 computer that accesses the web pages of a web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application using a web browser.&lt;/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&gt;web server&lt;/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 computer that holds the files for each web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application.&lt;/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&gt;local area network (LAN)&lt;/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 small network of computers that are near each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other and can communicate with each other over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short distances.&lt;/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&gt;wide area network (WAN)&lt;/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 network that consists of multiple LANs that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have been connected together over long distances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using routers.&lt;/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&gt;Internet exchange point&lt;/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&gt;Large routers that connect WANs together.&lt;/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&lt;/dl&gt;</a:t>
            </a:r>
          </a:p>
          <a:p>
            <a:endParaRPr lang="en-US" dirty="0"/>
          </a:p>
        </p:txBody>
      </p:sp>
      <p:sp>
        <p:nvSpPr>
          <p:cNvPr id="5" name="Footer Placeholder 4">
            <a:extLst>
              <a:ext uri="{FF2B5EF4-FFF2-40B4-BE49-F238E27FC236}">
                <a16:creationId xmlns:a16="http://schemas.microsoft.com/office/drawing/2014/main" id="{5C5C4360-A167-448B-8ADA-D429F1D473E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B7255A07-B2D4-40AB-B21A-94F60A6A6A4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A7F73FC-5B9F-4606-8DA4-39389C8A5AEB}"/>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1958133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9E60-8CD8-4413-A597-8B1BE50F8DF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description list in a web browser</a:t>
            </a:r>
            <a:endParaRPr lang="en-US" dirty="0"/>
          </a:p>
        </p:txBody>
      </p:sp>
      <p:pic>
        <p:nvPicPr>
          <p:cNvPr id="7" name="Content Placeholder 6" descr="See page 246 in book" title="See slide title">
            <a:extLst>
              <a:ext uri="{FF2B5EF4-FFF2-40B4-BE49-F238E27FC236}">
                <a16:creationId xmlns:a16="http://schemas.microsoft.com/office/drawing/2014/main" id="{671052B5-6E3C-4B87-9904-5C5F74585A3D}"/>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7448" y="1143000"/>
            <a:ext cx="5965695" cy="2743200"/>
          </a:xfrm>
          <a:prstGeom prst="rect">
            <a:avLst/>
          </a:prstGeom>
        </p:spPr>
      </p:pic>
      <p:sp>
        <p:nvSpPr>
          <p:cNvPr id="5" name="Footer Placeholder 4">
            <a:extLst>
              <a:ext uri="{FF2B5EF4-FFF2-40B4-BE49-F238E27FC236}">
                <a16:creationId xmlns:a16="http://schemas.microsoft.com/office/drawing/2014/main" id="{1160FA0E-E428-456B-A961-845F7C4F8536}"/>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CC18D755-1A5A-4905-B8B7-B6D890AD0DD1}"/>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4BCD259-4F80-4D86-AD46-770BFE4EAFCE}"/>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3159084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13786-6BD9-419D-9B6C-0F88190BD3F8}"/>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Properties for formatting unordered lists</a:t>
            </a:r>
            <a:endParaRPr lang="en-US" dirty="0"/>
          </a:p>
        </p:txBody>
      </p:sp>
      <p:sp>
        <p:nvSpPr>
          <p:cNvPr id="3" name="Text Placeholder 2">
            <a:extLst>
              <a:ext uri="{FF2B5EF4-FFF2-40B4-BE49-F238E27FC236}">
                <a16:creationId xmlns:a16="http://schemas.microsoft.com/office/drawing/2014/main" id="{B29A5EB0-885B-4D7C-9969-16BDC8908CCE}"/>
              </a:ext>
            </a:extLst>
          </p:cNvPr>
          <p:cNvSpPr>
            <a:spLocks noGrp="1"/>
          </p:cNvSpPr>
          <p:nvPr>
            <p:ph type="body" sz="quarter" idx="13"/>
          </p:nvPr>
        </p:nvSpPr>
        <p:spPr/>
        <p:txBody>
          <a:bodyPr/>
          <a:lstStyle/>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list-style-type	</a:t>
            </a:r>
            <a:endParaRPr lang="en-US" sz="18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list-style-image</a:t>
            </a:r>
            <a:r>
              <a:rPr lang="en-US" sz="1800" spc="-10" dirty="0">
                <a:latin typeface="Times New Roman" panose="02020603050405020304" pitchFamily="18" charset="0"/>
                <a:ea typeface="Times New Roman" panose="02020603050405020304" pitchFamily="18" charset="0"/>
              </a:rPr>
              <a:t>	</a:t>
            </a:r>
          </a:p>
          <a:p>
            <a:pPr>
              <a:spcBef>
                <a:spcPts val="1500"/>
              </a:spcBef>
              <a:spcAft>
                <a:spcPts val="600"/>
              </a:spcAft>
              <a:tabLst>
                <a:tab pos="1371600" algn="l"/>
              </a:tabLst>
            </a:pPr>
            <a:r>
              <a:rPr lang="en-US"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Values for the list-style-type property </a:t>
            </a:r>
            <a:br>
              <a:rPr lang="en-US"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of an unordered list</a:t>
            </a: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disc</a:t>
            </a:r>
            <a:endParaRPr lang="en-US" sz="18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circle</a:t>
            </a:r>
            <a:endParaRPr lang="en-US" sz="18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square</a:t>
            </a:r>
            <a:endParaRPr lang="en-US" sz="18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none</a:t>
            </a:r>
            <a:endParaRPr lang="en-US" sz="1800" spc="-10" dirty="0">
              <a:latin typeface="Times New Roman" panose="02020603050405020304" pitchFamily="18" charset="0"/>
              <a:ea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E1809DAB-DF95-4427-A26E-0E785B2219B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906A5825-0504-4806-9BBF-6402FFA356CF}"/>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F0D9A912-8FE1-407F-A9AE-B58936B1C5CA}"/>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12</a:t>
            </a:fld>
            <a:endParaRPr lang="en-US" dirty="0">
              <a:solidFill>
                <a:schemeClr val="bg1"/>
              </a:solidFill>
            </a:endParaRPr>
          </a:p>
        </p:txBody>
      </p:sp>
      <p:pic>
        <p:nvPicPr>
          <p:cNvPr id="11" name="Picture 10">
            <a:extLst>
              <a:ext uri="{FF2B5EF4-FFF2-40B4-BE49-F238E27FC236}">
                <a16:creationId xmlns:a16="http://schemas.microsoft.com/office/drawing/2014/main" id="{B6F36C0B-75FA-4754-8131-875E832C54E1}"/>
              </a:ext>
            </a:extLst>
          </p:cNvPr>
          <p:cNvPicPr>
            <a:picLocks noChangeAspect="1"/>
          </p:cNvPicPr>
          <p:nvPr/>
        </p:nvPicPr>
        <p:blipFill>
          <a:blip r:embed="rId2"/>
          <a:stretch>
            <a:fillRect/>
          </a:stretch>
        </p:blipFill>
        <p:spPr>
          <a:xfrm>
            <a:off x="946150" y="2670175"/>
            <a:ext cx="285750" cy="257175"/>
          </a:xfrm>
          <a:prstGeom prst="rect">
            <a:avLst/>
          </a:prstGeom>
        </p:spPr>
      </p:pic>
      <p:pic>
        <p:nvPicPr>
          <p:cNvPr id="12" name="Picture 11">
            <a:extLst>
              <a:ext uri="{FF2B5EF4-FFF2-40B4-BE49-F238E27FC236}">
                <a16:creationId xmlns:a16="http://schemas.microsoft.com/office/drawing/2014/main" id="{64D93CE2-0E99-49FB-A759-544C17D3A301}"/>
              </a:ext>
            </a:extLst>
          </p:cNvPr>
          <p:cNvPicPr>
            <a:picLocks noChangeAspect="1"/>
          </p:cNvPicPr>
          <p:nvPr/>
        </p:nvPicPr>
        <p:blipFill>
          <a:blip r:embed="rId3"/>
          <a:stretch>
            <a:fillRect/>
          </a:stretch>
        </p:blipFill>
        <p:spPr>
          <a:xfrm>
            <a:off x="977900" y="2984500"/>
            <a:ext cx="219075" cy="266700"/>
          </a:xfrm>
          <a:prstGeom prst="rect">
            <a:avLst/>
          </a:prstGeom>
        </p:spPr>
      </p:pic>
      <p:pic>
        <p:nvPicPr>
          <p:cNvPr id="14" name="Picture 13">
            <a:extLst>
              <a:ext uri="{FF2B5EF4-FFF2-40B4-BE49-F238E27FC236}">
                <a16:creationId xmlns:a16="http://schemas.microsoft.com/office/drawing/2014/main" id="{4FAB9A68-1668-43B1-9FEE-1AF87A27CDFF}"/>
              </a:ext>
            </a:extLst>
          </p:cNvPr>
          <p:cNvPicPr>
            <a:picLocks noChangeAspect="1"/>
          </p:cNvPicPr>
          <p:nvPr/>
        </p:nvPicPr>
        <p:blipFill>
          <a:blip r:embed="rId4"/>
          <a:stretch>
            <a:fillRect/>
          </a:stretch>
        </p:blipFill>
        <p:spPr>
          <a:xfrm>
            <a:off x="949325" y="3321050"/>
            <a:ext cx="247650" cy="228600"/>
          </a:xfrm>
          <a:prstGeom prst="rect">
            <a:avLst/>
          </a:prstGeom>
        </p:spPr>
      </p:pic>
    </p:spTree>
    <p:extLst>
      <p:ext uri="{BB962C8B-B14F-4D97-AF65-F5344CB8AC3E}">
        <p14:creationId xmlns:p14="http://schemas.microsoft.com/office/powerpoint/2010/main" val="3654964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659B-6B23-430F-BA81-FC76B974DB82}"/>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HTML for two unordered lists</a:t>
            </a:r>
            <a:endParaRPr lang="en-US" dirty="0"/>
          </a:p>
        </p:txBody>
      </p:sp>
      <p:sp>
        <p:nvSpPr>
          <p:cNvPr id="3" name="Text Placeholder 2">
            <a:extLst>
              <a:ext uri="{FF2B5EF4-FFF2-40B4-BE49-F238E27FC236}">
                <a16:creationId xmlns:a16="http://schemas.microsoft.com/office/drawing/2014/main" id="{64DEF1A2-025F-469C-9E4E-CD29A5A26E9D}"/>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&lt;h2&gt;Popular web browsers include&lt;/h2&gt;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class="circle"&gt;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&lt;li&gt;Internet Explorer&lt;/li&gt;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&lt;li&gt;Firefox&lt;/li&gt;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&lt;li&gt;Chrome&lt;/li&gt;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&lt;h2&gt;Prime skills for web developers are&lt;/h2&gt;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class="star"&gt;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&lt;li&gt;HTML5 and CSS3&lt;/li&gt;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&lt;li&gt;JavaScript&lt;/li&gt;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&lt;li&gt;PHP&lt;/li&gt;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CSS that changes the bullets</a:t>
            </a:r>
          </a:p>
          <a:p>
            <a:pPr marL="347345" marR="0">
              <a:spcBef>
                <a:spcPts val="0"/>
              </a:spcBef>
              <a:spcAft>
                <a:spcPts val="0"/>
              </a:spcAft>
              <a:tabLst>
                <a:tab pos="1371600" algn="l"/>
              </a:tabLst>
            </a:pPr>
            <a:r>
              <a:rPr lang="fr-FR" sz="1600" b="1" dirty="0" err="1">
                <a:latin typeface="Courier New" panose="02070309020205020404" pitchFamily="49" charset="0"/>
                <a:ea typeface="Times New Roman" panose="02020603050405020304" pitchFamily="18" charset="0"/>
                <a:cs typeface="Times New Roman" panose="02020603050405020304" pitchFamily="18" charset="0"/>
              </a:rPr>
              <a:t>ul.circle</a:t>
            </a:r>
            <a:r>
              <a:rPr lang="fr-FR" sz="1600" b="1" dirty="0">
                <a:latin typeface="Courier New" panose="02070309020205020404" pitchFamily="49" charset="0"/>
                <a:ea typeface="Times New Roman" panose="02020603050405020304" pitchFamily="18" charset="0"/>
                <a:cs typeface="Times New Roman" panose="02020603050405020304" pitchFamily="18" charset="0"/>
              </a:rPr>
              <a:t> { </a:t>
            </a:r>
            <a:r>
              <a:rPr lang="fr-FR" sz="1600" b="1" dirty="0" err="1">
                <a:latin typeface="Courier New" panose="02070309020205020404" pitchFamily="49" charset="0"/>
                <a:ea typeface="Times New Roman" panose="02020603050405020304" pitchFamily="18" charset="0"/>
                <a:cs typeface="Times New Roman" panose="02020603050405020304" pitchFamily="18" charset="0"/>
              </a:rPr>
              <a:t>list</a:t>
            </a:r>
            <a:r>
              <a:rPr lang="fr-FR" sz="1600" b="1" dirty="0">
                <a:latin typeface="Courier New" panose="02070309020205020404" pitchFamily="49" charset="0"/>
                <a:ea typeface="Times New Roman" panose="02020603050405020304" pitchFamily="18" charset="0"/>
                <a:cs typeface="Times New Roman" panose="02020603050405020304" pitchFamily="18" charset="0"/>
              </a:rPr>
              <a:t>-style-type: </a:t>
            </a:r>
            <a:r>
              <a:rPr lang="fr-FR" sz="1600" b="1" dirty="0" err="1">
                <a:latin typeface="Courier New" panose="02070309020205020404" pitchFamily="49" charset="0"/>
                <a:ea typeface="Times New Roman" panose="02020603050405020304" pitchFamily="18" charset="0"/>
                <a:cs typeface="Times New Roman" panose="02020603050405020304" pitchFamily="18" charset="0"/>
              </a:rPr>
              <a:t>circle</a:t>
            </a:r>
            <a:r>
              <a:rPr lang="fr-FR" sz="1600" b="1" dirty="0">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ul.star</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list-style-image: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url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("../images/star.png");</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F1B33920-02FE-4EE3-BF79-43C18B0ABB1B}"/>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B191CF8C-24C7-4581-B366-44D48F8C1E4A}"/>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47894D5-3A43-4142-B90A-BCB42CA2079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98796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F23E-045F-4B0A-87D6-0E38D13D1B3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bullet changes in a web browser</a:t>
            </a:r>
            <a:endParaRPr lang="en-US" dirty="0"/>
          </a:p>
        </p:txBody>
      </p:sp>
      <p:pic>
        <p:nvPicPr>
          <p:cNvPr id="7" name="Content Placeholder 6" descr="See page 248 in book" title="See slide title">
            <a:extLst>
              <a:ext uri="{FF2B5EF4-FFF2-40B4-BE49-F238E27FC236}">
                <a16:creationId xmlns:a16="http://schemas.microsoft.com/office/drawing/2014/main" id="{0B67F516-4AF2-440E-8EA6-9CE852F20977}"/>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219200"/>
            <a:ext cx="5223164" cy="2209800"/>
          </a:xfrm>
          <a:prstGeom prst="rect">
            <a:avLst/>
          </a:prstGeom>
        </p:spPr>
      </p:pic>
      <p:sp>
        <p:nvSpPr>
          <p:cNvPr id="5" name="Footer Placeholder 4">
            <a:extLst>
              <a:ext uri="{FF2B5EF4-FFF2-40B4-BE49-F238E27FC236}">
                <a16:creationId xmlns:a16="http://schemas.microsoft.com/office/drawing/2014/main" id="{08086214-5A14-490E-AFF9-CCFB09BB5FB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DE3A93E6-A97C-46A6-A8D4-AC8330DB0506}"/>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C86015C4-8860-4949-A139-0761CAA142D7}"/>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2742968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81244-E293-4BED-A075-1D336B53F0A6}"/>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Common values for the list-style-type property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of an ordered list</a:t>
            </a:r>
            <a:endParaRPr lang="en-US" dirty="0"/>
          </a:p>
        </p:txBody>
      </p:sp>
      <p:sp>
        <p:nvSpPr>
          <p:cNvPr id="3" name="Text Placeholder 2">
            <a:extLst>
              <a:ext uri="{FF2B5EF4-FFF2-40B4-BE49-F238E27FC236}">
                <a16:creationId xmlns:a16="http://schemas.microsoft.com/office/drawing/2014/main" id="{D7044E22-8550-4452-9F10-F72A0A84B89B}"/>
              </a:ext>
            </a:extLst>
          </p:cNvPr>
          <p:cNvSpPr>
            <a:spLocks noGrp="1"/>
          </p:cNvSpPr>
          <p:nvPr>
            <p:ph type="body" sz="quarter" idx="13"/>
          </p:nvPr>
        </p:nvSpPr>
        <p:spPr>
          <a:xfrm>
            <a:off x="838200" y="1371600"/>
            <a:ext cx="7391400" cy="4572000"/>
          </a:xfrm>
        </p:spPr>
        <p:txBody>
          <a:bodyPr/>
          <a:lstStyle/>
          <a:p>
            <a:pPr marR="274320">
              <a:spcBef>
                <a:spcPts val="0"/>
              </a:spcBef>
              <a:spcAft>
                <a:spcPts val="600"/>
              </a:spcAft>
            </a:pPr>
            <a:r>
              <a:rPr lang="en-US" sz="1600" b="1" spc="-10">
                <a:latin typeface="Courier New" panose="02070309020205020404" pitchFamily="49" charset="0"/>
                <a:ea typeface="Times New Roman" panose="02020603050405020304" pitchFamily="18" charset="0"/>
                <a:cs typeface="Times New Roman" panose="02020603050405020304" pitchFamily="18" charset="0"/>
              </a:rPr>
              <a:t> 1. decimal</a:t>
            </a:r>
            <a:endParaRPr lang="en-US" sz="1600" spc="-10" dirty="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spc="-10">
                <a:latin typeface="Courier New" panose="02070309020205020404" pitchFamily="49" charset="0"/>
                <a:ea typeface="Times New Roman" panose="02020603050405020304" pitchFamily="18" charset="0"/>
                <a:cs typeface="Times New Roman" panose="02020603050405020304" pitchFamily="18" charset="0"/>
              </a:rPr>
              <a:t>01. decimal-leading-zero</a:t>
            </a:r>
            <a:endParaRPr lang="en-US" sz="1600" spc="-10" dirty="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spc="-10">
                <a:latin typeface="Courier New" panose="02070309020205020404" pitchFamily="49" charset="0"/>
                <a:ea typeface="Times New Roman" panose="02020603050405020304" pitchFamily="18" charset="0"/>
                <a:cs typeface="Times New Roman" panose="02020603050405020304" pitchFamily="18" charset="0"/>
              </a:rPr>
              <a:t> a. lower-alpha</a:t>
            </a:r>
            <a:endParaRPr lang="en-US" sz="1600" spc="-10" dirty="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spc="-10">
                <a:latin typeface="Courier New" panose="02070309020205020404" pitchFamily="49" charset="0"/>
                <a:ea typeface="Times New Roman" panose="02020603050405020304" pitchFamily="18" charset="0"/>
                <a:cs typeface="Times New Roman" panose="02020603050405020304" pitchFamily="18" charset="0"/>
              </a:rPr>
              <a:t> A. upper-alpha</a:t>
            </a:r>
            <a:endParaRPr lang="en-US" sz="1600" spc="-10" dirty="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spc="-10">
                <a:latin typeface="Courier New" panose="02070309020205020404" pitchFamily="49" charset="0"/>
                <a:ea typeface="Times New Roman" panose="02020603050405020304" pitchFamily="18" charset="0"/>
                <a:cs typeface="Times New Roman" panose="02020603050405020304" pitchFamily="18" charset="0"/>
              </a:rPr>
              <a:t> i. lower-roman</a:t>
            </a:r>
            <a:endParaRPr lang="en-US" sz="1600" spc="-10" dirty="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spc="-10">
                <a:latin typeface="Courier New" panose="02070309020205020404" pitchFamily="49" charset="0"/>
                <a:ea typeface="Times New Roman" panose="02020603050405020304" pitchFamily="18" charset="0"/>
                <a:cs typeface="Times New Roman" panose="02020603050405020304" pitchFamily="18" charset="0"/>
              </a:rPr>
              <a:t> I. upper-roma</a:t>
            </a:r>
            <a:r>
              <a:rPr lang="en-US" sz="1600" spc="-10">
                <a:latin typeface="Times New Roman" panose="02020603050405020304" pitchFamily="18" charset="0"/>
                <a:ea typeface="Times New Roman" panose="02020603050405020304" pitchFamily="18" charset="0"/>
              </a:rPr>
              <a:t>n</a:t>
            </a:r>
            <a:endParaRPr lang="en-US" sz="1600" spc="-10" dirty="0">
              <a:latin typeface="Times New Roman" panose="02020603050405020304" pitchFamily="18" charset="0"/>
              <a:ea typeface="Times New Roman" panose="02020603050405020304" pitchFamily="18" charset="0"/>
            </a:endParaRPr>
          </a:p>
        </p:txBody>
      </p:sp>
      <p:sp>
        <p:nvSpPr>
          <p:cNvPr id="5" name="Footer Placeholder 4">
            <a:extLst>
              <a:ext uri="{FF2B5EF4-FFF2-40B4-BE49-F238E27FC236}">
                <a16:creationId xmlns:a16="http://schemas.microsoft.com/office/drawing/2014/main" id="{D51E8E20-6F79-428E-80B8-E4584B9D4D5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71629E9F-BB42-4660-A4F8-C4E312B80B2A}"/>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3923082-6F6D-4208-ACDE-26783A1401EC}"/>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964246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2A4D9-3717-4A2E-B7D2-DC3C07E75B6E}"/>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HTML for an ordered list</a:t>
            </a:r>
            <a:endParaRPr lang="en-US" dirty="0"/>
          </a:p>
        </p:txBody>
      </p:sp>
      <p:sp>
        <p:nvSpPr>
          <p:cNvPr id="3" name="Text Placeholder 2">
            <a:extLst>
              <a:ext uri="{FF2B5EF4-FFF2-40B4-BE49-F238E27FC236}">
                <a16:creationId xmlns:a16="http://schemas.microsoft.com/office/drawing/2014/main" id="{7A5A4E9D-E029-42ED-A078-5F256FB53031}"/>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&lt;h2&gt;How to create an executable file&lt;/h2&gt;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class="</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lower_alpha</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&lt;li&gt;Run the WinZip Self Extractor program and click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through the first three dialog boxes.&lt;/li&gt;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&lt;li&gt;Enter the name of the zip file in the fourth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dialog box.&lt;/li&gt;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&lt;li&gt;Click the Next button to test the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executable.&lt;/li&gt;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CSS that formats the list</a:t>
            </a:r>
          </a:p>
          <a:p>
            <a:pPr marL="347345" marR="0">
              <a:spcBef>
                <a:spcPts val="0"/>
              </a:spcBef>
              <a:spcAft>
                <a:spcPts val="60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ol.lower_alpha</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list-style-type: lower-alpha; }</a:t>
            </a:r>
          </a:p>
          <a:p>
            <a:endParaRPr lang="en-US" dirty="0"/>
          </a:p>
        </p:txBody>
      </p:sp>
      <p:sp>
        <p:nvSpPr>
          <p:cNvPr id="5" name="Footer Placeholder 4">
            <a:extLst>
              <a:ext uri="{FF2B5EF4-FFF2-40B4-BE49-F238E27FC236}">
                <a16:creationId xmlns:a16="http://schemas.microsoft.com/office/drawing/2014/main" id="{D35BCA03-FDDF-46DD-B4D5-06E646D5D544}"/>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7911D899-ED67-4DF8-813D-7CD8F7154C4D}"/>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4C5BE34B-9AEA-4AD3-9282-09F706FD0D5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16</a:t>
            </a:fld>
            <a:endParaRPr lang="en-US" dirty="0">
              <a:solidFill>
                <a:schemeClr val="bg1"/>
              </a:solidFill>
            </a:endParaRPr>
          </a:p>
        </p:txBody>
      </p:sp>
      <p:pic>
        <p:nvPicPr>
          <p:cNvPr id="7" name="Content Placeholder 6" descr="See page 250 in book" title="See slide title">
            <a:extLst>
              <a:ext uri="{FF2B5EF4-FFF2-40B4-BE49-F238E27FC236}">
                <a16:creationId xmlns:a16="http://schemas.microsoft.com/office/drawing/2014/main" id="{06F91B11-F606-4E50-9F0F-5EC4BC7EAC98}"/>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942975" y="4419600"/>
            <a:ext cx="6382799"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4766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38CD-6E31-4839-A30F-3ED0DE7C1E43}"/>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HTML for an unordered list</a:t>
            </a:r>
            <a:endParaRPr lang="en-US" dirty="0"/>
          </a:p>
        </p:txBody>
      </p:sp>
      <p:sp>
        <p:nvSpPr>
          <p:cNvPr id="3" name="Text Placeholder 2">
            <a:extLst>
              <a:ext uri="{FF2B5EF4-FFF2-40B4-BE49-F238E27FC236}">
                <a16:creationId xmlns:a16="http://schemas.microsoft.com/office/drawing/2014/main" id="{1FE6A6F5-53C7-4B3C-9DEC-8A15B63585C5}"/>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&lt;h2&gt;Popular web browsers&lt;/h2&gt;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&lt;li&gt;Chrome&lt;/li&gt;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&lt;li&gt;Internet Explorer&lt;/li&gt;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&lt;li&gt;Firefox&lt;/li&gt;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&lt;li&gt;Safari&lt;/li&gt;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&lt;li&gt;Opera&lt;/li&gt;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CSS that aligns the list items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h2,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a:latin typeface="Courier New" panose="02070309020205020404" pitchFamily="49" charset="0"/>
                <a:ea typeface="Times New Roman" panose="02020603050405020304" pitchFamily="18" charset="0"/>
                <a:cs typeface="Times New Roman" panose="02020603050405020304" pitchFamily="18" charset="0"/>
              </a:rPr>
              <a:t>li { margin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a:latin typeface="Courier New" panose="02070309020205020404" pitchFamily="49" charset="0"/>
                <a:ea typeface="Times New Roman" panose="02020603050405020304" pitchFamily="18" charset="0"/>
                <a:cs typeface="Times New Roman" panose="02020603050405020304" pitchFamily="18" charset="0"/>
              </a:rPr>
              <a:t>0; padding</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0</a:t>
            </a:r>
            <a:r>
              <a:rPr lang="en-US" sz="1400" b="1">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padding-left</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1em;</a:t>
            </a:r>
            <a:r>
              <a:rPr lang="en-US" sz="1400" b="1">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li { </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padding-left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.25em;</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padding-bottom</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.25em;</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2DC5CA8E-CFCA-4681-A8FD-56145CB18B30}"/>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7730D9A-CAFA-4BEA-BC46-377F8767C0C2}"/>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9D0365F4-0E7B-46EA-BF30-8B9B78E36DBF}"/>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17</a:t>
            </a:fld>
            <a:endParaRPr lang="en-US" dirty="0">
              <a:solidFill>
                <a:schemeClr val="bg1"/>
              </a:solidFill>
            </a:endParaRPr>
          </a:p>
        </p:txBody>
      </p:sp>
      <p:pic>
        <p:nvPicPr>
          <p:cNvPr id="7" name="Content Placeholder 6" descr="See page 252 in book" title="See slide title">
            <a:extLst>
              <a:ext uri="{FF2B5EF4-FFF2-40B4-BE49-F238E27FC236}">
                <a16:creationId xmlns:a16="http://schemas.microsoft.com/office/drawing/2014/main" id="{45966411-68D8-48FF-B948-D2AC3EB7AF75}"/>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838200" y="4343400"/>
            <a:ext cx="4546776"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6665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50CBE63-4EC1-4611-A175-E8A8FDBFE46C}"/>
              </a:ext>
            </a:extLst>
          </p:cNvPr>
          <p:cNvSpPr>
            <a:spLocks noGrp="1"/>
          </p:cNvSpPr>
          <p:nvPr>
            <p:ph type="body" sz="quarter" idx="13"/>
          </p:nvPr>
        </p:nvSpPr>
        <p:spPr/>
        <p:txBody>
          <a:bodyPr/>
          <a:lstStyle/>
          <a:p>
            <a:r>
              <a:rPr lang="en-US"/>
              <a:t>Links</a:t>
            </a:r>
          </a:p>
          <a:p>
            <a:r>
              <a:rPr lang="en-US" sz="3600" b="0"/>
              <a:t>&lt;a&gt; tags</a:t>
            </a:r>
          </a:p>
        </p:txBody>
      </p:sp>
      <p:sp>
        <p:nvSpPr>
          <p:cNvPr id="4" name="Date Placeholder 3">
            <a:extLst>
              <a:ext uri="{FF2B5EF4-FFF2-40B4-BE49-F238E27FC236}">
                <a16:creationId xmlns:a16="http://schemas.microsoft.com/office/drawing/2014/main" id="{4720F152-A27E-4FE7-B85A-25ECC2E6B0C8}"/>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4B59AB76-3C06-4EA7-ABBF-F46F457ADAA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67D7C576-E301-4315-BCE7-4B5CE9ED57A0}"/>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4029393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C4C0-F786-4BA5-85D5-7D0D98FAF874}"/>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a:latin typeface="Arial" panose="020B0604020202020204" pitchFamily="34" charset="0"/>
                <a:ea typeface="Times New Roman" panose="02020603050405020304" pitchFamily="18" charset="0"/>
                <a:cs typeface="Times New Roman" panose="02020603050405020304" pitchFamily="18" charset="0"/>
              </a:rPr>
              <a:t>Common attributes for </a:t>
            </a:r>
            <a:r>
              <a:rPr lang="en-US" dirty="0">
                <a:latin typeface="Arial" panose="020B0604020202020204" pitchFamily="34" charset="0"/>
                <a:ea typeface="Times New Roman" panose="02020603050405020304" pitchFamily="18" charset="0"/>
                <a:cs typeface="Times New Roman" panose="02020603050405020304" pitchFamily="18" charset="0"/>
              </a:rPr>
              <a:t>the &lt;a&gt; element</a:t>
            </a:r>
            <a:endParaRPr lang="en-US" dirty="0"/>
          </a:p>
        </p:txBody>
      </p:sp>
      <p:sp>
        <p:nvSpPr>
          <p:cNvPr id="3" name="Text Placeholder 2">
            <a:extLst>
              <a:ext uri="{FF2B5EF4-FFF2-40B4-BE49-F238E27FC236}">
                <a16:creationId xmlns:a16="http://schemas.microsoft.com/office/drawing/2014/main" id="{599DDD27-6050-4F9B-8E0B-1A2AEFF007CD}"/>
              </a:ext>
            </a:extLst>
          </p:cNvPr>
          <p:cNvSpPr>
            <a:spLocks noGrp="1"/>
          </p:cNvSpPr>
          <p:nvPr>
            <p:ph type="body" sz="quarter" idx="13"/>
          </p:nvPr>
        </p:nvSpPr>
        <p:spPr>
          <a:xfrm>
            <a:off x="685800" y="1066800"/>
            <a:ext cx="1905000" cy="5029200"/>
          </a:xfrm>
        </p:spPr>
        <p:txBody>
          <a:bodyPr/>
          <a:lstStyle/>
          <a:p>
            <a:pPr marR="274320">
              <a:spcBef>
                <a:spcPts val="0"/>
              </a:spcBef>
              <a:spcAft>
                <a:spcPts val="600"/>
              </a:spcAft>
            </a:pPr>
            <a:r>
              <a:rPr lang="en-US" sz="1600" b="1" spc="-10">
                <a:latin typeface="Courier New" panose="02070309020205020404" pitchFamily="49" charset="0"/>
                <a:ea typeface="Times New Roman" panose="02020603050405020304" pitchFamily="18" charset="0"/>
              </a:rPr>
              <a:t>href</a:t>
            </a:r>
            <a:endParaRPr lang="en-US" sz="1600" spc="-10" dirty="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spc="-10">
                <a:latin typeface="Courier New" panose="02070309020205020404" pitchFamily="49" charset="0"/>
                <a:ea typeface="Times New Roman" panose="02020603050405020304" pitchFamily="18" charset="0"/>
              </a:rPr>
              <a:t>target</a:t>
            </a:r>
          </a:p>
          <a:p>
            <a:pPr marR="274320">
              <a:spcBef>
                <a:spcPts val="0"/>
              </a:spcBef>
              <a:spcAft>
                <a:spcPts val="600"/>
              </a:spcAft>
            </a:pPr>
            <a:r>
              <a:rPr lang="en-US" sz="1600" b="1" spc="-10">
                <a:latin typeface="Courier New" panose="02070309020205020404" pitchFamily="49" charset="0"/>
                <a:ea typeface="Times New Roman" panose="02020603050405020304" pitchFamily="18" charset="0"/>
              </a:rPr>
              <a:t>title</a:t>
            </a:r>
            <a:endParaRPr lang="en-US" sz="1600" spc="-10" dirty="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spc="-10">
                <a:latin typeface="Courier New" panose="02070309020205020404" pitchFamily="49" charset="0"/>
                <a:ea typeface="Times New Roman" panose="02020603050405020304" pitchFamily="18" charset="0"/>
              </a:rPr>
              <a:t>tabindex</a:t>
            </a:r>
            <a:endParaRPr lang="en-US" sz="1600" spc="-10" dirty="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spc="-10">
                <a:latin typeface="Courier New" panose="02070309020205020404" pitchFamily="49" charset="0"/>
                <a:ea typeface="Times New Roman" panose="02020603050405020304" pitchFamily="18" charset="0"/>
              </a:rPr>
              <a:t>accesskey</a:t>
            </a:r>
            <a:endParaRPr lang="en-US" sz="1600" spc="-10" dirty="0">
              <a:latin typeface="Times New Roman" panose="02020603050405020304" pitchFamily="18" charset="0"/>
              <a:ea typeface="Times New Roman" panose="02020603050405020304" pitchFamily="18" charset="0"/>
            </a:endParaRPr>
          </a:p>
        </p:txBody>
      </p:sp>
      <p:sp>
        <p:nvSpPr>
          <p:cNvPr id="5" name="Footer Placeholder 4">
            <a:extLst>
              <a:ext uri="{FF2B5EF4-FFF2-40B4-BE49-F238E27FC236}">
                <a16:creationId xmlns:a16="http://schemas.microsoft.com/office/drawing/2014/main" id="{C2FA8C74-3EBA-4E55-AC13-C475A61DB108}"/>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ED2F93AC-9B02-45E5-ADD0-FDF8054AA0C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4E211B2-36F8-4195-A361-A81E77DF3492}"/>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19</a:t>
            </a:fld>
            <a:endParaRPr lang="en-US" dirty="0">
              <a:solidFill>
                <a:schemeClr val="bg1"/>
              </a:solidFill>
            </a:endParaRPr>
          </a:p>
        </p:txBody>
      </p:sp>
      <p:sp>
        <p:nvSpPr>
          <p:cNvPr id="7" name="Text Placeholder 2">
            <a:extLst>
              <a:ext uri="{FF2B5EF4-FFF2-40B4-BE49-F238E27FC236}">
                <a16:creationId xmlns:a16="http://schemas.microsoft.com/office/drawing/2014/main" id="{91E26DA5-5C9B-4985-9181-46DA095C259D}"/>
              </a:ext>
            </a:extLst>
          </p:cNvPr>
          <p:cNvSpPr txBox="1">
            <a:spLocks/>
          </p:cNvSpPr>
          <p:nvPr/>
        </p:nvSpPr>
        <p:spPr bwMode="auto">
          <a:xfrm>
            <a:off x="2133600" y="1066800"/>
            <a:ext cx="7010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2000">
                <a:solidFill>
                  <a:schemeClr val="tx1"/>
                </a:solidFill>
                <a:latin typeface="+mn-lt"/>
                <a:ea typeface="+mn-ea"/>
                <a:cs typeface="+mn-cs"/>
              </a:defRPr>
            </a:lvl1pPr>
            <a:lvl2pPr marL="457200" indent="0" algn="l" rtl="0" eaLnBrk="1" fontAlgn="base" hangingPunct="1">
              <a:spcBef>
                <a:spcPct val="20000"/>
              </a:spcBef>
              <a:spcAft>
                <a:spcPct val="0"/>
              </a:spcAft>
              <a:buNone/>
              <a:defRPr sz="2800">
                <a:solidFill>
                  <a:schemeClr val="tx1"/>
                </a:solidFill>
                <a:latin typeface="+mn-lt"/>
              </a:defRPr>
            </a:lvl2pPr>
            <a:lvl3pPr marL="914400" indent="0" algn="l" rtl="0" eaLnBrk="1" fontAlgn="base" hangingPunct="1">
              <a:spcBef>
                <a:spcPct val="20000"/>
              </a:spcBef>
              <a:spcAft>
                <a:spcPct val="0"/>
              </a:spcAft>
              <a:buNone/>
              <a:defRPr sz="2400">
                <a:solidFill>
                  <a:schemeClr val="tx1"/>
                </a:solidFill>
                <a:latin typeface="+mn-lt"/>
              </a:defRPr>
            </a:lvl3pPr>
            <a:lvl4pPr marL="1371600" indent="0" algn="l" rtl="0" eaLnBrk="1" fontAlgn="base" hangingPunct="1">
              <a:spcBef>
                <a:spcPct val="20000"/>
              </a:spcBef>
              <a:spcAft>
                <a:spcPct val="0"/>
              </a:spcAft>
              <a:buNone/>
              <a:defRPr sz="2000">
                <a:solidFill>
                  <a:schemeClr val="tx1"/>
                </a:solidFill>
                <a:latin typeface="+mn-lt"/>
              </a:defRPr>
            </a:lvl4pPr>
            <a:lvl5pPr marL="1828800" indent="0" algn="l" rtl="0" eaLnBrk="1" fontAlgn="base" hangingPunct="1">
              <a:spcBef>
                <a:spcPct val="20000"/>
              </a:spcBef>
              <a:spcAft>
                <a:spcPct val="0"/>
              </a:spcAft>
              <a:buNone/>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where the link takes you</a:t>
            </a:r>
          </a:p>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which window/tab should the link open in</a:t>
            </a:r>
            <a:endParaRPr lang="en-US" sz="1600" kern="0" spc="-1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tooltip that appears when you hover the mouse</a:t>
            </a:r>
            <a:endParaRPr lang="en-US" sz="1600" kern="0" spc="-1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change the tab order</a:t>
            </a:r>
            <a:endParaRPr lang="en-US" sz="1600" kern="0" spc="-1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keyboard shortcut</a:t>
            </a:r>
            <a:endParaRPr lang="en-US" sz="1600" kern="0" spc="-1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02422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1A4C-77D8-4D7A-B0B1-F0E906252D7F}"/>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Objectives</a:t>
            </a:r>
            <a:endParaRPr lang="en-US" dirty="0"/>
          </a:p>
        </p:txBody>
      </p:sp>
      <p:sp>
        <p:nvSpPr>
          <p:cNvPr id="3" name="Text Placeholder 2">
            <a:extLst>
              <a:ext uri="{FF2B5EF4-FFF2-40B4-BE49-F238E27FC236}">
                <a16:creationId xmlns:a16="http://schemas.microsoft.com/office/drawing/2014/main" id="{E74AD5DD-C463-4DD4-AD7C-77F43AA97336}"/>
              </a:ext>
            </a:extLst>
          </p:cNvPr>
          <p:cNvSpPr>
            <a:spLocks noGrp="1"/>
          </p:cNvSpPr>
          <p:nvPr>
            <p:ph type="body" sz="quarter" idx="13"/>
          </p:nvPr>
        </p:nvSpPr>
        <p:spPr/>
        <p:txBody>
          <a:bodyPr/>
          <a:lstStyle/>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Applied</a:t>
            </a:r>
          </a:p>
          <a:p>
            <a:pPr marL="342900" indent="-342900">
              <a:spcBef>
                <a:spcPts val="0"/>
              </a:spcBef>
              <a:spcAft>
                <a:spcPts val="600"/>
              </a:spcAft>
              <a:buFont typeface="+mj-lt"/>
              <a:buAutoNum type="arabicPeriod"/>
              <a:tabLst>
                <a:tab pos="347345" algn="l"/>
              </a:tabLst>
            </a:pPr>
            <a:r>
              <a:rPr lang="en-US" sz="1800">
                <a:latin typeface="Times New Roman" panose="02020603050405020304" pitchFamily="18" charset="0"/>
                <a:ea typeface="Times New Roman" panose="02020603050405020304" pitchFamily="18" charset="0"/>
              </a:rPr>
              <a:t>Use unordered lists and &lt;a&gt; elements to create navigation lists and navigation menus, including 2- and 3-tier menus.</a:t>
            </a:r>
            <a:endParaRPr lang="en-US" sz="1800" dirty="0">
              <a:latin typeface="Times New Roman" panose="02020603050405020304" pitchFamily="18" charset="0"/>
              <a:ea typeface="Times New Roman" panose="02020603050405020304" pitchFamily="18" charset="0"/>
            </a:endParaRPr>
          </a:p>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Knowledge</a:t>
            </a:r>
          </a:p>
          <a:p>
            <a:pPr marL="342900" marR="0" lvl="0" indent="-342900">
              <a:spcBef>
                <a:spcPts val="0"/>
              </a:spcBef>
              <a:spcAft>
                <a:spcPts val="600"/>
              </a:spcAft>
              <a:buFont typeface="+mj-lt"/>
              <a:buAutoNum type="arabicPeriod"/>
              <a:tabLst>
                <a:tab pos="347345" algn="l"/>
              </a:tabLst>
            </a:pPr>
            <a:r>
              <a:rPr lang="en-US" sz="1800">
                <a:latin typeface="Times New Roman" panose="02020603050405020304" pitchFamily="18" charset="0"/>
                <a:ea typeface="Times New Roman" panose="02020603050405020304" pitchFamily="18" charset="0"/>
              </a:rPr>
              <a:t>Name </a:t>
            </a:r>
            <a:r>
              <a:rPr lang="en-US" sz="1800" dirty="0">
                <a:latin typeface="Times New Roman" panose="02020603050405020304" pitchFamily="18" charset="0"/>
                <a:ea typeface="Times New Roman" panose="02020603050405020304" pitchFamily="18" charset="0"/>
              </a:rPr>
              <a:t>and describe the three types of HTML lists.</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use of &lt;a&gt; elements for linking to another web page, opening another web page in a new browser window, linking to placeholders on the same page, linking to media files, starting an email message, calling a phone number, or starting a Skype session.</a:t>
            </a:r>
          </a:p>
          <a:p>
            <a:pPr marL="342900" marR="0" lvl="0" indent="-342900">
              <a:spcBef>
                <a:spcPts val="0"/>
              </a:spcBef>
              <a:spcAft>
                <a:spcPts val="600"/>
              </a:spcAft>
              <a:buFont typeface="+mj-lt"/>
              <a:buAutoNum type="arabicPeriod"/>
              <a:tabLst>
                <a:tab pos="347345" algn="l"/>
              </a:tabLst>
            </a:pPr>
            <a:r>
              <a:rPr lang="en-US" sz="1800">
                <a:latin typeface="Times New Roman" panose="02020603050405020304" pitchFamily="18" charset="0"/>
                <a:ea typeface="Times New Roman" panose="02020603050405020304" pitchFamily="18" charset="0"/>
              </a:rPr>
              <a:t>Use these </a:t>
            </a:r>
            <a:r>
              <a:rPr lang="en-US" sz="1800" dirty="0">
                <a:latin typeface="Times New Roman" panose="02020603050405020304" pitchFamily="18" charset="0"/>
                <a:ea typeface="Times New Roman" panose="02020603050405020304" pitchFamily="18" charset="0"/>
              </a:rPr>
              <a:t>pseudo-classes for formatting links: :link, :visited, :hover, and :focus.</a:t>
            </a:r>
          </a:p>
          <a:p>
            <a:pPr marL="342900" indent="-342900">
              <a:spcBef>
                <a:spcPts val="0"/>
              </a:spcBef>
              <a:spcAft>
                <a:spcPts val="600"/>
              </a:spcAft>
              <a:buFont typeface="+mj-lt"/>
              <a:buAutoNum type="arabicPeriod"/>
              <a:tabLst>
                <a:tab pos="347345" algn="l"/>
              </a:tabLst>
            </a:pPr>
            <a:r>
              <a:rPr lang="en-US" sz="1800">
                <a:latin typeface="Times New Roman" panose="02020603050405020304" pitchFamily="18" charset="0"/>
                <a:ea typeface="Times New Roman" panose="02020603050405020304" pitchFamily="18" charset="0"/>
              </a:rPr>
              <a:t>Use these </a:t>
            </a:r>
            <a:r>
              <a:rPr lang="en-US" sz="1800" dirty="0">
                <a:latin typeface="Times New Roman" panose="02020603050405020304" pitchFamily="18" charset="0"/>
                <a:ea typeface="Times New Roman" panose="02020603050405020304" pitchFamily="18" charset="0"/>
              </a:rPr>
              <a:t>CSS properties for formatting links: </a:t>
            </a:r>
            <a:r>
              <a:rPr lang="en-US" sz="1800">
                <a:latin typeface="Times New Roman" panose="02020603050405020304" pitchFamily="18" charset="0"/>
                <a:ea typeface="Times New Roman" panose="02020603050405020304" pitchFamily="18" charset="0"/>
              </a:rPr>
              <a:t>text-decoration or </a:t>
            </a:r>
            <a:r>
              <a:rPr lang="en-US" sz="1800" dirty="0">
                <a:latin typeface="Times New Roman" panose="02020603050405020304" pitchFamily="18" charset="0"/>
                <a:ea typeface="Times New Roman" panose="02020603050405020304" pitchFamily="18" charset="0"/>
              </a:rPr>
              <a:t>border.</a:t>
            </a:r>
          </a:p>
          <a:p>
            <a:endParaRPr lang="en-US" dirty="0"/>
          </a:p>
        </p:txBody>
      </p:sp>
      <p:sp>
        <p:nvSpPr>
          <p:cNvPr id="5" name="Footer Placeholder 4">
            <a:extLst>
              <a:ext uri="{FF2B5EF4-FFF2-40B4-BE49-F238E27FC236}">
                <a16:creationId xmlns:a16="http://schemas.microsoft.com/office/drawing/2014/main" id="{90791A25-EB3A-4CA7-9960-1FD6F6B3BB5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14853B6-8F84-44E8-94E5-18FD0D2C4AF4}"/>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D1F6FE66-D3D4-4909-9219-91362D51F8A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2685672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66E3-A79A-410A-9651-E5D316DC5F6C}"/>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text link, an image link, and a text link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with a title attribute</a:t>
            </a:r>
            <a:endParaRPr lang="en-US" dirty="0"/>
          </a:p>
        </p:txBody>
      </p:sp>
      <p:sp>
        <p:nvSpPr>
          <p:cNvPr id="3" name="Text Placeholder 2">
            <a:extLst>
              <a:ext uri="{FF2B5EF4-FFF2-40B4-BE49-F238E27FC236}">
                <a16:creationId xmlns:a16="http://schemas.microsoft.com/office/drawing/2014/main" id="{6E60221E-8697-457B-939C-4175D1606C1F}"/>
              </a:ext>
            </a:extLst>
          </p:cNvPr>
          <p:cNvSpPr>
            <a:spLocks noGrp="1"/>
          </p:cNvSpPr>
          <p:nvPr>
            <p:ph type="body" sz="quarter" idx="13"/>
          </p:nvPr>
        </p:nvSpPr>
        <p:spPr>
          <a:xfrm>
            <a:off x="838200" y="1163598"/>
            <a:ext cx="7391400" cy="4572000"/>
          </a:xfrm>
        </p:spPr>
        <p:txBody>
          <a:bodyPr/>
          <a:lstStyle/>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&lt;p&gt;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&lt;a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="/orders/cart.html</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accesskey</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tabindex</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="0"</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&gt;Shopping cart&lt;/a&gt;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&lt;a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="/orders/cart.html"&gt;</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img</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src</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="images/cart_animated.gif"</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alt="Shopping cart"&gt;&lt;/a&gt;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&lt;/p&gt;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&lt;p&gt;&lt;a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="/books/php_toc.html"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title="Review the complete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table of contents"</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&gt;</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TOC&lt;/a&gt;&lt;/p&gt;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077989C9-F691-4AB9-A02D-D2388EB694D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CAAC6F1B-0982-479A-A328-92BC6E8D200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C5E03F9-CB5F-425B-9736-58043614C224}"/>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20</a:t>
            </a:fld>
            <a:endParaRPr lang="en-US" dirty="0">
              <a:solidFill>
                <a:schemeClr val="bg1"/>
              </a:solidFill>
            </a:endParaRPr>
          </a:p>
        </p:txBody>
      </p:sp>
      <p:pic>
        <p:nvPicPr>
          <p:cNvPr id="7" name="Content Placeholder 6" descr="See page 254 in book" title="See slide title">
            <a:extLst>
              <a:ext uri="{FF2B5EF4-FFF2-40B4-BE49-F238E27FC236}">
                <a16:creationId xmlns:a16="http://schemas.microsoft.com/office/drawing/2014/main" id="{ECF3FC64-07AD-479B-92E7-9427BC02FD5C}"/>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2319288" y="4038600"/>
            <a:ext cx="4353024"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1868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2300-D588-4E59-BF70-B084A031B5DA}"/>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Accessibility guidelines for links</a:t>
            </a:r>
            <a:endParaRPr lang="en-US" dirty="0"/>
          </a:p>
        </p:txBody>
      </p:sp>
      <p:sp>
        <p:nvSpPr>
          <p:cNvPr id="3" name="Text Placeholder 2">
            <a:extLst>
              <a:ext uri="{FF2B5EF4-FFF2-40B4-BE49-F238E27FC236}">
                <a16:creationId xmlns:a16="http://schemas.microsoft.com/office/drawing/2014/main" id="{FC703405-AAA6-48E6-BE27-AEDC776871E3}"/>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a:latin typeface="Times New Roman" panose="02020603050405020304" pitchFamily="18" charset="0"/>
                <a:ea typeface="Times New Roman" panose="02020603050405020304" pitchFamily="18" charset="0"/>
              </a:rPr>
              <a:t>The title attribute is used by screen-readers.</a:t>
            </a:r>
          </a:p>
          <a:p>
            <a:pPr marL="342900" marR="274320" lvl="0" indent="-342900">
              <a:spcBef>
                <a:spcPts val="0"/>
              </a:spcBef>
              <a:spcAft>
                <a:spcPts val="600"/>
              </a:spcAft>
              <a:buFont typeface="Symbol" panose="05050102010706020507" pitchFamily="18" charset="2"/>
              <a:buChar char=""/>
            </a:pPr>
            <a:r>
              <a:rPr lang="en-US" spc="-10">
                <a:latin typeface="Times New Roman" panose="02020603050405020304" pitchFamily="18" charset="0"/>
                <a:ea typeface="Times New Roman" panose="02020603050405020304" pitchFamily="18" charset="0"/>
              </a:rPr>
              <a:t>Tooltips do not work on touch screens.</a:t>
            </a:r>
          </a:p>
          <a:p>
            <a:pPr marL="342900" marR="274320" lvl="0" indent="-342900">
              <a:spcBef>
                <a:spcPts val="0"/>
              </a:spcBef>
              <a:spcAft>
                <a:spcPts val="600"/>
              </a:spcAft>
              <a:buFont typeface="Symbol" panose="05050102010706020507" pitchFamily="18" charset="2"/>
              <a:buChar char=""/>
            </a:pPr>
            <a:r>
              <a:rPr lang="en-US" spc="-10">
                <a:latin typeface="Times New Roman" panose="02020603050405020304" pitchFamily="18" charset="0"/>
                <a:ea typeface="Times New Roman" panose="02020603050405020304" pitchFamily="18" charset="0"/>
              </a:rPr>
              <a:t>If </a:t>
            </a:r>
            <a:r>
              <a:rPr lang="en-US" spc="-10" dirty="0">
                <a:latin typeface="Times New Roman" panose="02020603050405020304" pitchFamily="18" charset="0"/>
                <a:ea typeface="Times New Roman" panose="02020603050405020304" pitchFamily="18" charset="0"/>
              </a:rPr>
              <a:t>the text for a link has to be short, code the title attribute to clarify where the link is going.</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You should also code the title attribute if a link includes </a:t>
            </a:r>
            <a:r>
              <a:rPr lang="en-US" spc="-10">
                <a:latin typeface="Times New Roman" panose="02020603050405020304" pitchFamily="18" charset="0"/>
                <a:ea typeface="Times New Roman" panose="02020603050405020304" pitchFamily="18" charset="0"/>
              </a:rPr>
              <a:t>an image/icon, but no </a:t>
            </a:r>
            <a:r>
              <a:rPr lang="en-US" spc="-10" dirty="0">
                <a:latin typeface="Times New Roman" panose="02020603050405020304" pitchFamily="18" charset="0"/>
                <a:ea typeface="Times New Roman" panose="02020603050405020304" pitchFamily="18" charset="0"/>
              </a:rPr>
              <a:t>text.</a:t>
            </a:r>
          </a:p>
          <a:p>
            <a:endParaRPr lang="en-US" dirty="0"/>
          </a:p>
        </p:txBody>
      </p:sp>
      <p:sp>
        <p:nvSpPr>
          <p:cNvPr id="5" name="Footer Placeholder 4">
            <a:extLst>
              <a:ext uri="{FF2B5EF4-FFF2-40B4-BE49-F238E27FC236}">
                <a16:creationId xmlns:a16="http://schemas.microsoft.com/office/drawing/2014/main" id="{669136F1-CAE1-4A19-BD0D-9327E535469B}"/>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CFE0DED2-A46C-44F1-9690-E0C9C6EE1ED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09A91E07-C0CA-4589-AABB-A013E4921A9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2889036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ED60-5234-4689-B3A0-AD6F92CD7181}"/>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Common CSS pseudo-classes for formatting links</a:t>
            </a:r>
            <a:endParaRPr lang="en-US" dirty="0"/>
          </a:p>
        </p:txBody>
      </p:sp>
      <p:sp>
        <p:nvSpPr>
          <p:cNvPr id="3" name="Text Placeholder 2">
            <a:extLst>
              <a:ext uri="{FF2B5EF4-FFF2-40B4-BE49-F238E27FC236}">
                <a16:creationId xmlns:a16="http://schemas.microsoft.com/office/drawing/2014/main" id="{72793D21-41D9-4C12-AD6A-33233239587B}"/>
              </a:ext>
            </a:extLst>
          </p:cNvPr>
          <p:cNvSpPr>
            <a:spLocks noGrp="1"/>
          </p:cNvSpPr>
          <p:nvPr>
            <p:ph type="body" sz="quarter" idx="13"/>
          </p:nvPr>
        </p:nvSpPr>
        <p:spPr>
          <a:xfrm>
            <a:off x="838200" y="1066800"/>
            <a:ext cx="1905000" cy="4876800"/>
          </a:xfrm>
        </p:spPr>
        <p:txBody>
          <a:bodyPr/>
          <a:lstStyle/>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:link</a:t>
            </a:r>
            <a:endParaRPr lang="en-US" sz="16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:visited</a:t>
            </a:r>
            <a:endParaRPr lang="en-US" sz="16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:hover</a:t>
            </a:r>
            <a:endParaRPr lang="en-US" sz="16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:focus</a:t>
            </a:r>
            <a:endParaRPr lang="en-US" sz="1600" spc="-10" dirty="0">
              <a:latin typeface="Times New Roman" panose="02020603050405020304" pitchFamily="18" charset="0"/>
              <a:ea typeface="Times New Roman" panose="02020603050405020304" pitchFamily="18" charset="0"/>
            </a:endParaRPr>
          </a:p>
          <a:p>
            <a:pPr marL="347663"/>
            <a:r>
              <a:rPr lang="en-US" sz="1600" b="1">
                <a:latin typeface="Courier New" panose="02070309020205020404" pitchFamily="49" charset="0"/>
                <a:ea typeface="Times New Roman" panose="02020603050405020304" pitchFamily="18" charset="0"/>
              </a:rPr>
              <a:t>:active</a:t>
            </a:r>
            <a:endParaRPr lang="en-US" sz="1600" dirty="0"/>
          </a:p>
        </p:txBody>
      </p:sp>
      <p:sp>
        <p:nvSpPr>
          <p:cNvPr id="5" name="Footer Placeholder 4">
            <a:extLst>
              <a:ext uri="{FF2B5EF4-FFF2-40B4-BE49-F238E27FC236}">
                <a16:creationId xmlns:a16="http://schemas.microsoft.com/office/drawing/2014/main" id="{39B971D9-CD44-4A66-9847-44B062E7E25B}"/>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9AD4B1F-F922-4586-9E44-8C889355DCCB}"/>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56B86E5-9A45-4D05-9699-4303AC8051D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22</a:t>
            </a:fld>
            <a:endParaRPr lang="en-US" dirty="0">
              <a:solidFill>
                <a:schemeClr val="bg1"/>
              </a:solidFill>
            </a:endParaRPr>
          </a:p>
        </p:txBody>
      </p:sp>
      <p:sp>
        <p:nvSpPr>
          <p:cNvPr id="7" name="Text Placeholder 2">
            <a:extLst>
              <a:ext uri="{FF2B5EF4-FFF2-40B4-BE49-F238E27FC236}">
                <a16:creationId xmlns:a16="http://schemas.microsoft.com/office/drawing/2014/main" id="{92A3CBAD-9983-4733-AACF-D52A66C03F31}"/>
              </a:ext>
            </a:extLst>
          </p:cNvPr>
          <p:cNvSpPr txBox="1">
            <a:spLocks/>
          </p:cNvSpPr>
          <p:nvPr/>
        </p:nvSpPr>
        <p:spPr bwMode="auto">
          <a:xfrm>
            <a:off x="2438400" y="1066800"/>
            <a:ext cx="5715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2000">
                <a:solidFill>
                  <a:schemeClr val="tx1"/>
                </a:solidFill>
                <a:latin typeface="+mn-lt"/>
                <a:ea typeface="+mn-ea"/>
                <a:cs typeface="+mn-cs"/>
              </a:defRPr>
            </a:lvl1pPr>
            <a:lvl2pPr marL="457200" indent="0" algn="l" rtl="0" eaLnBrk="1" fontAlgn="base" hangingPunct="1">
              <a:spcBef>
                <a:spcPct val="20000"/>
              </a:spcBef>
              <a:spcAft>
                <a:spcPct val="0"/>
              </a:spcAft>
              <a:buNone/>
              <a:defRPr sz="2800">
                <a:solidFill>
                  <a:schemeClr val="tx1"/>
                </a:solidFill>
                <a:latin typeface="+mn-lt"/>
              </a:defRPr>
            </a:lvl2pPr>
            <a:lvl3pPr marL="914400" indent="0" algn="l" rtl="0" eaLnBrk="1" fontAlgn="base" hangingPunct="1">
              <a:spcBef>
                <a:spcPct val="20000"/>
              </a:spcBef>
              <a:spcAft>
                <a:spcPct val="0"/>
              </a:spcAft>
              <a:buNone/>
              <a:defRPr sz="2400">
                <a:solidFill>
                  <a:schemeClr val="tx1"/>
                </a:solidFill>
                <a:latin typeface="+mn-lt"/>
              </a:defRPr>
            </a:lvl3pPr>
            <a:lvl4pPr marL="1371600" indent="0" algn="l" rtl="0" eaLnBrk="1" fontAlgn="base" hangingPunct="1">
              <a:spcBef>
                <a:spcPct val="20000"/>
              </a:spcBef>
              <a:spcAft>
                <a:spcPct val="0"/>
              </a:spcAft>
              <a:buNone/>
              <a:defRPr sz="2000">
                <a:solidFill>
                  <a:schemeClr val="tx1"/>
                </a:solidFill>
                <a:latin typeface="+mn-lt"/>
              </a:defRPr>
            </a:lvl4pPr>
            <a:lvl5pPr marL="1828800" indent="0" algn="l" rtl="0" eaLnBrk="1" fontAlgn="base" hangingPunct="1">
              <a:spcBef>
                <a:spcPct val="20000"/>
              </a:spcBef>
              <a:spcAft>
                <a:spcPct val="0"/>
              </a:spcAft>
              <a:buNone/>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default state</a:t>
            </a:r>
            <a:endParaRPr lang="en-US" sz="1600" kern="0" spc="-1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links that have been visited</a:t>
            </a:r>
            <a:endParaRPr lang="en-US" sz="1600" kern="0" spc="-1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mouse is hovering over link</a:t>
            </a:r>
            <a:endParaRPr lang="en-US" sz="1600" kern="0" spc="-1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link has keyboard focus</a:t>
            </a:r>
            <a:endParaRPr lang="en-US" sz="1600" kern="0" spc="-10">
              <a:latin typeface="Times New Roman" panose="02020603050405020304" pitchFamily="18" charset="0"/>
              <a:ea typeface="Times New Roman" panose="02020603050405020304" pitchFamily="18" charset="0"/>
            </a:endParaRPr>
          </a:p>
          <a:p>
            <a:r>
              <a:rPr lang="en-US" sz="1600" b="1" kern="0">
                <a:latin typeface="Courier New" panose="02070309020205020404" pitchFamily="49" charset="0"/>
              </a:rPr>
              <a:t>mouse button is down, but not released</a:t>
            </a:r>
            <a:endParaRPr lang="en-US" sz="1600" kern="0" dirty="0"/>
          </a:p>
        </p:txBody>
      </p:sp>
    </p:spTree>
    <p:extLst>
      <p:ext uri="{BB962C8B-B14F-4D97-AF65-F5344CB8AC3E}">
        <p14:creationId xmlns:p14="http://schemas.microsoft.com/office/powerpoint/2010/main" val="781285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5D5C1-5A4D-4E2E-9DB6-C240404C063F}"/>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a:latin typeface="Arial" panose="020B0604020202020204" pitchFamily="34" charset="0"/>
                <a:ea typeface="Times New Roman" panose="02020603050405020304" pitchFamily="18" charset="0"/>
                <a:cs typeface="Times New Roman" panose="02020603050405020304" pitchFamily="18" charset="0"/>
              </a:rPr>
              <a:t>Properties for adding/removing </a:t>
            </a:r>
            <a:br>
              <a:rPr lang="en-US">
                <a:latin typeface="Arial" panose="020B0604020202020204" pitchFamily="34" charset="0"/>
                <a:ea typeface="Times New Roman" panose="02020603050405020304" pitchFamily="18" charset="0"/>
                <a:cs typeface="Times New Roman" panose="02020603050405020304" pitchFamily="18" charset="0"/>
              </a:rPr>
            </a:br>
            <a:r>
              <a:rPr lang="en-US">
                <a:latin typeface="Arial" panose="020B0604020202020204" pitchFamily="34" charset="0"/>
                <a:ea typeface="Times New Roman" panose="02020603050405020304" pitchFamily="18" charset="0"/>
                <a:cs typeface="Times New Roman" panose="02020603050405020304" pitchFamily="18" charset="0"/>
              </a:rPr>
              <a:t>underlines and </a:t>
            </a:r>
            <a:r>
              <a:rPr lang="en-US" dirty="0">
                <a:latin typeface="Arial" panose="020B0604020202020204" pitchFamily="34" charset="0"/>
                <a:ea typeface="Times New Roman" panose="02020603050405020304" pitchFamily="18" charset="0"/>
                <a:cs typeface="Times New Roman" panose="02020603050405020304" pitchFamily="18" charset="0"/>
              </a:rPr>
              <a:t>borders</a:t>
            </a:r>
            <a:endParaRPr lang="en-US" dirty="0"/>
          </a:p>
        </p:txBody>
      </p:sp>
      <p:sp>
        <p:nvSpPr>
          <p:cNvPr id="3" name="Text Placeholder 2">
            <a:extLst>
              <a:ext uri="{FF2B5EF4-FFF2-40B4-BE49-F238E27FC236}">
                <a16:creationId xmlns:a16="http://schemas.microsoft.com/office/drawing/2014/main" id="{9364A943-221C-46AE-BF6B-4A0902643090}"/>
              </a:ext>
            </a:extLst>
          </p:cNvPr>
          <p:cNvSpPr>
            <a:spLocks noGrp="1"/>
          </p:cNvSpPr>
          <p:nvPr>
            <p:ph type="body" sz="quarter" idx="13"/>
          </p:nvPr>
        </p:nvSpPr>
        <p:spPr>
          <a:xfrm>
            <a:off x="838200" y="1371600"/>
            <a:ext cx="7391400" cy="4572000"/>
          </a:xfrm>
        </p:spPr>
        <p:txBody>
          <a:bodyPr/>
          <a:lstStyle/>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text-decoration	</a:t>
            </a:r>
            <a:endParaRPr lang="en-US" sz="16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border-style	</a:t>
            </a:r>
            <a:endParaRPr lang="en-US" sz="1600" spc="-10" dirty="0">
              <a:latin typeface="Times New Roman" panose="02020603050405020304" pitchFamily="18" charset="0"/>
              <a:ea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1258A883-1DAC-48E5-A221-FAB9B5B02C30}"/>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D0DC37DD-49FC-4045-BB9E-F61DCB416CFB}"/>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713FD83A-F4FA-43D2-9962-DE029343EB61}"/>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3803806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8C83B0-F412-45F8-8429-C57B6568A019}"/>
              </a:ext>
            </a:extLst>
          </p:cNvPr>
          <p:cNvSpPr>
            <a:spLocks noGrp="1"/>
          </p:cNvSpPr>
          <p:nvPr>
            <p:ph type="body" sz="quarter" idx="13"/>
          </p:nvPr>
        </p:nvSpPr>
        <p:spPr>
          <a:xfrm>
            <a:off x="800100" y="552450"/>
            <a:ext cx="7543800" cy="4095750"/>
          </a:xfrm>
        </p:spPr>
        <p:txBody>
          <a:bodyPr/>
          <a:lstStyle/>
          <a:p>
            <a:pPr marR="0">
              <a:spcBef>
                <a:spcPts val="0"/>
              </a:spcBef>
              <a:spcAft>
                <a:spcPts val="600"/>
              </a:spcAft>
              <a:tabLst>
                <a:tab pos="1371600" algn="l"/>
              </a:tabLst>
            </a:pPr>
            <a:r>
              <a:rPr lang="en-US" b="1">
                <a:solidFill>
                  <a:srgbClr val="000099"/>
                </a:solidFill>
                <a:latin typeface="Arial" panose="020B0604020202020204" pitchFamily="34" charset="0"/>
                <a:cs typeface="Times New Roman" panose="02020603050405020304" pitchFamily="18" charset="0"/>
              </a:rPr>
              <a:t>HTML</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="toobin.html"&gt;Jeffrey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Toobin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&lt;/a&gt;&lt;/li&gt;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="sorkin.html"&gt;Andrew Ross Sorkin&lt;/a&gt;&lt;/li&gt;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="chua.html"&gt;Amy Chua&lt;/a&gt;&lt;/li&gt;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0"/>
              </a:spcBef>
              <a:spcAft>
                <a:spcPts val="600"/>
              </a:spcAft>
              <a:tabLst>
                <a:tab pos="1371600" algn="l"/>
              </a:tabLst>
            </a:pPr>
            <a:r>
              <a:rPr lang="en-US" b="1">
                <a:solidFill>
                  <a:srgbClr val="000099"/>
                </a:solidFill>
                <a:latin typeface="Arial" panose="020B0604020202020204" pitchFamily="34" charset="0"/>
                <a:ea typeface="Times New Roman" panose="02020603050405020304" pitchFamily="18" charset="0"/>
                <a:cs typeface="Times New Roman" panose="02020603050405020304" pitchFamily="18" charset="0"/>
              </a:rPr>
              <a:t>CSS</a:t>
            </a:r>
            <a:endParaRPr lang="en-US"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a:link </a:t>
            </a:r>
            <a:r>
              <a:rPr lang="en-US" sz="14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text-decoration: underline;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color: </a:t>
            </a:r>
            <a:r>
              <a:rPr lang="en-US" sz="14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green;</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a:hover, a</a:t>
            </a:r>
            <a:r>
              <a:rPr lang="en-US" sz="14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:focus, a:active </a:t>
            </a:r>
            <a:r>
              <a:rPr lang="en-US" sz="14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text-decoration: none;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font-size: 125%;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1371600" algn="l"/>
              </a:tabLst>
            </a:pPr>
            <a:r>
              <a:rPr lang="en-US" b="1">
                <a:solidFill>
                  <a:srgbClr val="000099"/>
                </a:solidFill>
                <a:latin typeface="Arial" panose="020B0604020202020204" pitchFamily="34" charset="0"/>
                <a:cs typeface="Times New Roman" panose="02020603050405020304" pitchFamily="18" charset="0"/>
              </a:rPr>
              <a:t>Links in a browser with the focus on the third link</a:t>
            </a:r>
          </a:p>
          <a:p>
            <a:endParaRPr lang="en-US" sz="1800" dirty="0"/>
          </a:p>
        </p:txBody>
      </p:sp>
      <p:sp>
        <p:nvSpPr>
          <p:cNvPr id="5" name="Footer Placeholder 4">
            <a:extLst>
              <a:ext uri="{FF2B5EF4-FFF2-40B4-BE49-F238E27FC236}">
                <a16:creationId xmlns:a16="http://schemas.microsoft.com/office/drawing/2014/main" id="{502B14AC-0F9E-4976-98A9-080A5BAD966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0F4CB76-DFF4-47B9-BE2B-618830D6DA0F}"/>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AE360D1-2366-4453-834B-00597CFADD1F}"/>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24</a:t>
            </a:fld>
            <a:endParaRPr lang="en-US" dirty="0">
              <a:solidFill>
                <a:schemeClr val="bg1"/>
              </a:solidFill>
            </a:endParaRPr>
          </a:p>
        </p:txBody>
      </p:sp>
      <p:pic>
        <p:nvPicPr>
          <p:cNvPr id="8" name="Content Placeholder 6" descr="See page 256 in book" title="See slide title">
            <a:extLst>
              <a:ext uri="{FF2B5EF4-FFF2-40B4-BE49-F238E27FC236}">
                <a16:creationId xmlns:a16="http://schemas.microsoft.com/office/drawing/2014/main" id="{48B88A01-51F5-4E51-93B1-2F2E4CD3BCE1}"/>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86590" y="4676775"/>
            <a:ext cx="35854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5134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B444-F466-4711-BCA3-B8D4F780A0D5}"/>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Accessibility guideline for :hover and :focus</a:t>
            </a:r>
            <a:endParaRPr lang="en-US" dirty="0"/>
          </a:p>
        </p:txBody>
      </p:sp>
      <p:sp>
        <p:nvSpPr>
          <p:cNvPr id="3" name="Text Placeholder 2">
            <a:extLst>
              <a:ext uri="{FF2B5EF4-FFF2-40B4-BE49-F238E27FC236}">
                <a16:creationId xmlns:a16="http://schemas.microsoft.com/office/drawing/2014/main" id="{04A2A0C3-8FC4-4180-88EF-AD9F989AD26F}"/>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Apply the same formatting for the :hover and :focus selectors. </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That way, the formatting is the same whether you hover the mouse over a link or use the keyboard to tab to the link.</a:t>
            </a:r>
          </a:p>
          <a:p>
            <a:endParaRPr lang="en-US" dirty="0"/>
          </a:p>
        </p:txBody>
      </p:sp>
      <p:sp>
        <p:nvSpPr>
          <p:cNvPr id="5" name="Footer Placeholder 4">
            <a:extLst>
              <a:ext uri="{FF2B5EF4-FFF2-40B4-BE49-F238E27FC236}">
                <a16:creationId xmlns:a16="http://schemas.microsoft.com/office/drawing/2014/main" id="{312DC643-F067-417A-81C8-F231B21D4E5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AFBCC3D3-3A5C-456C-9AF2-F8AA7BAC4BDA}"/>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88FD9A91-384B-4660-BE56-D01C75082A47}"/>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333667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7150-AB09-4F5A-80DE-D038E5E3A357}"/>
              </a:ext>
            </a:extLst>
          </p:cNvPr>
          <p:cNvSpPr>
            <a:spLocks noGrp="1"/>
          </p:cNvSpPr>
          <p:nvPr>
            <p:ph type="title"/>
          </p:nvPr>
        </p:nvSpPr>
        <p:spPr>
          <a:xfrm>
            <a:off x="838200" y="512802"/>
            <a:ext cx="7315200" cy="1107996"/>
          </a:xfrm>
        </p:spPr>
        <p:txBody>
          <a:bodyPr/>
          <a:lstStyle/>
          <a:p>
            <a:pPr marL="0" marR="0">
              <a:spcBef>
                <a:spcPts val="0"/>
              </a:spcBef>
              <a:spcAft>
                <a:spcPts val="600"/>
              </a:spcAft>
              <a:tabLst>
                <a:tab pos="1371600" algn="l"/>
              </a:tabLst>
            </a:pPr>
            <a:r>
              <a:rPr lang="en-US"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HTML for a link that loads the </a:t>
            </a:r>
            <a:r>
              <a:rPr lang="en-US">
                <a:solidFill>
                  <a:srgbClr val="0033CC"/>
                </a:solidFill>
                <a:latin typeface="Arial" panose="020B0604020202020204" pitchFamily="34" charset="0"/>
                <a:ea typeface="Times New Roman" panose="02020603050405020304" pitchFamily="18" charset="0"/>
                <a:cs typeface="Times New Roman" panose="02020603050405020304" pitchFamily="18" charset="0"/>
              </a:rPr>
              <a:t>document </a:t>
            </a:r>
            <a:br>
              <a:rPr lang="en-US">
                <a:solidFill>
                  <a:srgbClr val="0033CC"/>
                </a:solidFill>
                <a:latin typeface="Arial" panose="020B0604020202020204" pitchFamily="34" charset="0"/>
                <a:ea typeface="Times New Roman" panose="02020603050405020304" pitchFamily="18" charset="0"/>
                <a:cs typeface="Times New Roman" panose="02020603050405020304" pitchFamily="18" charset="0"/>
              </a:rPr>
            </a:br>
            <a:r>
              <a:rPr lang="en-US">
                <a:solidFill>
                  <a:srgbClr val="0033CC"/>
                </a:solidFill>
                <a:latin typeface="Arial" panose="020B0604020202020204" pitchFamily="34" charset="0"/>
                <a:ea typeface="Times New Roman" panose="02020603050405020304" pitchFamily="18" charset="0"/>
                <a:cs typeface="Times New Roman" panose="02020603050405020304" pitchFamily="18" charset="0"/>
              </a:rPr>
              <a:t>in </a:t>
            </a:r>
            <a:r>
              <a:rPr lang="en-US"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a </a:t>
            </a:r>
            <a:r>
              <a:rPr lang="en-US">
                <a:solidFill>
                  <a:srgbClr val="0033CC"/>
                </a:solidFill>
                <a:latin typeface="Arial" panose="020B0604020202020204" pitchFamily="34" charset="0"/>
                <a:ea typeface="Times New Roman" panose="02020603050405020304" pitchFamily="18" charset="0"/>
                <a:cs typeface="Times New Roman" panose="02020603050405020304" pitchFamily="18" charset="0"/>
              </a:rPr>
              <a:t>new tab</a:t>
            </a:r>
            <a:br>
              <a:rPr lang="en-US"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131F7C8A-FC91-4D07-8033-8830DE01E465}"/>
              </a:ext>
            </a:extLst>
          </p:cNvPr>
          <p:cNvSpPr>
            <a:spLocks noGrp="1"/>
          </p:cNvSpPr>
          <p:nvPr>
            <p:ph type="body" sz="quarter" idx="13"/>
          </p:nvPr>
        </p:nvSpPr>
        <p:spPr>
          <a:xfrm>
            <a:off x="838200" y="1371600"/>
            <a:ext cx="7391400" cy="1600200"/>
          </a:xfrm>
        </p:spPr>
        <p:txBody>
          <a:bodyPr/>
          <a:lstStyle/>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&lt;p&gt;Just go to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&lt;a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="http://www.html5test.com/"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target="_blank"</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the HTML5 testing site&lt;/a&gt;. It rates your browser as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it loads the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page and also has data on how well other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browsers conform to HTML5.</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&lt;/p&gt;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7986E4D7-C2DF-402E-A4CA-3E3F5711348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9E66D067-BF04-4AC5-962C-B42AC9EBBE16}"/>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2D12BEE7-7DFA-4DF4-A751-AAB629EE6A37}"/>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26</a:t>
            </a:fld>
            <a:endParaRPr lang="en-US" dirty="0">
              <a:solidFill>
                <a:schemeClr val="bg1"/>
              </a:solidFill>
            </a:endParaRPr>
          </a:p>
        </p:txBody>
      </p:sp>
      <p:pic>
        <p:nvPicPr>
          <p:cNvPr id="7" name="Content Placeholder 6" descr="See page 258 in book" title="See slide title">
            <a:extLst>
              <a:ext uri="{FF2B5EF4-FFF2-40B4-BE49-F238E27FC236}">
                <a16:creationId xmlns:a16="http://schemas.microsoft.com/office/drawing/2014/main" id="{980B13D6-9826-4BF6-BE66-D9B1F2813E48}"/>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838200" y="3040769"/>
            <a:ext cx="7315200" cy="1787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3266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A3D45-D0D0-4117-98C0-98537C28A6C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html5test.com home page in another tab</a:t>
            </a:r>
            <a:endParaRPr lang="en-US" dirty="0"/>
          </a:p>
        </p:txBody>
      </p:sp>
      <p:pic>
        <p:nvPicPr>
          <p:cNvPr id="7" name="Content Placeholder 6" descr="See page 258 in book" title="See slide title">
            <a:extLst>
              <a:ext uri="{FF2B5EF4-FFF2-40B4-BE49-F238E27FC236}">
                <a16:creationId xmlns:a16="http://schemas.microsoft.com/office/drawing/2014/main" id="{C823E3B7-D5F0-44BC-96A9-820D15A33A08}"/>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219200"/>
            <a:ext cx="7315200" cy="3709957"/>
          </a:xfrm>
          <a:prstGeom prst="rect">
            <a:avLst/>
          </a:prstGeom>
        </p:spPr>
      </p:pic>
      <p:sp>
        <p:nvSpPr>
          <p:cNvPr id="5" name="Footer Placeholder 4">
            <a:extLst>
              <a:ext uri="{FF2B5EF4-FFF2-40B4-BE49-F238E27FC236}">
                <a16:creationId xmlns:a16="http://schemas.microsoft.com/office/drawing/2014/main" id="{03F59418-F66D-4996-8B70-49D799E3A1B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E4886AC6-5CF1-464C-B91E-AB7FAEA559E2}"/>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805E8573-9915-4443-BA64-720A4559B950}"/>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2511310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AA16-78F9-4602-B5BB-B4694BFC843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web page that links to topics on the same page</a:t>
            </a:r>
            <a:endParaRPr lang="en-US" dirty="0"/>
          </a:p>
        </p:txBody>
      </p:sp>
      <p:pic>
        <p:nvPicPr>
          <p:cNvPr id="7" name="Content Placeholder 6" descr="See page 260 in book" title="See slide title">
            <a:extLst>
              <a:ext uri="{FF2B5EF4-FFF2-40B4-BE49-F238E27FC236}">
                <a16:creationId xmlns:a16="http://schemas.microsoft.com/office/drawing/2014/main" id="{BDD92492-B735-4D42-ABCD-D191DA7B813B}"/>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01700" y="1219200"/>
            <a:ext cx="7315200" cy="2755886"/>
          </a:xfrm>
          <a:prstGeom prst="rect">
            <a:avLst/>
          </a:prstGeom>
        </p:spPr>
      </p:pic>
      <p:sp>
        <p:nvSpPr>
          <p:cNvPr id="5" name="Footer Placeholder 4">
            <a:extLst>
              <a:ext uri="{FF2B5EF4-FFF2-40B4-BE49-F238E27FC236}">
                <a16:creationId xmlns:a16="http://schemas.microsoft.com/office/drawing/2014/main" id="{CCB8B249-63ED-403E-A616-8D6DBFDC7A10}"/>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F57F7672-8912-437D-8473-A12D8849F3D4}"/>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D24F28A9-782B-47E6-AF42-EF25A1B86BAC}"/>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1804920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3C54-E4E2-48F4-AFAE-3274C7B6554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page when the sixth link is clicked</a:t>
            </a:r>
            <a:endParaRPr lang="en-US" dirty="0"/>
          </a:p>
        </p:txBody>
      </p:sp>
      <p:pic>
        <p:nvPicPr>
          <p:cNvPr id="7" name="Content Placeholder 6" descr="See page 260 in book" title="See slide title">
            <a:extLst>
              <a:ext uri="{FF2B5EF4-FFF2-40B4-BE49-F238E27FC236}">
                <a16:creationId xmlns:a16="http://schemas.microsoft.com/office/drawing/2014/main" id="{A2FAB782-2EA1-47A6-8780-F8294F3927CE}"/>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219200"/>
            <a:ext cx="7315200" cy="2014217"/>
          </a:xfrm>
          <a:prstGeom prst="rect">
            <a:avLst/>
          </a:prstGeom>
        </p:spPr>
      </p:pic>
      <p:sp>
        <p:nvSpPr>
          <p:cNvPr id="5" name="Footer Placeholder 4">
            <a:extLst>
              <a:ext uri="{FF2B5EF4-FFF2-40B4-BE49-F238E27FC236}">
                <a16:creationId xmlns:a16="http://schemas.microsoft.com/office/drawing/2014/main" id="{D506D866-91F1-4CA1-ABBF-262A2C78FBD7}"/>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5974AF61-405F-4BAC-9E50-1F1170C616E1}"/>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2F12B3A-D0AA-4830-B587-C0D1283EC21B}"/>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211682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50CBE63-4EC1-4611-A175-E8A8FDBFE46C}"/>
              </a:ext>
            </a:extLst>
          </p:cNvPr>
          <p:cNvSpPr>
            <a:spLocks noGrp="1"/>
          </p:cNvSpPr>
          <p:nvPr>
            <p:ph type="body" sz="quarter" idx="13"/>
          </p:nvPr>
        </p:nvSpPr>
        <p:spPr/>
        <p:txBody>
          <a:bodyPr/>
          <a:lstStyle/>
          <a:p>
            <a:r>
              <a:rPr lang="en-US"/>
              <a:t>Lists</a:t>
            </a:r>
          </a:p>
          <a:p>
            <a:r>
              <a:rPr lang="en-US" sz="3600" b="0"/>
              <a:t>&lt;ul&gt;, &lt;ol&gt;, &lt;dl&gt; tags</a:t>
            </a:r>
          </a:p>
        </p:txBody>
      </p:sp>
      <p:sp>
        <p:nvSpPr>
          <p:cNvPr id="4" name="Date Placeholder 3">
            <a:extLst>
              <a:ext uri="{FF2B5EF4-FFF2-40B4-BE49-F238E27FC236}">
                <a16:creationId xmlns:a16="http://schemas.microsoft.com/office/drawing/2014/main" id="{4720F152-A27E-4FE7-B85A-25ECC2E6B0C8}"/>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4B59AB76-3C06-4EA7-ABBF-F46F457ADAA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67D7C576-E301-4315-BCE7-4B5CE9ED57A0}"/>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1705450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41DD-62C1-41E8-9E93-9FEDB6D1446A}"/>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Linking to placeholders on a page</a:t>
            </a:r>
            <a:endParaRPr lang="en-US" dirty="0"/>
          </a:p>
        </p:txBody>
      </p:sp>
      <p:sp>
        <p:nvSpPr>
          <p:cNvPr id="3" name="Text Placeholder 2">
            <a:extLst>
              <a:ext uri="{FF2B5EF4-FFF2-40B4-BE49-F238E27FC236}">
                <a16:creationId xmlns:a16="http://schemas.microsoft.com/office/drawing/2014/main" id="{750A2EEA-90EC-42B1-A36A-F7B41B072340}"/>
              </a:ext>
            </a:extLst>
          </p:cNvPr>
          <p:cNvSpPr>
            <a:spLocks noGrp="1"/>
          </p:cNvSpPr>
          <p:nvPr>
            <p:ph type="body" sz="quarter" idx="13"/>
          </p:nvPr>
        </p:nvSpPr>
        <p:spPr>
          <a:xfrm>
            <a:off x="838200" y="1066800"/>
            <a:ext cx="7696200" cy="5105400"/>
          </a:xfrm>
        </p:spPr>
        <p:txBody>
          <a:bodyPr/>
          <a:lstStyle/>
          <a:p>
            <a:pPr marL="347345" marR="0">
              <a:spcBef>
                <a:spcPts val="900"/>
              </a:spcBef>
              <a:spcAft>
                <a:spcPts val="600"/>
              </a:spcAft>
              <a:tabLst>
                <a:tab pos="1371600" algn="l"/>
                <a:tab pos="2743200" algn="l"/>
              </a:tabLst>
            </a:pPr>
            <a:r>
              <a:rPr lang="en-US" b="1" spc="-10" dirty="0">
                <a:latin typeface="Arial" panose="020B0604020202020204" pitchFamily="34" charset="0"/>
                <a:ea typeface="Times New Roman" panose="02020603050405020304" pitchFamily="18" charset="0"/>
                <a:cs typeface="Times New Roman" panose="02020603050405020304" pitchFamily="18" charset="0"/>
              </a:rPr>
              <a:t>The placeholder the top of the page</a:t>
            </a:r>
          </a:p>
          <a:p>
            <a:pPr marL="347345" marR="0">
              <a:spcBef>
                <a:spcPts val="0"/>
              </a:spcBef>
              <a:spcAft>
                <a:spcPts val="60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&lt;h1&gt;&lt;a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id="top"</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&gt;8 reasons why trainers like our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books&lt;/a&gt;&lt;/h1&gt;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latin typeface="Arial" panose="020B0604020202020204" pitchFamily="34" charset="0"/>
                <a:ea typeface="Times New Roman" panose="02020603050405020304" pitchFamily="18" charset="0"/>
                <a:cs typeface="Times New Roman" panose="02020603050405020304" pitchFamily="18" charset="0"/>
              </a:rPr>
              <a:t>The placeholder for reason 6</a:t>
            </a:r>
          </a:p>
          <a:p>
            <a:pPr marL="347345" marR="0">
              <a:spcBef>
                <a:spcPts val="0"/>
              </a:spcBef>
              <a:spcAft>
                <a:spcPts val="60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&lt;h2&gt;&lt;a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id="reason6"</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&gt;Our complete, real-world applications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ensure mastery&lt;/a&gt;&lt;/h2&gt;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latin typeface="Arial" panose="020B0604020202020204" pitchFamily="34" charset="0"/>
                <a:ea typeface="Times New Roman" panose="02020603050405020304" pitchFamily="18" charset="0"/>
                <a:cs typeface="Times New Roman" panose="02020603050405020304" pitchFamily="18" charset="0"/>
              </a:rPr>
              <a:t>Two links that jump to placeholders </a:t>
            </a:r>
            <a:br>
              <a:rPr lang="en-US" b="1" spc="-10" dirty="0">
                <a:latin typeface="Arial" panose="020B0604020202020204" pitchFamily="34" charset="0"/>
                <a:ea typeface="Times New Roman" panose="02020603050405020304" pitchFamily="18" charset="0"/>
                <a:cs typeface="Times New Roman" panose="02020603050405020304" pitchFamily="18" charset="0"/>
              </a:rPr>
            </a:br>
            <a:r>
              <a:rPr lang="en-US" b="1" spc="-10" dirty="0">
                <a:latin typeface="Arial" panose="020B0604020202020204" pitchFamily="34" charset="0"/>
                <a:ea typeface="Times New Roman" panose="02020603050405020304" pitchFamily="18" charset="0"/>
                <a:cs typeface="Times New Roman" panose="02020603050405020304" pitchFamily="18" charset="0"/>
              </a:rPr>
              <a:t>on the same page</a:t>
            </a: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&lt;p&gt;&lt;a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="#reason6"</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&gt;Complete, real-world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applications&lt;/a&gt;&lt;/p&gt;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&lt;p&gt;&lt;a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="#top"</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&gt;Return to top&lt;/a&gt;&lt;/p&gt;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latin typeface="Arial" panose="020B0604020202020204" pitchFamily="34" charset="0"/>
                <a:ea typeface="Times New Roman" panose="02020603050405020304" pitchFamily="18" charset="0"/>
                <a:cs typeface="Times New Roman" panose="02020603050405020304" pitchFamily="18" charset="0"/>
              </a:rPr>
              <a:t>A link that jumps to a placeholder on this page from another page</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="8reasons.html#reason6"</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&gt;Complete, real-world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applications&lt;/a&gt;</a:t>
            </a:r>
          </a:p>
          <a:p>
            <a:endParaRPr lang="en-US" dirty="0"/>
          </a:p>
        </p:txBody>
      </p:sp>
      <p:sp>
        <p:nvSpPr>
          <p:cNvPr id="5" name="Footer Placeholder 4">
            <a:extLst>
              <a:ext uri="{FF2B5EF4-FFF2-40B4-BE49-F238E27FC236}">
                <a16:creationId xmlns:a16="http://schemas.microsoft.com/office/drawing/2014/main" id="{E95FC3E8-F56C-49CD-ACE7-D18965875F5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19CBE6C3-06FE-4884-835D-B304803EAE12}"/>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BD6BD2D0-E64E-47FE-B3F1-8989B78B58A4}"/>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305995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50CBE63-4EC1-4611-A175-E8A8FDBFE46C}"/>
              </a:ext>
            </a:extLst>
          </p:cNvPr>
          <p:cNvSpPr>
            <a:spLocks noGrp="1"/>
          </p:cNvSpPr>
          <p:nvPr>
            <p:ph type="body" sz="quarter" idx="13"/>
          </p:nvPr>
        </p:nvSpPr>
        <p:spPr>
          <a:xfrm>
            <a:off x="1219200" y="2209800"/>
            <a:ext cx="6705600" cy="2971800"/>
          </a:xfrm>
        </p:spPr>
        <p:txBody>
          <a:bodyPr/>
          <a:lstStyle/>
          <a:p>
            <a:r>
              <a:rPr lang="en-US"/>
              <a:t>Links to Media Files</a:t>
            </a:r>
          </a:p>
          <a:p>
            <a:r>
              <a:rPr lang="en-US" sz="3600" b="0"/>
              <a:t>pdfs, audio, video</a:t>
            </a:r>
          </a:p>
        </p:txBody>
      </p:sp>
      <p:sp>
        <p:nvSpPr>
          <p:cNvPr id="4" name="Date Placeholder 3">
            <a:extLst>
              <a:ext uri="{FF2B5EF4-FFF2-40B4-BE49-F238E27FC236}">
                <a16:creationId xmlns:a16="http://schemas.microsoft.com/office/drawing/2014/main" id="{4720F152-A27E-4FE7-B85A-25ECC2E6B0C8}"/>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4B59AB76-3C06-4EA7-ABBF-F46F457ADAA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67D7C576-E301-4315-BCE7-4B5CE9ED57A0}"/>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31</a:t>
            </a:fld>
            <a:endParaRPr lang="en-US" dirty="0">
              <a:solidFill>
                <a:schemeClr val="bg1"/>
              </a:solidFill>
            </a:endParaRPr>
          </a:p>
        </p:txBody>
      </p:sp>
    </p:spTree>
    <p:extLst>
      <p:ext uri="{BB962C8B-B14F-4D97-AF65-F5344CB8AC3E}">
        <p14:creationId xmlns:p14="http://schemas.microsoft.com/office/powerpoint/2010/main" val="1137311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0091-64A3-4606-B0B7-FA08CBD0A5B3}"/>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a:latin typeface="Arial" panose="020B0604020202020204" pitchFamily="34" charset="0"/>
                <a:ea typeface="Times New Roman" panose="02020603050405020304" pitchFamily="18" charset="0"/>
                <a:cs typeface="Times New Roman" panose="02020603050405020304" pitchFamily="18" charset="0"/>
              </a:rPr>
              <a:t>Some popular </a:t>
            </a:r>
            <a:r>
              <a:rPr lang="en-US" dirty="0">
                <a:latin typeface="Arial" panose="020B0604020202020204" pitchFamily="34" charset="0"/>
                <a:ea typeface="Times New Roman" panose="02020603050405020304" pitchFamily="18" charset="0"/>
                <a:cs typeface="Times New Roman" panose="02020603050405020304" pitchFamily="18" charset="0"/>
              </a:rPr>
              <a:t>media formats</a:t>
            </a:r>
            <a:endParaRPr lang="en-US" dirty="0"/>
          </a:p>
        </p:txBody>
      </p:sp>
      <p:sp>
        <p:nvSpPr>
          <p:cNvPr id="3" name="Text Placeholder 2">
            <a:extLst>
              <a:ext uri="{FF2B5EF4-FFF2-40B4-BE49-F238E27FC236}">
                <a16:creationId xmlns:a16="http://schemas.microsoft.com/office/drawing/2014/main" id="{77F91AE8-32B4-4865-AFB5-66BCAACB88D0}"/>
              </a:ext>
            </a:extLst>
          </p:cNvPr>
          <p:cNvSpPr>
            <a:spLocks noGrp="1"/>
          </p:cNvSpPr>
          <p:nvPr>
            <p:ph type="body" sz="quarter" idx="13"/>
          </p:nvPr>
        </p:nvSpPr>
        <p:spPr>
          <a:xfrm>
            <a:off x="838200" y="1066800"/>
            <a:ext cx="1371600" cy="4876800"/>
          </a:xfrm>
        </p:spPr>
        <p:txBody>
          <a:bodyPr/>
          <a:lstStyle/>
          <a:p>
            <a:pPr marL="342900" marR="274320">
              <a:spcBef>
                <a:spcPts val="0"/>
              </a:spcBef>
              <a:spcAft>
                <a:spcPts val="600"/>
              </a:spcAft>
            </a:pPr>
            <a:r>
              <a:rPr lang="en-US" spc="-10" dirty="0">
                <a:latin typeface="Times New Roman" panose="02020603050405020304" pitchFamily="18" charset="0"/>
                <a:ea typeface="Times New Roman" panose="02020603050405020304" pitchFamily="18" charset="0"/>
              </a:rPr>
              <a:t>PDF</a:t>
            </a:r>
          </a:p>
          <a:p>
            <a:pPr marL="342900" marR="274320">
              <a:spcBef>
                <a:spcPts val="0"/>
              </a:spcBef>
              <a:spcAft>
                <a:spcPts val="600"/>
              </a:spcAft>
            </a:pPr>
            <a:r>
              <a:rPr lang="en-US" spc="-10">
                <a:latin typeface="Times New Roman" panose="02020603050405020304" pitchFamily="18" charset="0"/>
                <a:ea typeface="Times New Roman" panose="02020603050405020304" pitchFamily="18" charset="0"/>
              </a:rPr>
              <a:t>MP3</a:t>
            </a:r>
            <a:endParaRPr lang="en-US"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pc="-10">
                <a:latin typeface="Times New Roman" panose="02020603050405020304" pitchFamily="18" charset="0"/>
                <a:ea typeface="Times New Roman" panose="02020603050405020304" pitchFamily="18" charset="0"/>
              </a:rPr>
              <a:t>MP4</a:t>
            </a:r>
            <a:endParaRPr lang="en-US" spc="-10" dirty="0">
              <a:latin typeface="Times New Roman" panose="02020603050405020304" pitchFamily="18" charset="0"/>
              <a:ea typeface="Times New Roman" panose="02020603050405020304" pitchFamily="18" charset="0"/>
            </a:endParaRPr>
          </a:p>
        </p:txBody>
      </p:sp>
      <p:sp>
        <p:nvSpPr>
          <p:cNvPr id="5" name="Footer Placeholder 4">
            <a:extLst>
              <a:ext uri="{FF2B5EF4-FFF2-40B4-BE49-F238E27FC236}">
                <a16:creationId xmlns:a16="http://schemas.microsoft.com/office/drawing/2014/main" id="{C634F311-777E-4BA6-B2E7-8CA1B8D29577}"/>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F7B07E45-E328-45C4-A4F5-CE6F63C6703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8E2E7F1B-ECDC-4F3B-8A3F-BA7BD0089D3F}"/>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32</a:t>
            </a:fld>
            <a:endParaRPr lang="en-US" dirty="0">
              <a:solidFill>
                <a:schemeClr val="bg1"/>
              </a:solidFill>
            </a:endParaRPr>
          </a:p>
        </p:txBody>
      </p:sp>
      <p:sp>
        <p:nvSpPr>
          <p:cNvPr id="7" name="Text Placeholder 2">
            <a:extLst>
              <a:ext uri="{FF2B5EF4-FFF2-40B4-BE49-F238E27FC236}">
                <a16:creationId xmlns:a16="http://schemas.microsoft.com/office/drawing/2014/main" id="{D90F6346-0ED7-4285-9E0F-813AEA1D59DC}"/>
              </a:ext>
            </a:extLst>
          </p:cNvPr>
          <p:cNvSpPr txBox="1">
            <a:spLocks/>
          </p:cNvSpPr>
          <p:nvPr/>
        </p:nvSpPr>
        <p:spPr bwMode="auto">
          <a:xfrm>
            <a:off x="2057400" y="1066800"/>
            <a:ext cx="6705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2000">
                <a:solidFill>
                  <a:schemeClr val="tx1"/>
                </a:solidFill>
                <a:latin typeface="+mn-lt"/>
                <a:ea typeface="+mn-ea"/>
                <a:cs typeface="+mn-cs"/>
              </a:defRPr>
            </a:lvl1pPr>
            <a:lvl2pPr marL="457200" indent="0" algn="l" rtl="0" eaLnBrk="1" fontAlgn="base" hangingPunct="1">
              <a:spcBef>
                <a:spcPct val="20000"/>
              </a:spcBef>
              <a:spcAft>
                <a:spcPct val="0"/>
              </a:spcAft>
              <a:buNone/>
              <a:defRPr sz="2800">
                <a:solidFill>
                  <a:schemeClr val="tx1"/>
                </a:solidFill>
                <a:latin typeface="+mn-lt"/>
              </a:defRPr>
            </a:lvl2pPr>
            <a:lvl3pPr marL="914400" indent="0" algn="l" rtl="0" eaLnBrk="1" fontAlgn="base" hangingPunct="1">
              <a:spcBef>
                <a:spcPct val="20000"/>
              </a:spcBef>
              <a:spcAft>
                <a:spcPct val="0"/>
              </a:spcAft>
              <a:buNone/>
              <a:defRPr sz="2400">
                <a:solidFill>
                  <a:schemeClr val="tx1"/>
                </a:solidFill>
                <a:latin typeface="+mn-lt"/>
              </a:defRPr>
            </a:lvl3pPr>
            <a:lvl4pPr marL="1371600" indent="0" algn="l" rtl="0" eaLnBrk="1" fontAlgn="base" hangingPunct="1">
              <a:spcBef>
                <a:spcPct val="20000"/>
              </a:spcBef>
              <a:spcAft>
                <a:spcPct val="0"/>
              </a:spcAft>
              <a:buNone/>
              <a:defRPr sz="2000">
                <a:solidFill>
                  <a:schemeClr val="tx1"/>
                </a:solidFill>
                <a:latin typeface="+mn-lt"/>
              </a:defRPr>
            </a:lvl4pPr>
            <a:lvl5pPr marL="1828800" indent="0" algn="l" rtl="0" eaLnBrk="1" fontAlgn="base" hangingPunct="1">
              <a:spcBef>
                <a:spcPct val="20000"/>
              </a:spcBef>
              <a:spcAft>
                <a:spcPct val="0"/>
              </a:spcAft>
              <a:buNone/>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R="274320">
              <a:spcBef>
                <a:spcPts val="0"/>
              </a:spcBef>
              <a:spcAft>
                <a:spcPts val="600"/>
              </a:spcAft>
            </a:pPr>
            <a:r>
              <a:rPr lang="en-US" kern="0" spc="-10">
                <a:latin typeface="Times New Roman" panose="02020603050405020304" pitchFamily="18" charset="0"/>
                <a:ea typeface="Times New Roman" panose="02020603050405020304" pitchFamily="18" charset="0"/>
              </a:rPr>
              <a:t>Portable Document Format / PostScript Document Format</a:t>
            </a:r>
          </a:p>
          <a:p>
            <a:pPr marR="274320">
              <a:spcBef>
                <a:spcPts val="0"/>
              </a:spcBef>
              <a:spcAft>
                <a:spcPts val="600"/>
              </a:spcAft>
            </a:pPr>
            <a:r>
              <a:rPr lang="en-US" kern="0" spc="-10">
                <a:latin typeface="Times New Roman" panose="02020603050405020304" pitchFamily="18" charset="0"/>
                <a:ea typeface="Times New Roman" panose="02020603050405020304" pitchFamily="18" charset="0"/>
              </a:rPr>
              <a:t>compressed audio files</a:t>
            </a:r>
          </a:p>
          <a:p>
            <a:pPr marR="274320">
              <a:spcBef>
                <a:spcPts val="0"/>
              </a:spcBef>
              <a:spcAft>
                <a:spcPts val="600"/>
              </a:spcAft>
            </a:pPr>
            <a:r>
              <a:rPr lang="en-US" kern="0" spc="-10">
                <a:latin typeface="Times New Roman" panose="02020603050405020304" pitchFamily="18" charset="0"/>
                <a:ea typeface="Times New Roman" panose="02020603050405020304" pitchFamily="18" charset="0"/>
              </a:rPr>
              <a:t>compressed video files</a:t>
            </a:r>
          </a:p>
        </p:txBody>
      </p:sp>
    </p:spTree>
    <p:extLst>
      <p:ext uri="{BB962C8B-B14F-4D97-AF65-F5344CB8AC3E}">
        <p14:creationId xmlns:p14="http://schemas.microsoft.com/office/powerpoint/2010/main" val="313508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A9BE-113D-4405-B937-E8A09C8B8EE0}"/>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a:latin typeface="Arial" panose="020B0604020202020204" pitchFamily="34" charset="0"/>
                <a:ea typeface="Times New Roman" panose="02020603050405020304" pitchFamily="18" charset="0"/>
                <a:cs typeface="Times New Roman" panose="02020603050405020304" pitchFamily="18" charset="0"/>
              </a:rPr>
              <a:t>A link that opens </a:t>
            </a:r>
            <a:r>
              <a:rPr lang="en-US" dirty="0">
                <a:latin typeface="Arial" panose="020B0604020202020204" pitchFamily="34" charset="0"/>
                <a:ea typeface="Times New Roman" panose="02020603050405020304" pitchFamily="18" charset="0"/>
                <a:cs typeface="Times New Roman" panose="02020603050405020304" pitchFamily="18" charset="0"/>
              </a:rPr>
              <a:t>a PDF </a:t>
            </a:r>
            <a:r>
              <a:rPr lang="en-US">
                <a:latin typeface="Arial" panose="020B0604020202020204" pitchFamily="34" charset="0"/>
                <a:ea typeface="Times New Roman" panose="02020603050405020304" pitchFamily="18" charset="0"/>
                <a:cs typeface="Times New Roman" panose="02020603050405020304" pitchFamily="18" charset="0"/>
              </a:rPr>
              <a:t>file in </a:t>
            </a:r>
            <a:r>
              <a:rPr lang="en-US" dirty="0">
                <a:latin typeface="Arial" panose="020B0604020202020204" pitchFamily="34" charset="0"/>
                <a:ea typeface="Times New Roman" panose="02020603050405020304" pitchFamily="18" charset="0"/>
                <a:cs typeface="Times New Roman" panose="02020603050405020304" pitchFamily="18" charset="0"/>
              </a:rPr>
              <a:t>a </a:t>
            </a:r>
            <a:r>
              <a:rPr lang="en-US">
                <a:latin typeface="Arial" panose="020B0604020202020204" pitchFamily="34" charset="0"/>
                <a:ea typeface="Times New Roman" panose="02020603050405020304" pitchFamily="18" charset="0"/>
                <a:cs typeface="Times New Roman" panose="02020603050405020304" pitchFamily="18" charset="0"/>
              </a:rPr>
              <a:t>new tab</a:t>
            </a:r>
            <a:endParaRPr lang="en-US" dirty="0"/>
          </a:p>
        </p:txBody>
      </p:sp>
      <p:sp>
        <p:nvSpPr>
          <p:cNvPr id="3" name="Text Placeholder 2">
            <a:extLst>
              <a:ext uri="{FF2B5EF4-FFF2-40B4-BE49-F238E27FC236}">
                <a16:creationId xmlns:a16="http://schemas.microsoft.com/office/drawing/2014/main" id="{93B0AF49-6503-4077-960C-CAA5DEBB6391}"/>
              </a:ext>
            </a:extLst>
          </p:cNvPr>
          <p:cNvSpPr>
            <a:spLocks noGrp="1"/>
          </p:cNvSpPr>
          <p:nvPr>
            <p:ph type="body" sz="quarter" idx="13"/>
          </p:nvPr>
        </p:nvSpPr>
        <p:spPr>
          <a:xfrm>
            <a:off x="838200" y="1371600"/>
            <a:ext cx="7391400" cy="45720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="documents/instructors_summary.pdf"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type="application/pdf"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target="_blank"</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&gt;Read the Instructor's Summary&lt;a&gt;</a:t>
            </a:r>
          </a:p>
          <a:p>
            <a:endParaRPr lang="en-US" dirty="0"/>
          </a:p>
        </p:txBody>
      </p:sp>
      <p:sp>
        <p:nvSpPr>
          <p:cNvPr id="5" name="Footer Placeholder 4">
            <a:extLst>
              <a:ext uri="{FF2B5EF4-FFF2-40B4-BE49-F238E27FC236}">
                <a16:creationId xmlns:a16="http://schemas.microsoft.com/office/drawing/2014/main" id="{8F92DABA-056F-440F-9048-B63E5E438AD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D586515A-A1E1-4D71-802E-4BD015EEDBD2}"/>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E7105AE1-A09C-445C-BC7E-CA892095E2E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33</a:t>
            </a:fld>
            <a:endParaRPr lang="en-US" dirty="0">
              <a:solidFill>
                <a:schemeClr val="bg1"/>
              </a:solidFill>
            </a:endParaRPr>
          </a:p>
        </p:txBody>
      </p:sp>
      <p:pic>
        <p:nvPicPr>
          <p:cNvPr id="7" name="Content Placeholder 6" descr="See page 262 in book" title="See slide title">
            <a:extLst>
              <a:ext uri="{FF2B5EF4-FFF2-40B4-BE49-F238E27FC236}">
                <a16:creationId xmlns:a16="http://schemas.microsoft.com/office/drawing/2014/main" id="{4675270C-F7A2-4B2E-85C6-B3B807FDC5A4}"/>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762000" y="2590800"/>
            <a:ext cx="7315200" cy="2412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0680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FE7E-9BFD-4A7D-A430-13CFB7DCB735}"/>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An HTML link that plays an MP3 file</a:t>
            </a:r>
            <a:endParaRPr lang="en-US" dirty="0"/>
          </a:p>
        </p:txBody>
      </p:sp>
      <p:sp>
        <p:nvSpPr>
          <p:cNvPr id="3" name="Text Placeholder 2">
            <a:extLst>
              <a:ext uri="{FF2B5EF4-FFF2-40B4-BE49-F238E27FC236}">
                <a16:creationId xmlns:a16="http://schemas.microsoft.com/office/drawing/2014/main" id="{8C884011-D52C-400F-A36E-C9EEC056DABE}"/>
              </a:ext>
            </a:extLst>
          </p:cNvPr>
          <p:cNvSpPr>
            <a:spLocks noGrp="1"/>
          </p:cNvSpPr>
          <p:nvPr>
            <p:ph type="body" sz="quarter" idx="13"/>
          </p:nvPr>
        </p:nvSpPr>
        <p:spPr>
          <a:xfrm>
            <a:off x="838200" y="1066800"/>
            <a:ext cx="7391400" cy="6858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="music/twist_away.mp3"</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type="audio/mpeg"</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MP3 file&lt;/a&gt;</a:t>
            </a:r>
          </a:p>
          <a:p>
            <a:endParaRPr lang="en-US" dirty="0"/>
          </a:p>
        </p:txBody>
      </p:sp>
      <p:sp>
        <p:nvSpPr>
          <p:cNvPr id="5" name="Footer Placeholder 4">
            <a:extLst>
              <a:ext uri="{FF2B5EF4-FFF2-40B4-BE49-F238E27FC236}">
                <a16:creationId xmlns:a16="http://schemas.microsoft.com/office/drawing/2014/main" id="{F4014983-BF75-4823-AD8A-22726473CDE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BC156294-C22D-4059-8910-F5C5942E47A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91542298-D7A4-4735-9F10-BE6853E4E20D}"/>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34</a:t>
            </a:fld>
            <a:endParaRPr lang="en-US" dirty="0">
              <a:solidFill>
                <a:schemeClr val="bg1"/>
              </a:solidFill>
            </a:endParaRPr>
          </a:p>
        </p:txBody>
      </p:sp>
      <p:sp>
        <p:nvSpPr>
          <p:cNvPr id="7" name="Title 1">
            <a:extLst>
              <a:ext uri="{FF2B5EF4-FFF2-40B4-BE49-F238E27FC236}">
                <a16:creationId xmlns:a16="http://schemas.microsoft.com/office/drawing/2014/main" id="{B117ECF0-C946-4B8D-85EC-2655DCD6EA19}"/>
              </a:ext>
            </a:extLst>
          </p:cNvPr>
          <p:cNvSpPr txBox="1">
            <a:spLocks/>
          </p:cNvSpPr>
          <p:nvPr/>
        </p:nvSpPr>
        <p:spPr bwMode="auto">
          <a:xfrm>
            <a:off x="838200" y="1905000"/>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1" fontAlgn="base" hangingPunct="1">
              <a:spcBef>
                <a:spcPct val="0"/>
              </a:spcBef>
              <a:spcAft>
                <a:spcPct val="0"/>
              </a:spcAft>
              <a:defRPr sz="2400" b="1" i="0" baseline="0">
                <a:solidFill>
                  <a:srgbClr val="000099"/>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a:spcBef>
                <a:spcPts val="0"/>
              </a:spcBef>
              <a:spcAft>
                <a:spcPts val="600"/>
              </a:spcAft>
              <a:tabLst>
                <a:tab pos="1371600" algn="l"/>
              </a:tabLst>
            </a:pPr>
            <a:r>
              <a:rPr lang="en-US" kern="0">
                <a:latin typeface="Arial" panose="020B0604020202020204" pitchFamily="34" charset="0"/>
                <a:ea typeface="Times New Roman" panose="02020603050405020304" pitchFamily="18" charset="0"/>
                <a:cs typeface="Times New Roman" panose="02020603050405020304" pitchFamily="18" charset="0"/>
              </a:rPr>
              <a:t>An HTML link that plays a PowerPoint slide show</a:t>
            </a:r>
            <a:endParaRPr lang="en-US" kern="0" dirty="0"/>
          </a:p>
        </p:txBody>
      </p:sp>
      <p:sp>
        <p:nvSpPr>
          <p:cNvPr id="8" name="Text Placeholder 2">
            <a:extLst>
              <a:ext uri="{FF2B5EF4-FFF2-40B4-BE49-F238E27FC236}">
                <a16:creationId xmlns:a16="http://schemas.microsoft.com/office/drawing/2014/main" id="{A02EF822-FE1A-478B-8ED2-D3EBC4C6330A}"/>
              </a:ext>
            </a:extLst>
          </p:cNvPr>
          <p:cNvSpPr txBox="1">
            <a:spLocks/>
          </p:cNvSpPr>
          <p:nvPr/>
        </p:nvSpPr>
        <p:spPr bwMode="auto">
          <a:xfrm>
            <a:off x="838200" y="2362200"/>
            <a:ext cx="7543800" cy="75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2000">
                <a:solidFill>
                  <a:schemeClr val="tx1"/>
                </a:solidFill>
                <a:latin typeface="+mn-lt"/>
                <a:ea typeface="+mn-ea"/>
                <a:cs typeface="+mn-cs"/>
              </a:defRPr>
            </a:lvl1pPr>
            <a:lvl2pPr marL="457200" indent="0" algn="l" rtl="0" eaLnBrk="1" fontAlgn="base" hangingPunct="1">
              <a:spcBef>
                <a:spcPct val="20000"/>
              </a:spcBef>
              <a:spcAft>
                <a:spcPct val="0"/>
              </a:spcAft>
              <a:buNone/>
              <a:defRPr sz="2800">
                <a:solidFill>
                  <a:schemeClr val="tx1"/>
                </a:solidFill>
                <a:latin typeface="+mn-lt"/>
              </a:defRPr>
            </a:lvl2pPr>
            <a:lvl3pPr marL="914400" indent="0" algn="l" rtl="0" eaLnBrk="1" fontAlgn="base" hangingPunct="1">
              <a:spcBef>
                <a:spcPct val="20000"/>
              </a:spcBef>
              <a:spcAft>
                <a:spcPct val="0"/>
              </a:spcAft>
              <a:buNone/>
              <a:defRPr sz="2400">
                <a:solidFill>
                  <a:schemeClr val="tx1"/>
                </a:solidFill>
                <a:latin typeface="+mn-lt"/>
              </a:defRPr>
            </a:lvl3pPr>
            <a:lvl4pPr marL="1371600" indent="0" algn="l" rtl="0" eaLnBrk="1" fontAlgn="base" hangingPunct="1">
              <a:spcBef>
                <a:spcPct val="20000"/>
              </a:spcBef>
              <a:spcAft>
                <a:spcPct val="0"/>
              </a:spcAft>
              <a:buNone/>
              <a:defRPr sz="2000">
                <a:solidFill>
                  <a:schemeClr val="tx1"/>
                </a:solidFill>
                <a:latin typeface="+mn-lt"/>
              </a:defRPr>
            </a:lvl4pPr>
            <a:lvl5pPr marL="1828800" indent="0" algn="l" rtl="0" eaLnBrk="1" fontAlgn="base" hangingPunct="1">
              <a:spcBef>
                <a:spcPct val="20000"/>
              </a:spcBef>
              <a:spcAft>
                <a:spcPct val="0"/>
              </a:spcAft>
              <a:buNone/>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7345">
              <a:spcBef>
                <a:spcPts val="0"/>
              </a:spcBef>
              <a:spcAft>
                <a:spcPts val="0"/>
              </a:spcAft>
              <a:tabLst>
                <a:tab pos="1371600" algn="l"/>
              </a:tabLst>
            </a:pPr>
            <a:r>
              <a:rPr lang="en-US" sz="16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&lt;a </a:t>
            </a:r>
            <a:r>
              <a:rPr lang="en-US" sz="16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href="media/chapter_01.pps"</a:t>
            </a:r>
          </a:p>
          <a:p>
            <a:pPr marL="347345">
              <a:spcBef>
                <a:spcPts val="0"/>
              </a:spcBef>
              <a:spcAft>
                <a:spcPts val="0"/>
              </a:spcAft>
              <a:tabLst>
                <a:tab pos="1371600" algn="l"/>
              </a:tabLst>
            </a:pPr>
            <a:r>
              <a:rPr lang="en-US" sz="16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target="_blank"</a:t>
            </a:r>
            <a:r>
              <a:rPr lang="en-US" sz="16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&gt;Review the slides for chapter 1&lt;/a&gt;</a:t>
            </a:r>
            <a:endParaRPr lang="en-US" sz="1600" b="1" kern="0">
              <a:latin typeface="Courier New" panose="02070309020205020404" pitchFamily="49" charset="0"/>
              <a:ea typeface="Times New Roman" panose="02020603050405020304" pitchFamily="18" charset="0"/>
              <a:cs typeface="Times New Roman" panose="02020603050405020304" pitchFamily="18" charset="0"/>
            </a:endParaRPr>
          </a:p>
          <a:p>
            <a:endParaRPr lang="en-US" kern="0" dirty="0"/>
          </a:p>
        </p:txBody>
      </p:sp>
    </p:spTree>
    <p:extLst>
      <p:ext uri="{BB962C8B-B14F-4D97-AF65-F5344CB8AC3E}">
        <p14:creationId xmlns:p14="http://schemas.microsoft.com/office/powerpoint/2010/main" val="398150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CF571-35E1-46A6-B3C2-851AAD4205B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web page with links for email, phone, and Skype</a:t>
            </a:r>
            <a:endParaRPr lang="en-US" dirty="0"/>
          </a:p>
        </p:txBody>
      </p:sp>
      <p:pic>
        <p:nvPicPr>
          <p:cNvPr id="7" name="Content Placeholder 6" descr="See page 264 in book" title="See slide title">
            <a:extLst>
              <a:ext uri="{FF2B5EF4-FFF2-40B4-BE49-F238E27FC236}">
                <a16:creationId xmlns:a16="http://schemas.microsoft.com/office/drawing/2014/main" id="{70B7A991-64F8-4B7B-9D7A-EA022FF6B4BF}"/>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126867"/>
            <a:ext cx="3582772" cy="1295400"/>
          </a:xfrm>
          <a:prstGeom prst="rect">
            <a:avLst/>
          </a:prstGeom>
        </p:spPr>
      </p:pic>
      <p:sp>
        <p:nvSpPr>
          <p:cNvPr id="5" name="Footer Placeholder 4">
            <a:extLst>
              <a:ext uri="{FF2B5EF4-FFF2-40B4-BE49-F238E27FC236}">
                <a16:creationId xmlns:a16="http://schemas.microsoft.com/office/drawing/2014/main" id="{9FD25EA5-B8C8-4FA8-A30B-5E53D3BA301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D92ABFED-3284-4381-BE64-16A178C7C27C}"/>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6E963E39-DBDB-4C20-998B-0B4A0B854397}"/>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35</a:t>
            </a:fld>
            <a:endParaRPr lang="en-US" dirty="0">
              <a:solidFill>
                <a:schemeClr val="bg1"/>
              </a:solidFill>
            </a:endParaRPr>
          </a:p>
        </p:txBody>
      </p:sp>
      <p:sp>
        <p:nvSpPr>
          <p:cNvPr id="8" name="Title 1">
            <a:extLst>
              <a:ext uri="{FF2B5EF4-FFF2-40B4-BE49-F238E27FC236}">
                <a16:creationId xmlns:a16="http://schemas.microsoft.com/office/drawing/2014/main" id="{9FA6F5B0-0982-4F7C-8A29-736FAFFAE370}"/>
              </a:ext>
            </a:extLst>
          </p:cNvPr>
          <p:cNvSpPr txBox="1">
            <a:spLocks/>
          </p:cNvSpPr>
          <p:nvPr/>
        </p:nvSpPr>
        <p:spPr bwMode="auto">
          <a:xfrm>
            <a:off x="914400" y="2509480"/>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1" fontAlgn="base" hangingPunct="1">
              <a:spcBef>
                <a:spcPct val="0"/>
              </a:spcBef>
              <a:spcAft>
                <a:spcPct val="0"/>
              </a:spcAft>
              <a:defRPr sz="2400" b="1" i="0" baseline="0">
                <a:solidFill>
                  <a:srgbClr val="000099"/>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a:spcBef>
                <a:spcPts val="0"/>
              </a:spcBef>
              <a:spcAft>
                <a:spcPts val="600"/>
              </a:spcAft>
              <a:tabLst>
                <a:tab pos="1371600" algn="l"/>
              </a:tabLst>
            </a:pPr>
            <a:r>
              <a:rPr lang="en-US" kern="0">
                <a:latin typeface="Arial" panose="020B0604020202020204" pitchFamily="34" charset="0"/>
                <a:ea typeface="Times New Roman" panose="02020603050405020304" pitchFamily="18" charset="0"/>
                <a:cs typeface="Times New Roman" panose="02020603050405020304" pitchFamily="18" charset="0"/>
              </a:rPr>
              <a:t>Email, phone, and Skype links</a:t>
            </a:r>
            <a:endParaRPr lang="en-US" kern="0" dirty="0"/>
          </a:p>
        </p:txBody>
      </p:sp>
      <p:sp>
        <p:nvSpPr>
          <p:cNvPr id="10" name="Text Placeholder 2">
            <a:extLst>
              <a:ext uri="{FF2B5EF4-FFF2-40B4-BE49-F238E27FC236}">
                <a16:creationId xmlns:a16="http://schemas.microsoft.com/office/drawing/2014/main" id="{31AC0329-5D81-47B4-9AD0-AE1F4154B3A0}"/>
              </a:ext>
            </a:extLst>
          </p:cNvPr>
          <p:cNvSpPr txBox="1">
            <a:spLocks/>
          </p:cNvSpPr>
          <p:nvPr/>
        </p:nvSpPr>
        <p:spPr bwMode="auto">
          <a:xfrm>
            <a:off x="685800" y="2966025"/>
            <a:ext cx="73914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7345">
              <a:spcBef>
                <a:spcPts val="900"/>
              </a:spcBef>
              <a:spcAft>
                <a:spcPts val="600"/>
              </a:spcAft>
              <a:tabLst>
                <a:tab pos="1371600" algn="l"/>
                <a:tab pos="2743200" algn="l"/>
              </a:tabLst>
            </a:pPr>
            <a:r>
              <a:rPr lang="en-US" sz="2000" b="1" kern="0" spc="-10">
                <a:latin typeface="Arial" panose="020B0604020202020204" pitchFamily="34" charset="0"/>
                <a:ea typeface="Times New Roman" panose="02020603050405020304" pitchFamily="18" charset="0"/>
                <a:cs typeface="Times New Roman" panose="02020603050405020304" pitchFamily="18" charset="0"/>
              </a:rPr>
              <a:t>A link that starts an email message</a:t>
            </a:r>
          </a:p>
          <a:p>
            <a:pPr marL="347345">
              <a:spcBef>
                <a:spcPts val="0"/>
              </a:spcBef>
              <a:spcAft>
                <a:spcPts val="60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&lt;a href="</a:t>
            </a:r>
            <a:r>
              <a:rPr lang="en-US" sz="16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mailto:support@murach.com</a:t>
            </a:r>
            <a:r>
              <a:rPr lang="en-US" sz="1600" b="1" kern="0">
                <a:latin typeface="Courier New" panose="02070309020205020404" pitchFamily="49" charset="0"/>
                <a:ea typeface="Times New Roman" panose="02020603050405020304" pitchFamily="18" charset="0"/>
                <a:cs typeface="Times New Roman" panose="02020603050405020304" pitchFamily="18" charset="0"/>
              </a:rPr>
              <a:t>"&gt;Send us an email&lt;/a&gt;</a:t>
            </a:r>
          </a:p>
          <a:p>
            <a:pPr marL="347345">
              <a:spcBef>
                <a:spcPts val="0"/>
              </a:spcBef>
              <a:spcAft>
                <a:spcPts val="600"/>
              </a:spcAft>
              <a:tabLst>
                <a:tab pos="1371600" algn="l"/>
              </a:tabLst>
            </a:pPr>
            <a:r>
              <a:rPr lang="en-US" sz="2000" b="1" kern="0">
                <a:latin typeface="Arial" panose="020B0604020202020204" pitchFamily="34" charset="0"/>
                <a:ea typeface="Times New Roman" panose="02020603050405020304" pitchFamily="18" charset="0"/>
                <a:cs typeface="Arial" panose="020B0604020202020204" pitchFamily="34" charset="0"/>
              </a:rPr>
              <a:t>An email link with a CC address and a subject</a:t>
            </a:r>
          </a:p>
          <a:p>
            <a:pPr marL="347345">
              <a:spcBef>
                <a:spcPts val="0"/>
              </a:spcBef>
              <a:spcAft>
                <a:spcPts val="600"/>
              </a:spcAft>
              <a:tabLst>
                <a:tab pos="1371600" algn="l"/>
              </a:tabLst>
            </a:pPr>
            <a:r>
              <a:rPr lang="en-US" sz="1600" b="1" kern="0">
                <a:latin typeface="Courier New" panose="02070309020205020404" pitchFamily="49" charset="0"/>
                <a:ea typeface="Times New Roman" panose="02020603050405020304" pitchFamily="18" charset="0"/>
                <a:cs typeface="Courier New" panose="02070309020205020404" pitchFamily="49" charset="0"/>
              </a:rPr>
              <a:t>&lt;a href="</a:t>
            </a:r>
            <a:r>
              <a:rPr lang="en-US" sz="1600" b="1" kern="0">
                <a:highlight>
                  <a:srgbClr val="FFFF00"/>
                </a:highlight>
                <a:latin typeface="Courier New" panose="02070309020205020404" pitchFamily="49" charset="0"/>
                <a:ea typeface="Times New Roman" panose="02020603050405020304" pitchFamily="18" charset="0"/>
                <a:cs typeface="Courier New" panose="02070309020205020404" pitchFamily="49" charset="0"/>
              </a:rPr>
              <a:t>mailto:support@murach.com?cc=ben@murach.com</a:t>
            </a:r>
            <a:br>
              <a:rPr lang="en-US" sz="1600" b="1" kern="0">
                <a:latin typeface="Courier New" panose="02070309020205020404" pitchFamily="49" charset="0"/>
                <a:ea typeface="Times New Roman" panose="02020603050405020304" pitchFamily="18" charset="0"/>
                <a:cs typeface="Courier New" panose="02070309020205020404" pitchFamily="49" charset="0"/>
              </a:rPr>
            </a:br>
            <a:r>
              <a:rPr lang="en-US" sz="1600" b="1" kern="0">
                <a:latin typeface="Courier New" panose="02070309020205020404" pitchFamily="49" charset="0"/>
                <a:ea typeface="Times New Roman" panose="02020603050405020304" pitchFamily="18" charset="0"/>
                <a:cs typeface="Courier New" panose="02070309020205020404" pitchFamily="49" charset="0"/>
              </a:rPr>
              <a:t>   </a:t>
            </a:r>
            <a:r>
              <a:rPr lang="en-US" sz="1600" b="1" kern="0">
                <a:highlight>
                  <a:srgbClr val="FFFF00"/>
                </a:highlight>
                <a:latin typeface="Courier New" panose="02070309020205020404" pitchFamily="49" charset="0"/>
                <a:ea typeface="Times New Roman" panose="02020603050405020304" pitchFamily="18" charset="0"/>
                <a:cs typeface="Courier New" panose="02070309020205020404" pitchFamily="49" charset="0"/>
              </a:rPr>
              <a:t>&amp;subject=Web mail</a:t>
            </a:r>
            <a:r>
              <a:rPr lang="en-US" sz="1600" b="1" kern="0">
                <a:latin typeface="Courier New" panose="02070309020205020404" pitchFamily="49" charset="0"/>
                <a:ea typeface="Times New Roman" panose="02020603050405020304" pitchFamily="18" charset="0"/>
                <a:cs typeface="Courier New" panose="02070309020205020404" pitchFamily="49" charset="0"/>
              </a:rPr>
              <a:t>"&gt;Send us an email&lt;/a&gt;</a:t>
            </a:r>
          </a:p>
          <a:p>
            <a:pPr marL="347345">
              <a:spcBef>
                <a:spcPts val="0"/>
              </a:spcBef>
              <a:spcAft>
                <a:spcPts val="600"/>
              </a:spcAft>
              <a:tabLst>
                <a:tab pos="1371600" algn="l"/>
              </a:tabLst>
            </a:pPr>
            <a:r>
              <a:rPr lang="en-US" sz="2000" b="1" kern="0">
                <a:latin typeface="Arial" panose="020B0604020202020204" pitchFamily="34" charset="0"/>
                <a:ea typeface="Times New Roman" panose="02020603050405020304" pitchFamily="18" charset="0"/>
                <a:cs typeface="Arial" panose="020B0604020202020204" pitchFamily="34" charset="0"/>
              </a:rPr>
              <a:t>A link that calls a phone number</a:t>
            </a:r>
          </a:p>
          <a:p>
            <a:pPr marL="347345">
              <a:spcBef>
                <a:spcPts val="0"/>
              </a:spcBef>
              <a:spcAft>
                <a:spcPts val="600"/>
              </a:spcAft>
              <a:tabLst>
                <a:tab pos="1371600" algn="l"/>
              </a:tabLst>
            </a:pPr>
            <a:r>
              <a:rPr lang="en-US" sz="1600" b="1" kern="0">
                <a:latin typeface="Courier New" panose="02070309020205020404" pitchFamily="49" charset="0"/>
                <a:ea typeface="Times New Roman" panose="02020603050405020304" pitchFamily="18" charset="0"/>
                <a:cs typeface="Courier New" panose="02070309020205020404" pitchFamily="49" charset="0"/>
              </a:rPr>
              <a:t>&lt;a href="</a:t>
            </a:r>
            <a:r>
              <a:rPr lang="en-US" sz="1600" b="1" kern="0">
                <a:highlight>
                  <a:srgbClr val="FFFF00"/>
                </a:highlight>
                <a:latin typeface="Courier New" panose="02070309020205020404" pitchFamily="49" charset="0"/>
                <a:ea typeface="Times New Roman" panose="02020603050405020304" pitchFamily="18" charset="0"/>
                <a:cs typeface="Courier New" panose="02070309020205020404" pitchFamily="49" charset="0"/>
              </a:rPr>
              <a:t>tel:555-555-5555</a:t>
            </a:r>
            <a:r>
              <a:rPr lang="en-US" sz="1600" b="1" kern="0">
                <a:latin typeface="Courier New" panose="02070309020205020404" pitchFamily="49" charset="0"/>
                <a:ea typeface="Times New Roman" panose="02020603050405020304" pitchFamily="18" charset="0"/>
                <a:cs typeface="Courier New" panose="02070309020205020404" pitchFamily="49" charset="0"/>
              </a:rPr>
              <a:t>"&gt;Call us&lt;/a&gt;</a:t>
            </a:r>
          </a:p>
          <a:p>
            <a:pPr marL="347345">
              <a:spcBef>
                <a:spcPts val="0"/>
              </a:spcBef>
              <a:spcAft>
                <a:spcPts val="600"/>
              </a:spcAft>
              <a:tabLst>
                <a:tab pos="1371600" algn="l"/>
              </a:tabLst>
            </a:pPr>
            <a:r>
              <a:rPr lang="en-US" sz="2000" b="1" kern="0">
                <a:latin typeface="Arial" panose="020B0604020202020204" pitchFamily="34" charset="0"/>
                <a:ea typeface="Times New Roman" panose="02020603050405020304" pitchFamily="18" charset="0"/>
                <a:cs typeface="Arial" panose="020B0604020202020204" pitchFamily="34" charset="0"/>
              </a:rPr>
              <a:t>A link that starts a Skype session</a:t>
            </a:r>
          </a:p>
          <a:p>
            <a:pPr marL="347345">
              <a:spcBef>
                <a:spcPts val="0"/>
              </a:spcBef>
              <a:spcAft>
                <a:spcPts val="600"/>
              </a:spcAft>
              <a:tabLst>
                <a:tab pos="1371600" algn="l"/>
              </a:tabLst>
            </a:pPr>
            <a:r>
              <a:rPr lang="en-US" sz="1600" b="1" kern="0">
                <a:latin typeface="Courier New" panose="02070309020205020404" pitchFamily="49" charset="0"/>
                <a:ea typeface="Times New Roman" panose="02020603050405020304" pitchFamily="18" charset="0"/>
                <a:cs typeface="Courier New" panose="02070309020205020404" pitchFamily="49" charset="0"/>
              </a:rPr>
              <a:t>&lt;a href="</a:t>
            </a:r>
            <a:r>
              <a:rPr lang="en-US" sz="1600" b="1" kern="0">
                <a:highlight>
                  <a:srgbClr val="FFFF00"/>
                </a:highlight>
                <a:latin typeface="Courier New" panose="02070309020205020404" pitchFamily="49" charset="0"/>
                <a:ea typeface="Times New Roman" panose="02020603050405020304" pitchFamily="18" charset="0"/>
                <a:cs typeface="Courier New" panose="02070309020205020404" pitchFamily="49" charset="0"/>
              </a:rPr>
              <a:t>skype:murachsupport</a:t>
            </a:r>
            <a:r>
              <a:rPr lang="en-US" sz="1600" b="1" kern="0">
                <a:latin typeface="Courier New" panose="02070309020205020404" pitchFamily="49" charset="0"/>
                <a:ea typeface="Times New Roman" panose="02020603050405020304" pitchFamily="18" charset="0"/>
                <a:cs typeface="Courier New" panose="02070309020205020404" pitchFamily="49" charset="0"/>
              </a:rPr>
              <a:t>"&gt;Skype chat with us&lt;/a&gt;</a:t>
            </a:r>
          </a:p>
          <a:p>
            <a:endParaRPr lang="en-US" kern="0" dirty="0"/>
          </a:p>
        </p:txBody>
      </p:sp>
    </p:spTree>
    <p:extLst>
      <p:ext uri="{BB962C8B-B14F-4D97-AF65-F5344CB8AC3E}">
        <p14:creationId xmlns:p14="http://schemas.microsoft.com/office/powerpoint/2010/main" val="100021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50CBE63-4EC1-4611-A175-E8A8FDBFE46C}"/>
              </a:ext>
            </a:extLst>
          </p:cNvPr>
          <p:cNvSpPr>
            <a:spLocks noGrp="1"/>
          </p:cNvSpPr>
          <p:nvPr>
            <p:ph type="body" sz="quarter" idx="13"/>
          </p:nvPr>
        </p:nvSpPr>
        <p:spPr>
          <a:xfrm>
            <a:off x="1219200" y="2209800"/>
            <a:ext cx="6705600" cy="2971800"/>
          </a:xfrm>
        </p:spPr>
        <p:txBody>
          <a:bodyPr/>
          <a:lstStyle/>
          <a:p>
            <a:r>
              <a:rPr lang="en-US"/>
              <a:t>Navigation Menus</a:t>
            </a:r>
          </a:p>
          <a:p>
            <a:r>
              <a:rPr lang="en-US" sz="3600" b="0"/>
              <a:t>&lt;nav&gt;, &lt;ul&gt;, &lt;li&gt;, &lt;a&gt;</a:t>
            </a:r>
          </a:p>
        </p:txBody>
      </p:sp>
      <p:sp>
        <p:nvSpPr>
          <p:cNvPr id="4" name="Date Placeholder 3">
            <a:extLst>
              <a:ext uri="{FF2B5EF4-FFF2-40B4-BE49-F238E27FC236}">
                <a16:creationId xmlns:a16="http://schemas.microsoft.com/office/drawing/2014/main" id="{4720F152-A27E-4FE7-B85A-25ECC2E6B0C8}"/>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4B59AB76-3C06-4EA7-ABBF-F46F457ADAA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67D7C576-E301-4315-BCE7-4B5CE9ED57A0}"/>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36</a:t>
            </a:fld>
            <a:endParaRPr lang="en-US" dirty="0">
              <a:solidFill>
                <a:schemeClr val="bg1"/>
              </a:solidFill>
            </a:endParaRPr>
          </a:p>
        </p:txBody>
      </p:sp>
    </p:spTree>
    <p:extLst>
      <p:ext uri="{BB962C8B-B14F-4D97-AF65-F5344CB8AC3E}">
        <p14:creationId xmlns:p14="http://schemas.microsoft.com/office/powerpoint/2010/main" val="30587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B348-989D-4809-8944-9FDFA22F6631}"/>
              </a:ext>
            </a:extLst>
          </p:cNvPr>
          <p:cNvSpPr>
            <a:spLocks noGrp="1"/>
          </p:cNvSpPr>
          <p:nvPr>
            <p:ph type="title"/>
          </p:nvPr>
        </p:nvSpPr>
        <p:spPr/>
        <p:txBody>
          <a:bodyPr/>
          <a:lstStyle/>
          <a:p>
            <a:r>
              <a:rPr lang="en-US"/>
              <a:t>HTML5 Semantic &lt;nav&gt; tag</a:t>
            </a:r>
          </a:p>
        </p:txBody>
      </p:sp>
      <p:sp>
        <p:nvSpPr>
          <p:cNvPr id="3" name="Content Placeholder 2">
            <a:extLst>
              <a:ext uri="{FF2B5EF4-FFF2-40B4-BE49-F238E27FC236}">
                <a16:creationId xmlns:a16="http://schemas.microsoft.com/office/drawing/2014/main" id="{4974C156-837B-4A78-80DB-2BCCAC38DF93}"/>
              </a:ext>
            </a:extLst>
          </p:cNvPr>
          <p:cNvSpPr>
            <a:spLocks noGrp="1"/>
          </p:cNvSpPr>
          <p:nvPr>
            <p:ph sz="quarter" idx="13"/>
          </p:nvPr>
        </p:nvSpPr>
        <p:spPr/>
        <p:txBody>
          <a:bodyPr/>
          <a:lstStyle/>
          <a:p>
            <a:endParaRPr lang="en-US" sz="2400"/>
          </a:p>
          <a:p>
            <a:r>
              <a:rPr lang="en-US" sz="2400"/>
              <a:t>The &lt;nav&gt; tag should be used do delineate any Navigation Menu you create.</a:t>
            </a:r>
          </a:p>
          <a:p>
            <a:endParaRPr lang="en-US" sz="2400"/>
          </a:p>
          <a:p>
            <a:r>
              <a:rPr lang="en-US" sz="2400">
                <a:latin typeface="Consolas" panose="020B0609020204030204" pitchFamily="49" charset="0"/>
              </a:rPr>
              <a:t>&lt;nav&gt;</a:t>
            </a:r>
            <a:r>
              <a:rPr lang="en-US" sz="2400" i="1">
                <a:solidFill>
                  <a:schemeClr val="tx1">
                    <a:lumMod val="50000"/>
                    <a:lumOff val="50000"/>
                  </a:schemeClr>
                </a:solidFill>
                <a:latin typeface="Consolas" panose="020B0609020204030204" pitchFamily="49" charset="0"/>
              </a:rPr>
              <a:t>My links here...</a:t>
            </a:r>
            <a:r>
              <a:rPr lang="en-US" sz="2400">
                <a:latin typeface="Consolas" panose="020B0609020204030204" pitchFamily="49" charset="0"/>
              </a:rPr>
              <a:t>&lt;/nav&gt;</a:t>
            </a:r>
          </a:p>
        </p:txBody>
      </p:sp>
      <p:sp>
        <p:nvSpPr>
          <p:cNvPr id="4" name="Date Placeholder 3">
            <a:extLst>
              <a:ext uri="{FF2B5EF4-FFF2-40B4-BE49-F238E27FC236}">
                <a16:creationId xmlns:a16="http://schemas.microsoft.com/office/drawing/2014/main" id="{BCD5FBB9-DA14-4916-B3DD-CD0A693DAD85}"/>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61D1526B-FCE4-4053-831B-B55430FDD37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2C7F050E-FC5A-4CC5-9697-19DA19023633}"/>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37</a:t>
            </a:fld>
            <a:endParaRPr lang="en-US" dirty="0">
              <a:solidFill>
                <a:schemeClr val="bg1"/>
              </a:solidFill>
            </a:endParaRPr>
          </a:p>
        </p:txBody>
      </p:sp>
    </p:spTree>
    <p:extLst>
      <p:ext uri="{BB962C8B-B14F-4D97-AF65-F5344CB8AC3E}">
        <p14:creationId xmlns:p14="http://schemas.microsoft.com/office/powerpoint/2010/main" val="3287861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24D93-4D8B-4095-A7E0-C33305E6D233}"/>
              </a:ext>
            </a:extLst>
          </p:cNvPr>
          <p:cNvSpPr>
            <a:spLocks noGrp="1"/>
          </p:cNvSpPr>
          <p:nvPr>
            <p:ph type="title"/>
          </p:nvPr>
        </p:nvSpPr>
        <p:spPr>
          <a:xfrm>
            <a:off x="914400" y="316468"/>
            <a:ext cx="7315200" cy="369332"/>
          </a:xfrm>
        </p:spPr>
        <p:txBody>
          <a:bodyPr/>
          <a:lstStyle/>
          <a:p>
            <a:r>
              <a:rPr lang="en-US"/>
              <a:t>CSS Display Property</a:t>
            </a:r>
          </a:p>
        </p:txBody>
      </p:sp>
      <p:sp>
        <p:nvSpPr>
          <p:cNvPr id="3" name="Content Placeholder 2">
            <a:extLst>
              <a:ext uri="{FF2B5EF4-FFF2-40B4-BE49-F238E27FC236}">
                <a16:creationId xmlns:a16="http://schemas.microsoft.com/office/drawing/2014/main" id="{28863FB4-8A0B-438D-B35B-7283FCD94243}"/>
              </a:ext>
            </a:extLst>
          </p:cNvPr>
          <p:cNvSpPr>
            <a:spLocks noGrp="1"/>
          </p:cNvSpPr>
          <p:nvPr>
            <p:ph sz="quarter" idx="13"/>
          </p:nvPr>
        </p:nvSpPr>
        <p:spPr>
          <a:xfrm>
            <a:off x="914400" y="685800"/>
            <a:ext cx="7315200" cy="5486400"/>
          </a:xfrm>
        </p:spPr>
        <p:txBody>
          <a:bodyPr/>
          <a:lstStyle/>
          <a:p>
            <a:r>
              <a:rPr lang="en-US" sz="2000">
                <a:latin typeface="Consolas" panose="020B0609020204030204" pitchFamily="49" charset="0"/>
              </a:rPr>
              <a:t>display: block;</a:t>
            </a:r>
          </a:p>
          <a:p>
            <a:pPr marL="457200" lvl="1" indent="0">
              <a:buNone/>
            </a:pPr>
            <a:r>
              <a:rPr lang="en-US" sz="1800"/>
              <a:t>The element generates a block element box, generating line breaks both before and after the element when in the normal flow.</a:t>
            </a:r>
          </a:p>
          <a:p>
            <a:pPr indent="-285750"/>
            <a:r>
              <a:rPr lang="en-US" sz="2000">
                <a:latin typeface="Consolas" panose="020B0609020204030204" pitchFamily="49" charset="0"/>
              </a:rPr>
              <a:t>display: inline;</a:t>
            </a:r>
          </a:p>
          <a:p>
            <a:pPr marL="457200" lvl="1" indent="0">
              <a:buNone/>
            </a:pPr>
            <a:r>
              <a:rPr lang="en-US" sz="1800"/>
              <a:t>The element generates one or more inline element boxes that do not generate line breaks before or after themselves. In normal flow, the next element will be on the same line if there is space.</a:t>
            </a:r>
          </a:p>
          <a:p>
            <a:pPr indent="-285750"/>
            <a:r>
              <a:rPr lang="en-US" sz="2000">
                <a:latin typeface="Consolas" panose="020B0609020204030204" pitchFamily="49" charset="0"/>
              </a:rPr>
              <a:t>display: inline-block;</a:t>
            </a:r>
          </a:p>
          <a:p>
            <a:pPr marL="457200" lvl="1" indent="0">
              <a:buNone/>
            </a:pPr>
            <a:r>
              <a:rPr lang="en-US" sz="1800"/>
              <a:t>The element generates a block element box that will be flowed with surrounding content as if it were a single inline box.</a:t>
            </a:r>
          </a:p>
          <a:p>
            <a:pPr indent="-285750"/>
            <a:r>
              <a:rPr lang="en-US" sz="2000">
                <a:latin typeface="Consolas" panose="020B0609020204030204" pitchFamily="49" charset="0"/>
              </a:rPr>
              <a:t>display: none;</a:t>
            </a:r>
          </a:p>
          <a:p>
            <a:pPr marL="457200" lvl="1" indent="0">
              <a:buNone/>
            </a:pPr>
            <a:r>
              <a:rPr lang="en-US" sz="1800"/>
              <a:t>Turns off the display of an element so that it has no effect on layout (the document is rendered as though the element did not exist). All descendant elements also have their display turned off.</a:t>
            </a:r>
          </a:p>
          <a:p>
            <a:pPr indent="-285750"/>
            <a:endParaRPr lang="en-US" sz="1800"/>
          </a:p>
          <a:p>
            <a:pPr indent="-285750"/>
            <a:r>
              <a:rPr lang="en-US" sz="1800" b="1"/>
              <a:t>Examples:</a:t>
            </a:r>
            <a:r>
              <a:rPr lang="en-US" sz="1800"/>
              <a:t> </a:t>
            </a:r>
            <a:r>
              <a:rPr lang="en-US" sz="1800">
                <a:solidFill>
                  <a:schemeClr val="accent2"/>
                </a:solidFill>
                <a:hlinkClick r:id="rId2">
                  <a:extLst>
                    <a:ext uri="{A12FA001-AC4F-418D-AE19-62706E023703}">
                      <ahyp:hlinkClr xmlns:ahyp="http://schemas.microsoft.com/office/drawing/2018/hyperlinkcolor" val="tx"/>
                    </a:ext>
                  </a:extLst>
                </a:hlinkClick>
              </a:rPr>
              <a:t>https://www.w3schools.com/cssref/pr_class_display.asp</a:t>
            </a:r>
            <a:endParaRPr lang="en-US" sz="1800">
              <a:solidFill>
                <a:schemeClr val="accent2"/>
              </a:solidFill>
            </a:endParaRPr>
          </a:p>
          <a:p>
            <a:pPr indent="-285750"/>
            <a:r>
              <a:rPr lang="en-US" sz="1800" b="1"/>
              <a:t>Docs:</a:t>
            </a:r>
            <a:r>
              <a:rPr lang="en-US" sz="1800"/>
              <a:t> </a:t>
            </a:r>
            <a:r>
              <a:rPr lang="en-US" sz="1800">
                <a:solidFill>
                  <a:schemeClr val="accent2"/>
                </a:solidFill>
                <a:hlinkClick r:id="rId3">
                  <a:extLst>
                    <a:ext uri="{A12FA001-AC4F-418D-AE19-62706E023703}">
                      <ahyp:hlinkClr xmlns:ahyp="http://schemas.microsoft.com/office/drawing/2018/hyperlinkcolor" val="tx"/>
                    </a:ext>
                  </a:extLst>
                </a:hlinkClick>
              </a:rPr>
              <a:t>https://developer.mozilla.org/en-US/docs/Web/CSS/display</a:t>
            </a:r>
            <a:endParaRPr lang="en-US" sz="1800">
              <a:solidFill>
                <a:schemeClr val="accent2"/>
              </a:solidFill>
            </a:endParaRPr>
          </a:p>
        </p:txBody>
      </p:sp>
      <p:sp>
        <p:nvSpPr>
          <p:cNvPr id="4" name="Date Placeholder 3">
            <a:extLst>
              <a:ext uri="{FF2B5EF4-FFF2-40B4-BE49-F238E27FC236}">
                <a16:creationId xmlns:a16="http://schemas.microsoft.com/office/drawing/2014/main" id="{26689DD6-F251-490A-BFB9-041180B507A1}"/>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96F01414-E5A1-4BFB-9F51-F8873832AC4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D2E83937-7FC5-456A-8382-F98B54A10227}"/>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38</a:t>
            </a:fld>
            <a:endParaRPr lang="en-US" dirty="0">
              <a:solidFill>
                <a:schemeClr val="bg1"/>
              </a:solidFill>
            </a:endParaRPr>
          </a:p>
        </p:txBody>
      </p:sp>
    </p:spTree>
    <p:extLst>
      <p:ext uri="{BB962C8B-B14F-4D97-AF65-F5344CB8AC3E}">
        <p14:creationId xmlns:p14="http://schemas.microsoft.com/office/powerpoint/2010/main" val="3014665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82E3-45F4-4367-9CFB-96ED4EF2BC89}"/>
              </a:ext>
            </a:extLst>
          </p:cNvPr>
          <p:cNvSpPr>
            <a:spLocks noGrp="1"/>
          </p:cNvSpPr>
          <p:nvPr>
            <p:ph type="title"/>
          </p:nvPr>
        </p:nvSpPr>
        <p:spPr>
          <a:xfrm>
            <a:off x="685800" y="617295"/>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vertical navigation menu</a:t>
            </a:r>
            <a:endParaRPr lang="en-US" dirty="0"/>
          </a:p>
        </p:txBody>
      </p:sp>
      <p:pic>
        <p:nvPicPr>
          <p:cNvPr id="7" name="Content Placeholder 6" descr="See page 266 in book" title="See slide title">
            <a:extLst>
              <a:ext uri="{FF2B5EF4-FFF2-40B4-BE49-F238E27FC236}">
                <a16:creationId xmlns:a16="http://schemas.microsoft.com/office/drawing/2014/main" id="{AA61BFEE-7F61-4297-B7EB-03E637861F25}"/>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685800" y="1136385"/>
            <a:ext cx="2866667" cy="2142857"/>
          </a:xfrm>
          <a:prstGeom prst="rect">
            <a:avLst/>
          </a:prstGeom>
        </p:spPr>
      </p:pic>
      <p:sp>
        <p:nvSpPr>
          <p:cNvPr id="5" name="Footer Placeholder 4">
            <a:extLst>
              <a:ext uri="{FF2B5EF4-FFF2-40B4-BE49-F238E27FC236}">
                <a16:creationId xmlns:a16="http://schemas.microsoft.com/office/drawing/2014/main" id="{C98D0962-3809-4791-8C1D-4280413E16A0}"/>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144DC57-DAB2-47D9-AD89-2BB2464EDF3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DE2D29C-6489-4AA4-A182-18088912B3E3}"/>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39</a:t>
            </a:fld>
            <a:endParaRPr lang="en-US" dirty="0">
              <a:solidFill>
                <a:schemeClr val="bg1"/>
              </a:solidFill>
            </a:endParaRPr>
          </a:p>
        </p:txBody>
      </p:sp>
      <p:sp>
        <p:nvSpPr>
          <p:cNvPr id="9" name="Text Placeholder 2">
            <a:extLst>
              <a:ext uri="{FF2B5EF4-FFF2-40B4-BE49-F238E27FC236}">
                <a16:creationId xmlns:a16="http://schemas.microsoft.com/office/drawing/2014/main" id="{CD39B181-90B5-4785-991C-D3AEA33944C8}"/>
              </a:ext>
            </a:extLst>
          </p:cNvPr>
          <p:cNvSpPr txBox="1">
            <a:spLocks/>
          </p:cNvSpPr>
          <p:nvPr/>
        </p:nvSpPr>
        <p:spPr bwMode="auto">
          <a:xfrm>
            <a:off x="685800" y="3872969"/>
            <a:ext cx="8458200" cy="18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spcBef>
                <a:spcPts val="0"/>
              </a:spcBef>
              <a:spcAft>
                <a:spcPts val="0"/>
              </a:spcAft>
              <a:tabLst>
                <a:tab pos="1371600" algn="l"/>
              </a:tabLst>
            </a:pPr>
            <a:r>
              <a:rPr lang="en-US" sz="14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&lt;nav id="nav_menu_1"&gt;</a:t>
            </a: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&lt;ul&gt;</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&lt;li&gt;&lt;a href="index.html"&gt;Home&lt;/a&gt;&lt;/li&gt;</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&lt;li&gt;&lt;a href="tickets.html"&gt;Get Tickets&lt;/a&gt;&lt;/li&gt; </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&lt;li&gt;&lt;a href="members.html" </a:t>
            </a:r>
            <a:r>
              <a:rPr lang="en-US" sz="14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class="current"</a:t>
            </a: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&gt;Become a Member&lt;/a&gt;&lt;/li&gt; </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&lt;li&gt;&lt;a href="about_us.html"&gt;About Us&lt;/a&gt;&lt;/li&gt;</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&lt;/ul&gt;</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&lt;/nav&gt;</a:t>
            </a:r>
          </a:p>
        </p:txBody>
      </p:sp>
      <p:sp>
        <p:nvSpPr>
          <p:cNvPr id="10" name="Title 1">
            <a:extLst>
              <a:ext uri="{FF2B5EF4-FFF2-40B4-BE49-F238E27FC236}">
                <a16:creationId xmlns:a16="http://schemas.microsoft.com/office/drawing/2014/main" id="{F9D7837F-300D-4DCD-B931-225AEE2B4AC6}"/>
              </a:ext>
            </a:extLst>
          </p:cNvPr>
          <p:cNvSpPr txBox="1">
            <a:spLocks/>
          </p:cNvSpPr>
          <p:nvPr/>
        </p:nvSpPr>
        <p:spPr bwMode="auto">
          <a:xfrm>
            <a:off x="685800" y="3429000"/>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1" fontAlgn="base" hangingPunct="1">
              <a:spcBef>
                <a:spcPct val="0"/>
              </a:spcBef>
              <a:spcAft>
                <a:spcPct val="0"/>
              </a:spcAft>
              <a:defRPr sz="2400" b="1" i="0" baseline="0">
                <a:solidFill>
                  <a:srgbClr val="000099"/>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a:spcBef>
                <a:spcPts val="0"/>
              </a:spcBef>
              <a:spcAft>
                <a:spcPts val="600"/>
              </a:spcAft>
              <a:tabLst>
                <a:tab pos="1371600" algn="l"/>
              </a:tabLst>
            </a:pPr>
            <a:r>
              <a:rPr lang="en-US" kern="0">
                <a:latin typeface="Arial" panose="020B0604020202020204" pitchFamily="34" charset="0"/>
                <a:ea typeface="Times New Roman" panose="02020603050405020304" pitchFamily="18" charset="0"/>
                <a:cs typeface="Times New Roman" panose="02020603050405020304" pitchFamily="18" charset="0"/>
              </a:rPr>
              <a:t>HTML</a:t>
            </a:r>
            <a:endParaRPr lang="en-US" kern="0" dirty="0"/>
          </a:p>
        </p:txBody>
      </p:sp>
      <p:sp>
        <p:nvSpPr>
          <p:cNvPr id="11" name="TextBox 10">
            <a:extLst>
              <a:ext uri="{FF2B5EF4-FFF2-40B4-BE49-F238E27FC236}">
                <a16:creationId xmlns:a16="http://schemas.microsoft.com/office/drawing/2014/main" id="{58A17A07-B60A-4FDD-B912-DF3C605640F4}"/>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book_examples/ch07/14_15_navigation.html</a:t>
            </a:r>
          </a:p>
        </p:txBody>
      </p:sp>
    </p:spTree>
    <p:extLst>
      <p:ext uri="{BB962C8B-B14F-4D97-AF65-F5344CB8AC3E}">
        <p14:creationId xmlns:p14="http://schemas.microsoft.com/office/powerpoint/2010/main" val="263944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21D4-8FC1-4CBE-8CAB-50AC6829D184}"/>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HTML for an unordered </a:t>
            </a:r>
            <a:r>
              <a:rPr lang="en-US">
                <a:latin typeface="Arial" panose="020B0604020202020204" pitchFamily="34" charset="0"/>
                <a:ea typeface="Times New Roman" panose="02020603050405020304" pitchFamily="18" charset="0"/>
                <a:cs typeface="Times New Roman" panose="02020603050405020304" pitchFamily="18" charset="0"/>
              </a:rPr>
              <a:t>list </a:t>
            </a:r>
            <a:br>
              <a:rPr lang="en-US">
                <a:latin typeface="Arial" panose="020B0604020202020204" pitchFamily="34" charset="0"/>
                <a:ea typeface="Times New Roman" panose="02020603050405020304" pitchFamily="18" charset="0"/>
                <a:cs typeface="Times New Roman" panose="02020603050405020304" pitchFamily="18" charset="0"/>
              </a:rPr>
            </a:br>
            <a:r>
              <a:rPr lang="en-US">
                <a:latin typeface="Arial" panose="020B0604020202020204" pitchFamily="34" charset="0"/>
                <a:ea typeface="Times New Roman" panose="02020603050405020304" pitchFamily="18" charset="0"/>
                <a:cs typeface="Times New Roman" panose="02020603050405020304" pitchFamily="18" charset="0"/>
              </a:rPr>
              <a:t>with paragraphs and </a:t>
            </a:r>
            <a:r>
              <a:rPr lang="en-US" dirty="0">
                <a:latin typeface="Arial" panose="020B0604020202020204" pitchFamily="34" charset="0"/>
                <a:ea typeface="Times New Roman" panose="02020603050405020304" pitchFamily="18" charset="0"/>
                <a:cs typeface="Times New Roman" panose="02020603050405020304" pitchFamily="18" charset="0"/>
              </a:rPr>
              <a:t>links</a:t>
            </a:r>
            <a:endParaRPr lang="en-US" dirty="0"/>
          </a:p>
        </p:txBody>
      </p:sp>
      <p:sp>
        <p:nvSpPr>
          <p:cNvPr id="3" name="Text Placeholder 2">
            <a:extLst>
              <a:ext uri="{FF2B5EF4-FFF2-40B4-BE49-F238E27FC236}">
                <a16:creationId xmlns:a16="http://schemas.microsoft.com/office/drawing/2014/main" id="{5862F5B9-160F-408B-96F1-E8E098B4CD10}"/>
              </a:ext>
            </a:extLst>
          </p:cNvPr>
          <p:cNvSpPr>
            <a:spLocks noGrp="1"/>
          </p:cNvSpPr>
          <p:nvPr>
            <p:ph type="body" sz="quarter" idx="13"/>
          </p:nvPr>
        </p:nvSpPr>
        <p:spPr>
          <a:xfrm>
            <a:off x="838200" y="1219200"/>
            <a:ext cx="7391400" cy="48006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&lt;h1&gt;San Joaquin Valley Town Hall Programs&lt;/h1&gt;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&lt;p&gt;Join us for a complimentary coffee hour at the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="saroyan.html"&gt;William Saroyan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Theatre&lt;/a&gt;, 9:15 to 10:15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a.m. on the day of each lecture. The speakers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usually attend this very special event.&lt;/p&gt;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&lt;p&gt;Extend the excitement of Town Hall by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purchasing tickets to the post-lecture luncheons.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This unique opportunity allows you to ask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more questions of the speakers--plus spend extra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time meeting new Town Hall friends.&lt;/p&gt;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&lt;p&gt;A limited number of tickets are available.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Call (559) 555-1212 for reservations by the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Friday preceding the event.&lt;/p&gt;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L="347345" marR="0">
              <a:spcBef>
                <a:spcPts val="0"/>
              </a:spcBef>
              <a:spcAft>
                <a:spcPts val="60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endParaRPr lang="en-US" dirty="0"/>
          </a:p>
        </p:txBody>
      </p:sp>
      <p:sp>
        <p:nvSpPr>
          <p:cNvPr id="5" name="Footer Placeholder 4">
            <a:extLst>
              <a:ext uri="{FF2B5EF4-FFF2-40B4-BE49-F238E27FC236}">
                <a16:creationId xmlns:a16="http://schemas.microsoft.com/office/drawing/2014/main" id="{1F69E33E-DDA0-4DB7-B554-B532368FD78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98789841-6E8C-4811-9F62-5705A43510A4}"/>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4A785EAE-7F87-4C69-A26F-4CE0763FD42F}"/>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187263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50800-CC12-4DD0-80C1-3B15E906289B}"/>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a:latin typeface="Arial" panose="020B0604020202020204" pitchFamily="34" charset="0"/>
                <a:ea typeface="Times New Roman" panose="02020603050405020304" pitchFamily="18" charset="0"/>
                <a:cs typeface="Times New Roman" panose="02020603050405020304" pitchFamily="18" charset="0"/>
              </a:rPr>
              <a:t>CSS for a </a:t>
            </a:r>
            <a:r>
              <a:rPr lang="en-US" dirty="0">
                <a:latin typeface="Arial" panose="020B0604020202020204" pitchFamily="34" charset="0"/>
                <a:ea typeface="Times New Roman" panose="02020603050405020304" pitchFamily="18" charset="0"/>
                <a:cs typeface="Times New Roman" panose="02020603050405020304" pitchFamily="18" charset="0"/>
              </a:rPr>
              <a:t>vertical navigation menu</a:t>
            </a:r>
            <a:endParaRPr lang="en-US" dirty="0"/>
          </a:p>
        </p:txBody>
      </p:sp>
      <p:sp>
        <p:nvSpPr>
          <p:cNvPr id="3" name="Text Placeholder 2">
            <a:extLst>
              <a:ext uri="{FF2B5EF4-FFF2-40B4-BE49-F238E27FC236}">
                <a16:creationId xmlns:a16="http://schemas.microsoft.com/office/drawing/2014/main" id="{46CFA442-FF8B-44FD-9980-E9D0655D0B24}"/>
              </a:ext>
            </a:extLst>
          </p:cNvPr>
          <p:cNvSpPr>
            <a:spLocks noGrp="1"/>
          </p:cNvSpPr>
          <p:nvPr>
            <p:ph type="body" sz="quarter" idx="13"/>
          </p:nvPr>
        </p:nvSpPr>
        <p:spPr>
          <a:xfrm>
            <a:off x="838200" y="990600"/>
            <a:ext cx="7391400" cy="4800600"/>
          </a:xfrm>
        </p:spPr>
        <p:txBody>
          <a:bodyPr/>
          <a:lstStyle/>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nav_menu_1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list-style: none;</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nav_menu_1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a:latin typeface="Courier New" panose="02070309020205020404" pitchFamily="49" charset="0"/>
                <a:ea typeface="Times New Roman" panose="02020603050405020304" pitchFamily="18" charset="0"/>
                <a:cs typeface="Times New Roman" panose="02020603050405020304" pitchFamily="18" charset="0"/>
              </a:rPr>
              <a:t>li {</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display: block;</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width: </a:t>
            </a:r>
            <a:r>
              <a:rPr lang="en-US" sz="1600" b="1">
                <a:latin typeface="Courier New" panose="02070309020205020404" pitchFamily="49" charset="0"/>
                <a:ea typeface="Times New Roman" panose="02020603050405020304" pitchFamily="18" charset="0"/>
                <a:cs typeface="Times New Roman" panose="02020603050405020304" pitchFamily="18" charset="0"/>
              </a:rPr>
              <a:t>200px;</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border: 2px solid blue; </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#nav_menu_1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li a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display: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block;</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color: blue; </a:t>
            </a:r>
          </a:p>
          <a:p>
            <a:pPr marL="347345">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text-decoration: none;</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#nav_menu_1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li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a.current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background-color: silver</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16E4961-2DFC-4232-BAAB-67EA56900FA9}"/>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9AC232F1-E737-43E5-B8A3-268CBD5EE451}"/>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44E653A6-7FDC-46F3-BEAD-1246FB9899A0}"/>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40</a:t>
            </a:fld>
            <a:endParaRPr lang="en-US" dirty="0">
              <a:solidFill>
                <a:schemeClr val="bg1"/>
              </a:solidFill>
            </a:endParaRPr>
          </a:p>
        </p:txBody>
      </p:sp>
      <p:sp>
        <p:nvSpPr>
          <p:cNvPr id="7" name="TextBox 6">
            <a:extLst>
              <a:ext uri="{FF2B5EF4-FFF2-40B4-BE49-F238E27FC236}">
                <a16:creationId xmlns:a16="http://schemas.microsoft.com/office/drawing/2014/main" id="{9C780C6F-F9AC-45F6-87BF-E8A85E9702A6}"/>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book_examples/ch07/styles/navigation.css</a:t>
            </a:r>
          </a:p>
        </p:txBody>
      </p:sp>
      <p:pic>
        <p:nvPicPr>
          <p:cNvPr id="8" name="Content Placeholder 6" descr="See page 266 in book" title="See slide title">
            <a:extLst>
              <a:ext uri="{FF2B5EF4-FFF2-40B4-BE49-F238E27FC236}">
                <a16:creationId xmlns:a16="http://schemas.microsoft.com/office/drawing/2014/main" id="{7F178630-1789-41F6-98DE-BE3087A68BDA}"/>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5667733" y="1905000"/>
            <a:ext cx="2866667" cy="2142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3995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D44E-46AA-4BAA-AD61-D385332D86BF}"/>
              </a:ext>
            </a:extLst>
          </p:cNvPr>
          <p:cNvSpPr>
            <a:spLocks noGrp="1"/>
          </p:cNvSpPr>
          <p:nvPr>
            <p:ph type="title"/>
          </p:nvPr>
        </p:nvSpPr>
        <p:spPr>
          <a:xfrm>
            <a:off x="685800" y="618490"/>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Two horizontal navigation menus</a:t>
            </a:r>
            <a:endParaRPr lang="en-US" dirty="0"/>
          </a:p>
        </p:txBody>
      </p:sp>
      <p:pic>
        <p:nvPicPr>
          <p:cNvPr id="7" name="Content Placeholder 6" descr="See page 268 in book" title="See slide title">
            <a:extLst>
              <a:ext uri="{FF2B5EF4-FFF2-40B4-BE49-F238E27FC236}">
                <a16:creationId xmlns:a16="http://schemas.microsoft.com/office/drawing/2014/main" id="{3A48E438-8D11-4152-A792-D9D940C3F192}"/>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685800" y="1216422"/>
            <a:ext cx="7066667" cy="1990476"/>
          </a:xfrm>
          <a:prstGeom prst="rect">
            <a:avLst/>
          </a:prstGeom>
        </p:spPr>
      </p:pic>
      <p:sp>
        <p:nvSpPr>
          <p:cNvPr id="5" name="Footer Placeholder 4">
            <a:extLst>
              <a:ext uri="{FF2B5EF4-FFF2-40B4-BE49-F238E27FC236}">
                <a16:creationId xmlns:a16="http://schemas.microsoft.com/office/drawing/2014/main" id="{D95C9CE6-C870-4815-9A45-0F6F949E81B7}"/>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9406317-D360-4938-8A02-C8C2F3B0B111}"/>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66C5E88C-475D-417A-A538-D1932EB82DEA}"/>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41</a:t>
            </a:fld>
            <a:endParaRPr lang="en-US" dirty="0">
              <a:solidFill>
                <a:schemeClr val="bg1"/>
              </a:solidFill>
            </a:endParaRPr>
          </a:p>
        </p:txBody>
      </p:sp>
      <p:sp>
        <p:nvSpPr>
          <p:cNvPr id="8" name="TextBox 7">
            <a:extLst>
              <a:ext uri="{FF2B5EF4-FFF2-40B4-BE49-F238E27FC236}">
                <a16:creationId xmlns:a16="http://schemas.microsoft.com/office/drawing/2014/main" id="{1FF07A12-F5FB-4B8E-BD6D-2920D56BC494}"/>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book_examples/ch07/14_15_navigation.html</a:t>
            </a:r>
          </a:p>
        </p:txBody>
      </p:sp>
      <p:sp>
        <p:nvSpPr>
          <p:cNvPr id="9" name="Text Placeholder 2">
            <a:extLst>
              <a:ext uri="{FF2B5EF4-FFF2-40B4-BE49-F238E27FC236}">
                <a16:creationId xmlns:a16="http://schemas.microsoft.com/office/drawing/2014/main" id="{3611EC7F-393D-4F45-B0D3-17365EC24A91}"/>
              </a:ext>
            </a:extLst>
          </p:cNvPr>
          <p:cNvSpPr txBox="1">
            <a:spLocks/>
          </p:cNvSpPr>
          <p:nvPr/>
        </p:nvSpPr>
        <p:spPr bwMode="auto">
          <a:xfrm>
            <a:off x="685800" y="3872969"/>
            <a:ext cx="8458200" cy="18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spcBef>
                <a:spcPts val="0"/>
              </a:spcBef>
              <a:spcAft>
                <a:spcPts val="0"/>
              </a:spcAft>
              <a:tabLst>
                <a:tab pos="1371600" algn="l"/>
              </a:tabLst>
            </a:pPr>
            <a:r>
              <a:rPr lang="en-US" sz="14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&lt;nav id="nav_menu_2"&gt;</a:t>
            </a: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&lt;ul&gt;</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&lt;li&gt;&lt;a href="index.html"&gt;Home&lt;/a&gt;&lt;/li&gt;</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&lt;li&gt;&lt;a href="tickets.html"&gt;Get Tickets&lt;/a&gt;&lt;/li&gt; </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&lt;li&gt;&lt;a href="members.html" </a:t>
            </a:r>
            <a:r>
              <a:rPr lang="en-US" sz="14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class="current"</a:t>
            </a: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&gt;Become a Member&lt;/a&gt;&lt;/li&gt; </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&lt;li&gt;&lt;a href="about_us.html" </a:t>
            </a:r>
            <a:r>
              <a:rPr lang="en-US" sz="14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class="lastitem"</a:t>
            </a: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&gt;About Us&lt;/a&gt;&lt;/li&gt;</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&lt;/ul&gt;</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&lt;/nav&gt;</a:t>
            </a:r>
          </a:p>
        </p:txBody>
      </p:sp>
      <p:sp>
        <p:nvSpPr>
          <p:cNvPr id="10" name="Title 1">
            <a:extLst>
              <a:ext uri="{FF2B5EF4-FFF2-40B4-BE49-F238E27FC236}">
                <a16:creationId xmlns:a16="http://schemas.microsoft.com/office/drawing/2014/main" id="{B17FEA09-4288-42CF-BB3B-04A8B76437DD}"/>
              </a:ext>
            </a:extLst>
          </p:cNvPr>
          <p:cNvSpPr txBox="1">
            <a:spLocks/>
          </p:cNvSpPr>
          <p:nvPr/>
        </p:nvSpPr>
        <p:spPr bwMode="auto">
          <a:xfrm>
            <a:off x="685800" y="3429000"/>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1" fontAlgn="base" hangingPunct="1">
              <a:spcBef>
                <a:spcPct val="0"/>
              </a:spcBef>
              <a:spcAft>
                <a:spcPct val="0"/>
              </a:spcAft>
              <a:defRPr sz="2400" b="1" i="0" baseline="0">
                <a:solidFill>
                  <a:srgbClr val="000099"/>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a:spcBef>
                <a:spcPts val="0"/>
              </a:spcBef>
              <a:spcAft>
                <a:spcPts val="600"/>
              </a:spcAft>
              <a:tabLst>
                <a:tab pos="1371600" algn="l"/>
              </a:tabLst>
            </a:pPr>
            <a:r>
              <a:rPr lang="en-US" kern="0">
                <a:latin typeface="Arial" panose="020B0604020202020204" pitchFamily="34" charset="0"/>
                <a:ea typeface="Times New Roman" panose="02020603050405020304" pitchFamily="18" charset="0"/>
                <a:cs typeface="Times New Roman" panose="02020603050405020304" pitchFamily="18" charset="0"/>
              </a:rPr>
              <a:t>HTML</a:t>
            </a:r>
            <a:endParaRPr lang="en-US" kern="0" dirty="0"/>
          </a:p>
        </p:txBody>
      </p:sp>
    </p:spTree>
    <p:extLst>
      <p:ext uri="{BB962C8B-B14F-4D97-AF65-F5344CB8AC3E}">
        <p14:creationId xmlns:p14="http://schemas.microsoft.com/office/powerpoint/2010/main" val="1768017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7243C-C03D-4262-8A5D-BD44A3824292}"/>
              </a:ext>
            </a:extLst>
          </p:cNvPr>
          <p:cNvSpPr>
            <a:spLocks noGrp="1"/>
          </p:cNvSpPr>
          <p:nvPr>
            <p:ph type="title"/>
          </p:nvPr>
        </p:nvSpPr>
        <p:spPr>
          <a:xfrm>
            <a:off x="762000" y="288667"/>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for the first horizontal menu</a:t>
            </a:r>
            <a:endParaRPr lang="en-US" dirty="0"/>
          </a:p>
        </p:txBody>
      </p:sp>
      <p:sp>
        <p:nvSpPr>
          <p:cNvPr id="3" name="Text Placeholder 2">
            <a:extLst>
              <a:ext uri="{FF2B5EF4-FFF2-40B4-BE49-F238E27FC236}">
                <a16:creationId xmlns:a16="http://schemas.microsoft.com/office/drawing/2014/main" id="{12A417DA-0348-4F71-91FB-E12F36801E43}"/>
              </a:ext>
            </a:extLst>
          </p:cNvPr>
          <p:cNvSpPr>
            <a:spLocks noGrp="1"/>
          </p:cNvSpPr>
          <p:nvPr>
            <p:ph type="body" sz="quarter" idx="13"/>
          </p:nvPr>
        </p:nvSpPr>
        <p:spPr>
          <a:xfrm>
            <a:off x="762000" y="778133"/>
            <a:ext cx="7391400" cy="4174867"/>
          </a:xfrm>
        </p:spPr>
        <p:txBody>
          <a:bodyPr/>
          <a:lstStyle/>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nav</a:t>
            </a:r>
            <a:r>
              <a:rPr lang="en-US" sz="1600" b="1"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_</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menu_2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list-style: none;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text-align: center;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border-top: 2px solid black;</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border-bottom: 2px solid black</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nav</a:t>
            </a:r>
            <a:r>
              <a:rPr lang="en-US" sz="1600" b="1"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_</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menu_2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li {</a:t>
            </a: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display: inline;</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nav</a:t>
            </a:r>
            <a:r>
              <a:rPr lang="en-US" sz="1600" b="1"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_</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menu_2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li </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color: blue</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text-decoration: underline;</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nav</a:t>
            </a:r>
            <a:r>
              <a:rPr lang="en-US" sz="1600" b="1"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_</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menu_2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li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a.current</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text-decoration</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none</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2714B781-CEBD-4242-A7B8-505939E8D4C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85D3DBA1-D2D8-4E35-AFB6-5248DBB6278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B4CB844E-0089-45C3-9C6E-51B2921719C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42</a:t>
            </a:fld>
            <a:endParaRPr lang="en-US" dirty="0">
              <a:solidFill>
                <a:schemeClr val="bg1"/>
              </a:solidFill>
            </a:endParaRPr>
          </a:p>
        </p:txBody>
      </p:sp>
      <p:sp>
        <p:nvSpPr>
          <p:cNvPr id="7" name="TextBox 6">
            <a:extLst>
              <a:ext uri="{FF2B5EF4-FFF2-40B4-BE49-F238E27FC236}">
                <a16:creationId xmlns:a16="http://schemas.microsoft.com/office/drawing/2014/main" id="{274570D8-2373-4951-910F-8E77200E52BC}"/>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book_examples/ch07/styles/navigation.css</a:t>
            </a:r>
          </a:p>
        </p:txBody>
      </p:sp>
      <p:pic>
        <p:nvPicPr>
          <p:cNvPr id="8" name="Picture 7">
            <a:extLst>
              <a:ext uri="{FF2B5EF4-FFF2-40B4-BE49-F238E27FC236}">
                <a16:creationId xmlns:a16="http://schemas.microsoft.com/office/drawing/2014/main" id="{04803687-B788-4856-BFBD-FB5AD91F43ED}"/>
              </a:ext>
            </a:extLst>
          </p:cNvPr>
          <p:cNvPicPr>
            <a:picLocks noChangeAspect="1"/>
          </p:cNvPicPr>
          <p:nvPr/>
        </p:nvPicPr>
        <p:blipFill>
          <a:blip r:embed="rId2"/>
          <a:stretch>
            <a:fillRect/>
          </a:stretch>
        </p:blipFill>
        <p:spPr>
          <a:xfrm>
            <a:off x="981075" y="4857750"/>
            <a:ext cx="6877050" cy="933450"/>
          </a:xfrm>
          <a:prstGeom prst="rect">
            <a:avLst/>
          </a:prstGeom>
          <a:ln>
            <a:solidFill>
              <a:schemeClr val="tx1"/>
            </a:solidFill>
          </a:ln>
        </p:spPr>
      </p:pic>
    </p:spTree>
    <p:extLst>
      <p:ext uri="{BB962C8B-B14F-4D97-AF65-F5344CB8AC3E}">
        <p14:creationId xmlns:p14="http://schemas.microsoft.com/office/powerpoint/2010/main" val="4100356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CB4D-3246-40BE-BE5D-CED9F53B34BC}"/>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for the second horizontal menu</a:t>
            </a:r>
            <a:endParaRPr lang="en-US" dirty="0"/>
          </a:p>
        </p:txBody>
      </p:sp>
      <p:sp>
        <p:nvSpPr>
          <p:cNvPr id="3" name="Text Placeholder 2">
            <a:extLst>
              <a:ext uri="{FF2B5EF4-FFF2-40B4-BE49-F238E27FC236}">
                <a16:creationId xmlns:a16="http://schemas.microsoft.com/office/drawing/2014/main" id="{D3264BAD-7827-4A2B-AF40-B155343A7D5B}"/>
              </a:ext>
            </a:extLst>
          </p:cNvPr>
          <p:cNvSpPr>
            <a:spLocks noGrp="1"/>
          </p:cNvSpPr>
          <p:nvPr>
            <p:ph type="body" sz="quarter" idx="13"/>
          </p:nvPr>
        </p:nvSpPr>
        <p:spPr>
          <a:xfrm>
            <a:off x="838200" y="1066800"/>
            <a:ext cx="7848600" cy="3402568"/>
          </a:xfrm>
        </p:spPr>
        <p:txBody>
          <a:bodyPr/>
          <a:lstStyle/>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nav</a:t>
            </a:r>
            <a:r>
              <a:rPr lang="en-US" sz="1600" b="1"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_</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menu_3 </a:t>
            </a:r>
            <a:r>
              <a:rPr lang="en-US" sz="1600" b="1"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list-style: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none;</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#nav_menu_3 ul li {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display: block; float: left;</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nav</a:t>
            </a:r>
            <a:r>
              <a:rPr lang="en-US" sz="1600" b="1"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_</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menu_3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li a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display: block;</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width: 175px;</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latin typeface="Courier New" panose="02070309020205020404" pitchFamily="49" charset="0"/>
                <a:ea typeface="Times New Roman" panose="02020603050405020304" pitchFamily="18" charset="0"/>
                <a:cs typeface="Times New Roman" panose="02020603050405020304" pitchFamily="18" charset="0"/>
              </a:rPr>
              <a:t>text-align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a:latin typeface="Courier New" panose="02070309020205020404" pitchFamily="49" charset="0"/>
                <a:ea typeface="Times New Roman" panose="02020603050405020304" pitchFamily="18" charset="0"/>
                <a:cs typeface="Times New Roman" panose="02020603050405020304" pitchFamily="18" charset="0"/>
              </a:rPr>
              <a:t>center;</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text-decoration</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none;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background-color: blue;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color: </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white;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border-right</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2px solid white</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#nav_menu_3 ul li:last-of-type a { border-right: none;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nav</a:t>
            </a:r>
            <a:r>
              <a:rPr lang="en-US" sz="1600" b="1"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_</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menu_3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li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a.current</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color: yellow;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1BBDFD53-5D35-4291-85E0-1EA49F263A81}"/>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92A4B81-265D-4728-8143-4CA2739EF78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F7C7C4EA-3628-40CB-85F6-E4F1FB9B187C}"/>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43</a:t>
            </a:fld>
            <a:endParaRPr lang="en-US" dirty="0">
              <a:solidFill>
                <a:schemeClr val="bg1"/>
              </a:solidFill>
            </a:endParaRPr>
          </a:p>
        </p:txBody>
      </p:sp>
      <p:sp>
        <p:nvSpPr>
          <p:cNvPr id="7" name="TextBox 6">
            <a:extLst>
              <a:ext uri="{FF2B5EF4-FFF2-40B4-BE49-F238E27FC236}">
                <a16:creationId xmlns:a16="http://schemas.microsoft.com/office/drawing/2014/main" id="{051F15B6-D6BB-4767-AACB-6842F9F68438}"/>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book_examples/ch07/styles/navigation.css</a:t>
            </a:r>
          </a:p>
        </p:txBody>
      </p:sp>
      <p:pic>
        <p:nvPicPr>
          <p:cNvPr id="9" name="Picture 8">
            <a:extLst>
              <a:ext uri="{FF2B5EF4-FFF2-40B4-BE49-F238E27FC236}">
                <a16:creationId xmlns:a16="http://schemas.microsoft.com/office/drawing/2014/main" id="{AAB2DD2A-13C9-415C-B35C-643A0AE46731}"/>
              </a:ext>
            </a:extLst>
          </p:cNvPr>
          <p:cNvPicPr>
            <a:picLocks noChangeAspect="1"/>
          </p:cNvPicPr>
          <p:nvPr/>
        </p:nvPicPr>
        <p:blipFill>
          <a:blip r:embed="rId2"/>
          <a:stretch>
            <a:fillRect/>
          </a:stretch>
        </p:blipFill>
        <p:spPr>
          <a:xfrm>
            <a:off x="1100137" y="4810125"/>
            <a:ext cx="6943725" cy="1009650"/>
          </a:xfrm>
          <a:prstGeom prst="rect">
            <a:avLst/>
          </a:prstGeom>
          <a:ln>
            <a:solidFill>
              <a:schemeClr val="tx1"/>
            </a:solidFill>
          </a:ln>
        </p:spPr>
      </p:pic>
    </p:spTree>
    <p:extLst>
      <p:ext uri="{BB962C8B-B14F-4D97-AF65-F5344CB8AC3E}">
        <p14:creationId xmlns:p14="http://schemas.microsoft.com/office/powerpoint/2010/main" val="1791625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6DEF-69C7-4C8D-BF15-912E5C463A1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2-tier navigation menu</a:t>
            </a:r>
            <a:endParaRPr lang="en-US" dirty="0"/>
          </a:p>
        </p:txBody>
      </p:sp>
      <p:pic>
        <p:nvPicPr>
          <p:cNvPr id="7" name="Content Placeholder 6" descr="See page 270 in book" title="See slide title">
            <a:extLst>
              <a:ext uri="{FF2B5EF4-FFF2-40B4-BE49-F238E27FC236}">
                <a16:creationId xmlns:a16="http://schemas.microsoft.com/office/drawing/2014/main" id="{A615D9E2-24CE-4A26-BE3A-62EC726EDF0B}"/>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01700" y="1219200"/>
            <a:ext cx="7152381" cy="1695238"/>
          </a:xfrm>
          <a:prstGeom prst="rect">
            <a:avLst/>
          </a:prstGeom>
        </p:spPr>
      </p:pic>
      <p:sp>
        <p:nvSpPr>
          <p:cNvPr id="5" name="Footer Placeholder 4">
            <a:extLst>
              <a:ext uri="{FF2B5EF4-FFF2-40B4-BE49-F238E27FC236}">
                <a16:creationId xmlns:a16="http://schemas.microsoft.com/office/drawing/2014/main" id="{62750BFC-12C2-4F0D-A18F-455C2864061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A2041AC3-E7A4-483D-A1E2-E95C174764E0}"/>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4AE404AD-74D5-46DF-8AFE-F365348FCF9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44</a:t>
            </a:fld>
            <a:endParaRPr lang="en-US" dirty="0">
              <a:solidFill>
                <a:schemeClr val="bg1"/>
              </a:solidFill>
            </a:endParaRPr>
          </a:p>
        </p:txBody>
      </p:sp>
      <p:sp>
        <p:nvSpPr>
          <p:cNvPr id="9" name="TextBox 8">
            <a:extLst>
              <a:ext uri="{FF2B5EF4-FFF2-40B4-BE49-F238E27FC236}">
                <a16:creationId xmlns:a16="http://schemas.microsoft.com/office/drawing/2014/main" id="{38DBA0C7-D932-4866-ADFF-94F8DEDB3646}"/>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book_examples/ch07/16_navigation_2_tier.html</a:t>
            </a:r>
          </a:p>
        </p:txBody>
      </p:sp>
    </p:spTree>
    <p:extLst>
      <p:ext uri="{BB962C8B-B14F-4D97-AF65-F5344CB8AC3E}">
        <p14:creationId xmlns:p14="http://schemas.microsoft.com/office/powerpoint/2010/main" val="28026296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7E6E5-7FA5-4530-A1AB-2113709BAEF6}"/>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HTML for the 2-tier menu</a:t>
            </a:r>
            <a:endParaRPr lang="en-US" dirty="0"/>
          </a:p>
        </p:txBody>
      </p:sp>
      <p:sp>
        <p:nvSpPr>
          <p:cNvPr id="3" name="Text Placeholder 2">
            <a:extLst>
              <a:ext uri="{FF2B5EF4-FFF2-40B4-BE49-F238E27FC236}">
                <a16:creationId xmlns:a16="http://schemas.microsoft.com/office/drawing/2014/main" id="{99FA9D84-C0B7-4B66-9EC7-09C8A6D090AA}"/>
              </a:ext>
            </a:extLst>
          </p:cNvPr>
          <p:cNvSpPr>
            <a:spLocks noGrp="1"/>
          </p:cNvSpPr>
          <p:nvPr>
            <p:ph type="body" sz="quarter" idx="13"/>
          </p:nvPr>
        </p:nvSpPr>
        <p:spPr>
          <a:xfrm>
            <a:off x="838200" y="1066800"/>
            <a:ext cx="8305800" cy="5105400"/>
          </a:xfrm>
        </p:spPr>
        <p:txBody>
          <a:bodyPr/>
          <a:lstStyle/>
          <a:p>
            <a:pPr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id="</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nav_menu</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="index.html"&gt;Home&lt;/a&gt;&lt;/li&gt;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400" b="1">
                <a:latin typeface="Courier New" panose="02070309020205020404" pitchFamily="49" charset="0"/>
                <a:ea typeface="Times New Roman" panose="02020603050405020304" pitchFamily="18" charset="0"/>
                <a:cs typeface="Times New Roman" panose="02020603050405020304" pitchFamily="18" charset="0"/>
              </a:rPr>
              <a:t>li&gt;</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="#"&gt;Speakers&lt;/a&gt;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="#"&gt;Jeffrey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Toobin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&lt;/a&gt;&lt;/li&gt;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="#"&gt;Andrew </a:t>
            </a:r>
            <a:r>
              <a:rPr lang="en-US" sz="1400" b="1">
                <a:latin typeface="Courier New" panose="02070309020205020404" pitchFamily="49" charset="0"/>
                <a:ea typeface="Times New Roman" panose="02020603050405020304" pitchFamily="18" charset="0"/>
                <a:cs typeface="Times New Roman" panose="02020603050405020304" pitchFamily="18" charset="0"/>
              </a:rPr>
              <a:t>Ross Sorkin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&lt;/a&gt;&lt;/li&gt;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="members.html"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class="current"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r>
              <a:rPr lang="en-US" sz="1400" b="1">
                <a:latin typeface="Courier New" panose="02070309020205020404" pitchFamily="49" charset="0"/>
                <a:ea typeface="Times New Roman" panose="02020603050405020304" pitchFamily="18" charset="0"/>
                <a:cs typeface="Times New Roman" panose="02020603050405020304" pitchFamily="18" charset="0"/>
              </a:rPr>
              <a:t>Become a </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Member&lt;/a&gt;&lt;/li&gt;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a:latin typeface="Courier New" panose="02070309020205020404" pitchFamily="49" charset="0"/>
                <a:ea typeface="Times New Roman" panose="02020603050405020304" pitchFamily="18" charset="0"/>
                <a:cs typeface="Times New Roman" panose="02020603050405020304" pitchFamily="18" charset="0"/>
              </a:rPr>
              <a:t>&lt;li&gt;</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="aboutus.html"&gt;</a:t>
            </a:r>
            <a:r>
              <a:rPr lang="en-US" sz="1400" b="1">
                <a:latin typeface="Courier New" panose="02070309020205020404" pitchFamily="49" charset="0"/>
                <a:ea typeface="Times New Roman" panose="02020603050405020304" pitchFamily="18" charset="0"/>
                <a:cs typeface="Times New Roman" panose="02020603050405020304" pitchFamily="18" charset="0"/>
              </a:rPr>
              <a:t>About 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&lt;/a&gt;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="#"&gt;Our History&lt;/a&gt;&lt;/li&gt;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r>
              <a:rPr lang="en-US" sz="1400" b="1">
                <a:latin typeface="Courier New" panose="02070309020205020404" pitchFamily="49" charset="0"/>
                <a:ea typeface="Times New Roman" panose="02020603050405020304" pitchFamily="18" charset="0"/>
                <a:cs typeface="Times New Roman" panose="02020603050405020304" pitchFamily="18" charset="0"/>
              </a:rPr>
              <a:t>Board of Directors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&lt;/a&gt;&lt;/</a:t>
            </a:r>
            <a:r>
              <a:rPr lang="en-US" sz="1400" b="1">
                <a:latin typeface="Courier New" panose="02070309020205020404" pitchFamily="49" charset="0"/>
                <a:ea typeface="Times New Roman" panose="02020603050405020304" pitchFamily="18" charset="0"/>
                <a:cs typeface="Times New Roman" panose="02020603050405020304" pitchFamily="18" charset="0"/>
              </a:rPr>
              <a:t>li&gt;</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a:t>
            </a:r>
          </a:p>
          <a:p>
            <a:endParaRPr lang="en-US" dirty="0"/>
          </a:p>
        </p:txBody>
      </p:sp>
      <p:sp>
        <p:nvSpPr>
          <p:cNvPr id="5" name="Footer Placeholder 4">
            <a:extLst>
              <a:ext uri="{FF2B5EF4-FFF2-40B4-BE49-F238E27FC236}">
                <a16:creationId xmlns:a16="http://schemas.microsoft.com/office/drawing/2014/main" id="{72D98DE5-B213-4A7C-A370-FEEAF2A8ECA1}"/>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C4BC47B-D18F-4B41-8F3A-7D3AB91E4C06}"/>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85386169-2724-484C-A0CA-1711E1913A0A}"/>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45</a:t>
            </a:fld>
            <a:endParaRPr lang="en-US" dirty="0">
              <a:solidFill>
                <a:schemeClr val="bg1"/>
              </a:solidFill>
            </a:endParaRPr>
          </a:p>
        </p:txBody>
      </p:sp>
      <p:sp>
        <p:nvSpPr>
          <p:cNvPr id="7" name="TextBox 6">
            <a:extLst>
              <a:ext uri="{FF2B5EF4-FFF2-40B4-BE49-F238E27FC236}">
                <a16:creationId xmlns:a16="http://schemas.microsoft.com/office/drawing/2014/main" id="{65D0210A-335C-47E3-B794-38FE51D06FBE}"/>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book_examples/ch07/16_navigation_2_tier.html</a:t>
            </a:r>
          </a:p>
        </p:txBody>
      </p:sp>
    </p:spTree>
    <p:extLst>
      <p:ext uri="{BB962C8B-B14F-4D97-AF65-F5344CB8AC3E}">
        <p14:creationId xmlns:p14="http://schemas.microsoft.com/office/powerpoint/2010/main" val="3974268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8C39D-6AA6-4A77-8CD7-C387F0563123}"/>
              </a:ext>
            </a:extLst>
          </p:cNvPr>
          <p:cNvSpPr>
            <a:spLocks noGrp="1"/>
          </p:cNvSpPr>
          <p:nvPr>
            <p:ph type="title"/>
          </p:nvPr>
        </p:nvSpPr>
        <p:spPr>
          <a:xfrm>
            <a:off x="847725" y="360402"/>
            <a:ext cx="7315200" cy="369332"/>
          </a:xfrm>
        </p:spPr>
        <p:txBody>
          <a:bodyPr/>
          <a:lstStyle/>
          <a:p>
            <a:pPr marL="0" marR="0">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for the 2-tier menu</a:t>
            </a:r>
            <a:endParaRPr lang="en-US" dirty="0"/>
          </a:p>
        </p:txBody>
      </p:sp>
      <p:sp>
        <p:nvSpPr>
          <p:cNvPr id="3" name="Text Placeholder 2">
            <a:extLst>
              <a:ext uri="{FF2B5EF4-FFF2-40B4-BE49-F238E27FC236}">
                <a16:creationId xmlns:a16="http://schemas.microsoft.com/office/drawing/2014/main" id="{02097D5D-93E1-4141-BBF6-E0A99A9812E0}"/>
              </a:ext>
            </a:extLst>
          </p:cNvPr>
          <p:cNvSpPr>
            <a:spLocks noGrp="1"/>
          </p:cNvSpPr>
          <p:nvPr>
            <p:ph type="body" sz="quarter" idx="13"/>
          </p:nvPr>
        </p:nvSpPr>
        <p:spPr>
          <a:xfrm>
            <a:off x="847725" y="729734"/>
            <a:ext cx="7391400" cy="5290066"/>
          </a:xfrm>
        </p:spPr>
        <p:txBody>
          <a:bodyPr/>
          <a:lstStyle/>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nav_menu</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a:latin typeface="Courier New" panose="02070309020205020404" pitchFamily="49" charset="0"/>
                <a:ea typeface="Times New Roman" panose="02020603050405020304" pitchFamily="18" charset="0"/>
                <a:cs typeface="Times New Roman" panose="02020603050405020304" pitchFamily="18" charset="0"/>
              </a:rPr>
              <a:t> {</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list-style: none;</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position: relative;</a:t>
            </a:r>
            <a:r>
              <a:rPr lang="en-US" sz="1400" b="1">
                <a:latin typeface="Courier New" panose="02070309020205020404" pitchFamily="49" charset="0"/>
                <a:ea typeface="Times New Roman" panose="02020603050405020304" pitchFamily="18" charset="0"/>
                <a:cs typeface="Times New Roman" panose="02020603050405020304" pitchFamily="18" charset="0"/>
              </a:rPr>
              <a:t> </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nav_menu</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a:latin typeface="Courier New" panose="02070309020205020404" pitchFamily="49" charset="0"/>
                <a:ea typeface="Times New Roman" panose="02020603050405020304" pitchFamily="18" charset="0"/>
                <a:cs typeface="Times New Roman" panose="02020603050405020304" pitchFamily="18" charset="0"/>
              </a:rPr>
              <a:t>li { display: block; float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left</a:t>
            </a:r>
            <a:r>
              <a:rPr lang="en-US" sz="1400" b="1">
                <a:latin typeface="Courier New" panose="02070309020205020404" pitchFamily="49" charset="0"/>
                <a:ea typeface="Times New Roman" panose="02020603050405020304" pitchFamily="18" charset="0"/>
                <a:cs typeface="Times New Roman" panose="02020603050405020304" pitchFamily="18" charset="0"/>
              </a:rPr>
              <a:t>; }</a:t>
            </a:r>
          </a:p>
          <a:p>
            <a:pPr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submenus */</a:t>
            </a:r>
            <a:endPar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nav_menu</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display: none;</a:t>
            </a:r>
          </a:p>
          <a:p>
            <a:pPr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position: absolute;</a:t>
            </a:r>
          </a:p>
          <a:p>
            <a:pPr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top: 100%;</a:t>
            </a: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nav_menu</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li { float: none</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#nav_menu ul li:hover &gt; ul,</a:t>
            </a: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#nav_menu ul li:focus-within &gt; ul {</a:t>
            </a: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display</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block;</a:t>
            </a: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p>
          <a:p>
            <a:pPr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clearfix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nav_menu</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&gt;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::after {</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content: "";</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display: block;</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clear: both; </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959369F3-6CC9-4F5A-B887-0E24992489F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88E6C34D-08C8-4645-9D31-878826B9775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6B01317-9EEB-4686-B9C1-5F62D215A9C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46</a:t>
            </a:fld>
            <a:endParaRPr lang="en-US" dirty="0">
              <a:solidFill>
                <a:schemeClr val="bg1"/>
              </a:solidFill>
            </a:endParaRPr>
          </a:p>
        </p:txBody>
      </p:sp>
      <p:sp>
        <p:nvSpPr>
          <p:cNvPr id="7" name="TextBox 6">
            <a:extLst>
              <a:ext uri="{FF2B5EF4-FFF2-40B4-BE49-F238E27FC236}">
                <a16:creationId xmlns:a16="http://schemas.microsoft.com/office/drawing/2014/main" id="{6E33A051-B286-4910-B34E-E0F7243C518D}"/>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book_examples/ch07/styles/navigation_2_tier.css</a:t>
            </a:r>
          </a:p>
        </p:txBody>
      </p:sp>
    </p:spTree>
    <p:extLst>
      <p:ext uri="{BB962C8B-B14F-4D97-AF65-F5344CB8AC3E}">
        <p14:creationId xmlns:p14="http://schemas.microsoft.com/office/powerpoint/2010/main" val="37300807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8C39D-6AA6-4A77-8CD7-C387F0563123}"/>
              </a:ext>
            </a:extLst>
          </p:cNvPr>
          <p:cNvSpPr>
            <a:spLocks noGrp="1"/>
          </p:cNvSpPr>
          <p:nvPr>
            <p:ph type="title"/>
          </p:nvPr>
        </p:nvSpPr>
        <p:spPr>
          <a:xfrm>
            <a:off x="838200" y="577334"/>
            <a:ext cx="7315200" cy="369332"/>
          </a:xfrm>
        </p:spPr>
        <p:txBody>
          <a:bodyPr/>
          <a:lstStyle/>
          <a:p>
            <a:pPr marL="0" marR="0">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for the </a:t>
            </a:r>
            <a:r>
              <a:rPr lang="en-US">
                <a:latin typeface="Arial" panose="020B0604020202020204" pitchFamily="34" charset="0"/>
                <a:ea typeface="Times New Roman" panose="02020603050405020304" pitchFamily="18" charset="0"/>
                <a:cs typeface="Times New Roman" panose="02020603050405020304" pitchFamily="18" charset="0"/>
              </a:rPr>
              <a:t>2-tier menu (continued)</a:t>
            </a:r>
            <a:endParaRPr lang="en-US" dirty="0"/>
          </a:p>
        </p:txBody>
      </p:sp>
      <p:sp>
        <p:nvSpPr>
          <p:cNvPr id="3" name="Text Placeholder 2">
            <a:extLst>
              <a:ext uri="{FF2B5EF4-FFF2-40B4-BE49-F238E27FC236}">
                <a16:creationId xmlns:a16="http://schemas.microsoft.com/office/drawing/2014/main" id="{02097D5D-93E1-4141-BBF6-E0A99A9812E0}"/>
              </a:ext>
            </a:extLst>
          </p:cNvPr>
          <p:cNvSpPr>
            <a:spLocks noGrp="1"/>
          </p:cNvSpPr>
          <p:nvPr>
            <p:ph type="body" sz="quarter" idx="13"/>
          </p:nvPr>
        </p:nvSpPr>
        <p:spPr/>
        <p:txBody>
          <a:bodyPr/>
          <a:lstStyle/>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#nav_menu ul li a {</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display: block;</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width: 175px;</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text-align: center; </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text-decoration: none;</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background-color: blue;</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color: white;</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a:t>
            </a:r>
          </a:p>
          <a:p>
            <a:pPr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#nav_menu ul li a.current { color: yellow; }</a:t>
            </a:r>
          </a:p>
          <a:p>
            <a:pPr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#nav_menu ul li a:hover,</a:t>
            </a: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#nav_menu ul li a:focus {</a:t>
            </a: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color: white;</a:t>
            </a: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background-color: gray;</a:t>
            </a: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959369F3-6CC9-4F5A-B887-0E24992489F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88E6C34D-08C8-4645-9D31-878826B9775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6B01317-9EEB-4686-B9C1-5F62D215A9C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47</a:t>
            </a:fld>
            <a:endParaRPr lang="en-US" dirty="0">
              <a:solidFill>
                <a:schemeClr val="bg1"/>
              </a:solidFill>
            </a:endParaRPr>
          </a:p>
        </p:txBody>
      </p:sp>
      <p:sp>
        <p:nvSpPr>
          <p:cNvPr id="7" name="TextBox 6">
            <a:extLst>
              <a:ext uri="{FF2B5EF4-FFF2-40B4-BE49-F238E27FC236}">
                <a16:creationId xmlns:a16="http://schemas.microsoft.com/office/drawing/2014/main" id="{9B396578-5561-421A-8B0B-73DE4DAA0F00}"/>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book_examples/ch07/styles/navigation_2_tier.css</a:t>
            </a:r>
          </a:p>
        </p:txBody>
      </p:sp>
    </p:spTree>
    <p:extLst>
      <p:ext uri="{BB962C8B-B14F-4D97-AF65-F5344CB8AC3E}">
        <p14:creationId xmlns:p14="http://schemas.microsoft.com/office/powerpoint/2010/main" val="30258999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3AC62-9E73-49F3-B8AC-76FBB3DED15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3-tier navigation menu</a:t>
            </a:r>
            <a:endParaRPr lang="en-US" dirty="0"/>
          </a:p>
        </p:txBody>
      </p:sp>
      <p:pic>
        <p:nvPicPr>
          <p:cNvPr id="7" name="Content Placeholder 6" descr="See page 272 in book" title="See slide title">
            <a:extLst>
              <a:ext uri="{FF2B5EF4-FFF2-40B4-BE49-F238E27FC236}">
                <a16:creationId xmlns:a16="http://schemas.microsoft.com/office/drawing/2014/main" id="{C777FA0B-C006-4EB2-AA07-A11CFE1403BD}"/>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889000" y="1219200"/>
            <a:ext cx="7057143" cy="3257143"/>
          </a:xfrm>
          <a:prstGeom prst="rect">
            <a:avLst/>
          </a:prstGeom>
        </p:spPr>
      </p:pic>
      <p:sp>
        <p:nvSpPr>
          <p:cNvPr id="5" name="Footer Placeholder 4">
            <a:extLst>
              <a:ext uri="{FF2B5EF4-FFF2-40B4-BE49-F238E27FC236}">
                <a16:creationId xmlns:a16="http://schemas.microsoft.com/office/drawing/2014/main" id="{C389C943-9C3C-4555-85D3-8E48EF86CB95}"/>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9EC2F15-C2F1-4C88-AF46-1C7CF4141AE1}"/>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8E691FED-745C-4C25-8AAF-C0CF033FEA0C}"/>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48</a:t>
            </a:fld>
            <a:endParaRPr lang="en-US" dirty="0">
              <a:solidFill>
                <a:schemeClr val="bg1"/>
              </a:solidFill>
            </a:endParaRPr>
          </a:p>
        </p:txBody>
      </p:sp>
      <p:sp>
        <p:nvSpPr>
          <p:cNvPr id="9" name="TextBox 8">
            <a:extLst>
              <a:ext uri="{FF2B5EF4-FFF2-40B4-BE49-F238E27FC236}">
                <a16:creationId xmlns:a16="http://schemas.microsoft.com/office/drawing/2014/main" id="{1FB7C695-B7D5-40E8-90E9-0EBF0C1A7497}"/>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book_examples/ch07/17_18_navigation_3_tier.html</a:t>
            </a:r>
          </a:p>
        </p:txBody>
      </p:sp>
    </p:spTree>
    <p:extLst>
      <p:ext uri="{BB962C8B-B14F-4D97-AF65-F5344CB8AC3E}">
        <p14:creationId xmlns:p14="http://schemas.microsoft.com/office/powerpoint/2010/main" val="7431714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D397-2D68-49EC-BDE1-A64CA88C110C}"/>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HTML for the 3-tier menu</a:t>
            </a:r>
            <a:endParaRPr lang="en-US" dirty="0"/>
          </a:p>
        </p:txBody>
      </p:sp>
      <p:sp>
        <p:nvSpPr>
          <p:cNvPr id="3" name="Text Placeholder 2">
            <a:extLst>
              <a:ext uri="{FF2B5EF4-FFF2-40B4-BE49-F238E27FC236}">
                <a16:creationId xmlns:a16="http://schemas.microsoft.com/office/drawing/2014/main" id="{36402200-398E-4166-BA8A-B7F0538D5985}"/>
              </a:ext>
            </a:extLst>
          </p:cNvPr>
          <p:cNvSpPr>
            <a:spLocks noGrp="1"/>
          </p:cNvSpPr>
          <p:nvPr>
            <p:ph type="body" sz="quarter" idx="13"/>
          </p:nvPr>
        </p:nvSpPr>
        <p:spPr/>
        <p:txBody>
          <a:bodyPr/>
          <a:lstStyle/>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nav</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id="</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nav_menu</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="index.html"&gt;Home&lt;/a&gt;&lt;/li&gt;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="speakers.html"&gt;Speakers&lt;/a&gt;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="#"&gt;...Chua&lt;/a&gt;&lt;/li&gt;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="sampson.html"&gt;...&lt;/a&gt;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&lt;li&gt;&lt;a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&lt;li&gt;&lt;a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    </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="members.html"&gt;Become...&lt;/a&gt;&lt;/</a:t>
            </a:r>
            <a:r>
              <a:rPr lang="en-US" sz="1600" b="1">
                <a:latin typeface="Courier New" panose="02070309020205020404" pitchFamily="49" charset="0"/>
                <a:ea typeface="Times New Roman" panose="02020603050405020304" pitchFamily="18" charset="0"/>
                <a:cs typeface="Times New Roman" panose="02020603050405020304" pitchFamily="18" charset="0"/>
              </a:rPr>
              <a: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1B0D657D-5708-4B05-90D7-4AB1BA1EC7AD}"/>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3FC252C-AD20-472A-80F1-F900C111F6B5}"/>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8B0469A6-EF81-4C37-BA0B-C24B52FA2B5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49</a:t>
            </a:fld>
            <a:endParaRPr lang="en-US" dirty="0">
              <a:solidFill>
                <a:schemeClr val="bg1"/>
              </a:solidFill>
            </a:endParaRPr>
          </a:p>
        </p:txBody>
      </p:sp>
      <p:sp>
        <p:nvSpPr>
          <p:cNvPr id="7" name="TextBox 6">
            <a:extLst>
              <a:ext uri="{FF2B5EF4-FFF2-40B4-BE49-F238E27FC236}">
                <a16:creationId xmlns:a16="http://schemas.microsoft.com/office/drawing/2014/main" id="{CE421F7B-54B5-45B2-9C1C-7CDC5E44CFA1}"/>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book_examples/ch07/17_18_navigation_3_tier.html</a:t>
            </a:r>
          </a:p>
        </p:txBody>
      </p:sp>
    </p:spTree>
    <p:extLst>
      <p:ext uri="{BB962C8B-B14F-4D97-AF65-F5344CB8AC3E}">
        <p14:creationId xmlns:p14="http://schemas.microsoft.com/office/powerpoint/2010/main" val="156815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1448B-E58A-4609-8686-49C4DFEAA674}"/>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unordered list in a web browser</a:t>
            </a:r>
            <a:endParaRPr lang="en-US" dirty="0"/>
          </a:p>
        </p:txBody>
      </p:sp>
      <p:pic>
        <p:nvPicPr>
          <p:cNvPr id="7" name="Content Placeholder 6" descr="See page 240 in book" title="See slide title">
            <a:extLst>
              <a:ext uri="{FF2B5EF4-FFF2-40B4-BE49-F238E27FC236}">
                <a16:creationId xmlns:a16="http://schemas.microsoft.com/office/drawing/2014/main" id="{1066C0E9-2B98-406A-BEA7-0A0B41B52E8F}"/>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90600" y="1154718"/>
            <a:ext cx="6026594" cy="2426682"/>
          </a:xfrm>
          <a:prstGeom prst="rect">
            <a:avLst/>
          </a:prstGeom>
        </p:spPr>
      </p:pic>
      <p:sp>
        <p:nvSpPr>
          <p:cNvPr id="5" name="Footer Placeholder 4">
            <a:extLst>
              <a:ext uri="{FF2B5EF4-FFF2-40B4-BE49-F238E27FC236}">
                <a16:creationId xmlns:a16="http://schemas.microsoft.com/office/drawing/2014/main" id="{5A4777B7-C643-4BB7-A42A-999750E92615}"/>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8A44D43-71A4-4197-AAAC-295CFDF9D698}"/>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B98BE87C-E3FD-4170-BC49-E406281726A4}"/>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1057459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DA4B-9E13-4203-9A13-3714C919FC3D}"/>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HTML for the 3-tier menu (continued)</a:t>
            </a:r>
            <a:endParaRPr lang="en-US" dirty="0"/>
          </a:p>
        </p:txBody>
      </p:sp>
      <p:sp>
        <p:nvSpPr>
          <p:cNvPr id="3" name="Text Placeholder 2">
            <a:extLst>
              <a:ext uri="{FF2B5EF4-FFF2-40B4-BE49-F238E27FC236}">
                <a16:creationId xmlns:a16="http://schemas.microsoft.com/office/drawing/2014/main" id="{5CE9D76F-8831-42B5-9EAD-9D62E22AE6F9}"/>
              </a:ext>
            </a:extLst>
          </p:cNvPr>
          <p:cNvSpPr>
            <a:spLocks noGrp="1"/>
          </p:cNvSpPr>
          <p:nvPr>
            <p:ph type="body" sz="quarter" idx="13"/>
          </p:nvPr>
        </p:nvSpPr>
        <p:spPr/>
        <p:txBody>
          <a:bodyPr/>
          <a:lstStyle/>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&lt;li&gt;&lt;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="aboutus.</a:t>
            </a:r>
            <a:r>
              <a:rPr lang="en-US" sz="1600" b="1">
                <a:latin typeface="Courier New" panose="02070309020205020404" pitchFamily="49" charset="0"/>
                <a:ea typeface="Times New Roman" panose="02020603050405020304" pitchFamily="18" charset="0"/>
                <a:cs typeface="Times New Roman" panose="02020603050405020304" pitchFamily="18" charset="0"/>
              </a:rPr>
              <a:t>html"&gt;About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Us&lt;/a&gt;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="#"&gt;Our History&lt;/a&gt;&lt;/li&gt;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="#"&gt;Board...&lt;/a&gt;&lt;/li&gt;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="#"&gt;Past Speakers&lt;/a&gt;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&lt;li&gt;&lt;a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="#"&gt;2017&lt;/a&gt;&lt;/li&gt;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&lt;li&gt;&lt;a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="#"&gt;2016&lt;/a&gt;&lt;/li&gt;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&lt;li&gt;&lt;a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="#"&gt;2015&lt;/a&gt;&lt;/li&gt;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    </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Contact Information&lt;/a&gt;&lt;/li&gt;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nav</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endParaRPr lang="en-US" sz="1600" dirty="0"/>
          </a:p>
        </p:txBody>
      </p:sp>
      <p:sp>
        <p:nvSpPr>
          <p:cNvPr id="5" name="Footer Placeholder 4">
            <a:extLst>
              <a:ext uri="{FF2B5EF4-FFF2-40B4-BE49-F238E27FC236}">
                <a16:creationId xmlns:a16="http://schemas.microsoft.com/office/drawing/2014/main" id="{41056D4C-AB05-44AE-B5C1-2909AF9C11AD}"/>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93AC59C-DDD7-405F-BC65-1CC8F624C15D}"/>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81B93BFF-52BD-475F-B01F-39081CA5C51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50</a:t>
            </a:fld>
            <a:endParaRPr lang="en-US" dirty="0">
              <a:solidFill>
                <a:schemeClr val="bg1"/>
              </a:solidFill>
            </a:endParaRPr>
          </a:p>
        </p:txBody>
      </p:sp>
      <p:sp>
        <p:nvSpPr>
          <p:cNvPr id="7" name="TextBox 6">
            <a:extLst>
              <a:ext uri="{FF2B5EF4-FFF2-40B4-BE49-F238E27FC236}">
                <a16:creationId xmlns:a16="http://schemas.microsoft.com/office/drawing/2014/main" id="{DAC7001F-3E90-45E4-BF73-89235CAA015E}"/>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book_examples/ch07/17_18_navigation_3_tier.html</a:t>
            </a:r>
          </a:p>
        </p:txBody>
      </p:sp>
    </p:spTree>
    <p:extLst>
      <p:ext uri="{BB962C8B-B14F-4D97-AF65-F5344CB8AC3E}">
        <p14:creationId xmlns:p14="http://schemas.microsoft.com/office/powerpoint/2010/main" val="21945136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E98F-6804-415E-AC96-7B8F9BF9BC0C}"/>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for the operation of the 3-tier menu</a:t>
            </a:r>
            <a:endParaRPr lang="en-US" dirty="0"/>
          </a:p>
        </p:txBody>
      </p:sp>
      <p:sp>
        <p:nvSpPr>
          <p:cNvPr id="3" name="Text Placeholder 2">
            <a:extLst>
              <a:ext uri="{FF2B5EF4-FFF2-40B4-BE49-F238E27FC236}">
                <a16:creationId xmlns:a16="http://schemas.microsoft.com/office/drawing/2014/main" id="{2DD3C0DF-4FDF-49ED-B09A-B1996F1897FC}"/>
              </a:ext>
            </a:extLst>
          </p:cNvPr>
          <p:cNvSpPr>
            <a:spLocks noGrp="1"/>
          </p:cNvSpPr>
          <p:nvPr>
            <p:ph type="body" sz="quarter" idx="13"/>
          </p:nvPr>
        </p:nvSpPr>
        <p:spPr>
          <a:xfrm>
            <a:off x="838200" y="1066800"/>
            <a:ext cx="7391400" cy="4572000"/>
          </a:xfrm>
        </p:spPr>
        <p:txBody>
          <a:bodyPr/>
          <a:lstStyle/>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the rest is the same as 2-tier navigation */</a:t>
            </a:r>
          </a:p>
          <a:p>
            <a:pPr marR="0">
              <a:spcBef>
                <a:spcPts val="0"/>
              </a:spcBef>
              <a:spcAft>
                <a:spcPts val="0"/>
              </a:spcAft>
              <a:tabLst>
                <a:tab pos="1371600" algn="l"/>
              </a:tabLst>
            </a:pP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#nav_menu ul ul li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float: none;</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position: relative;</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nav_menu</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a:latin typeface="Courier New" panose="02070309020205020404" pitchFamily="49" charset="0"/>
                <a:ea typeface="Times New Roman" panose="02020603050405020304" pitchFamily="18" charset="0"/>
                <a:cs typeface="Times New Roman" panose="02020603050405020304" pitchFamily="18" charset="0"/>
              </a:rPr>
              <a:t> ul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position: absolute;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left: 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top: 0</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#nav_menu ul li:last-of-type ul ul </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p>
          <a:p>
            <a:pPr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left</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100%;</a:t>
            </a:r>
          </a:p>
          <a:p>
            <a:pPr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20CD020-DAAF-4F85-BD95-702883C700A7}"/>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84268867-B607-435A-B6D0-AC0D06C4C1D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0F59361F-391B-4A5A-BCF3-98180F59C2AA}"/>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51</a:t>
            </a:fld>
            <a:endParaRPr lang="en-US" dirty="0">
              <a:solidFill>
                <a:schemeClr val="bg1"/>
              </a:solidFill>
            </a:endParaRPr>
          </a:p>
        </p:txBody>
      </p:sp>
      <p:sp>
        <p:nvSpPr>
          <p:cNvPr id="7" name="TextBox 6">
            <a:extLst>
              <a:ext uri="{FF2B5EF4-FFF2-40B4-BE49-F238E27FC236}">
                <a16:creationId xmlns:a16="http://schemas.microsoft.com/office/drawing/2014/main" id="{BBEE0135-7D09-40E9-9ACC-0AD6779E3853}"/>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book_examples/ch07/styles/navigation_3_tier.css</a:t>
            </a:r>
          </a:p>
        </p:txBody>
      </p:sp>
    </p:spTree>
    <p:extLst>
      <p:ext uri="{BB962C8B-B14F-4D97-AF65-F5344CB8AC3E}">
        <p14:creationId xmlns:p14="http://schemas.microsoft.com/office/powerpoint/2010/main" val="6781296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1A4C-77D8-4D7A-B0B1-F0E906252D7F}"/>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Objectives</a:t>
            </a:r>
            <a:endParaRPr lang="en-US" dirty="0"/>
          </a:p>
        </p:txBody>
      </p:sp>
      <p:sp>
        <p:nvSpPr>
          <p:cNvPr id="3" name="Text Placeholder 2">
            <a:extLst>
              <a:ext uri="{FF2B5EF4-FFF2-40B4-BE49-F238E27FC236}">
                <a16:creationId xmlns:a16="http://schemas.microsoft.com/office/drawing/2014/main" id="{E74AD5DD-C463-4DD4-AD7C-77F43AA97336}"/>
              </a:ext>
            </a:extLst>
          </p:cNvPr>
          <p:cNvSpPr>
            <a:spLocks noGrp="1"/>
          </p:cNvSpPr>
          <p:nvPr>
            <p:ph type="body" sz="quarter" idx="13"/>
          </p:nvPr>
        </p:nvSpPr>
        <p:spPr/>
        <p:txBody>
          <a:bodyPr/>
          <a:lstStyle/>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Applied</a:t>
            </a:r>
          </a:p>
          <a:p>
            <a:pPr marL="342900" indent="-342900">
              <a:spcBef>
                <a:spcPts val="0"/>
              </a:spcBef>
              <a:spcAft>
                <a:spcPts val="600"/>
              </a:spcAft>
              <a:buFont typeface="+mj-lt"/>
              <a:buAutoNum type="arabicPeriod"/>
              <a:tabLst>
                <a:tab pos="347345" algn="l"/>
              </a:tabLst>
            </a:pPr>
            <a:r>
              <a:rPr lang="en-US" sz="1800">
                <a:latin typeface="Times New Roman" panose="02020603050405020304" pitchFamily="18" charset="0"/>
                <a:ea typeface="Times New Roman" panose="02020603050405020304" pitchFamily="18" charset="0"/>
              </a:rPr>
              <a:t>Use unordered lists and &lt;a&gt; elements to create navigation lists and navigation menus, including 2- and 3-tier menus.</a:t>
            </a:r>
            <a:endParaRPr lang="en-US" sz="1800" dirty="0">
              <a:latin typeface="Times New Roman" panose="02020603050405020304" pitchFamily="18" charset="0"/>
              <a:ea typeface="Times New Roman" panose="02020603050405020304" pitchFamily="18" charset="0"/>
            </a:endParaRPr>
          </a:p>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Knowledge</a:t>
            </a:r>
          </a:p>
          <a:p>
            <a:pPr marL="342900" marR="0" lvl="0" indent="-342900">
              <a:spcBef>
                <a:spcPts val="0"/>
              </a:spcBef>
              <a:spcAft>
                <a:spcPts val="600"/>
              </a:spcAft>
              <a:buFont typeface="+mj-lt"/>
              <a:buAutoNum type="arabicPeriod"/>
              <a:tabLst>
                <a:tab pos="347345" algn="l"/>
              </a:tabLst>
            </a:pPr>
            <a:r>
              <a:rPr lang="en-US" sz="1800">
                <a:latin typeface="Times New Roman" panose="02020603050405020304" pitchFamily="18" charset="0"/>
                <a:ea typeface="Times New Roman" panose="02020603050405020304" pitchFamily="18" charset="0"/>
              </a:rPr>
              <a:t>Name </a:t>
            </a:r>
            <a:r>
              <a:rPr lang="en-US" sz="1800" dirty="0">
                <a:latin typeface="Times New Roman" panose="02020603050405020304" pitchFamily="18" charset="0"/>
                <a:ea typeface="Times New Roman" panose="02020603050405020304" pitchFamily="18" charset="0"/>
              </a:rPr>
              <a:t>and describe the three types of HTML lists.</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use of &lt;a&gt; elements for linking to another web page, opening another web page in a new browser window, linking to placeholders on the same page, linking to media files, starting an email message, calling a phone number, or starting a Skype session.</a:t>
            </a:r>
          </a:p>
          <a:p>
            <a:pPr marL="342900" marR="0" lvl="0" indent="-342900">
              <a:spcBef>
                <a:spcPts val="0"/>
              </a:spcBef>
              <a:spcAft>
                <a:spcPts val="600"/>
              </a:spcAft>
              <a:buFont typeface="+mj-lt"/>
              <a:buAutoNum type="arabicPeriod"/>
              <a:tabLst>
                <a:tab pos="347345" algn="l"/>
              </a:tabLst>
            </a:pPr>
            <a:r>
              <a:rPr lang="en-US" sz="1800">
                <a:latin typeface="Times New Roman" panose="02020603050405020304" pitchFamily="18" charset="0"/>
                <a:ea typeface="Times New Roman" panose="02020603050405020304" pitchFamily="18" charset="0"/>
              </a:rPr>
              <a:t>Use these </a:t>
            </a:r>
            <a:r>
              <a:rPr lang="en-US" sz="1800" dirty="0">
                <a:latin typeface="Times New Roman" panose="02020603050405020304" pitchFamily="18" charset="0"/>
                <a:ea typeface="Times New Roman" panose="02020603050405020304" pitchFamily="18" charset="0"/>
              </a:rPr>
              <a:t>pseudo-classes for formatting links: :link, :visited, :hover, and :focus.</a:t>
            </a:r>
          </a:p>
          <a:p>
            <a:pPr marL="342900" indent="-342900">
              <a:spcBef>
                <a:spcPts val="0"/>
              </a:spcBef>
              <a:spcAft>
                <a:spcPts val="600"/>
              </a:spcAft>
              <a:buFont typeface="+mj-lt"/>
              <a:buAutoNum type="arabicPeriod"/>
              <a:tabLst>
                <a:tab pos="347345" algn="l"/>
              </a:tabLst>
            </a:pPr>
            <a:r>
              <a:rPr lang="en-US" sz="1800">
                <a:latin typeface="Times New Roman" panose="02020603050405020304" pitchFamily="18" charset="0"/>
                <a:ea typeface="Times New Roman" panose="02020603050405020304" pitchFamily="18" charset="0"/>
              </a:rPr>
              <a:t>Use these </a:t>
            </a:r>
            <a:r>
              <a:rPr lang="en-US" sz="1800" dirty="0">
                <a:latin typeface="Times New Roman" panose="02020603050405020304" pitchFamily="18" charset="0"/>
                <a:ea typeface="Times New Roman" panose="02020603050405020304" pitchFamily="18" charset="0"/>
              </a:rPr>
              <a:t>CSS properties for formatting links: </a:t>
            </a:r>
            <a:r>
              <a:rPr lang="en-US" sz="1800">
                <a:latin typeface="Times New Roman" panose="02020603050405020304" pitchFamily="18" charset="0"/>
                <a:ea typeface="Times New Roman" panose="02020603050405020304" pitchFamily="18" charset="0"/>
              </a:rPr>
              <a:t>text-decoration or </a:t>
            </a:r>
            <a:r>
              <a:rPr lang="en-US" sz="1800" dirty="0">
                <a:latin typeface="Times New Roman" panose="02020603050405020304" pitchFamily="18" charset="0"/>
                <a:ea typeface="Times New Roman" panose="02020603050405020304" pitchFamily="18" charset="0"/>
              </a:rPr>
              <a:t>border.</a:t>
            </a:r>
          </a:p>
          <a:p>
            <a:endParaRPr lang="en-US" dirty="0"/>
          </a:p>
        </p:txBody>
      </p:sp>
      <p:sp>
        <p:nvSpPr>
          <p:cNvPr id="5" name="Footer Placeholder 4">
            <a:extLst>
              <a:ext uri="{FF2B5EF4-FFF2-40B4-BE49-F238E27FC236}">
                <a16:creationId xmlns:a16="http://schemas.microsoft.com/office/drawing/2014/main" id="{90791A25-EB3A-4CA7-9960-1FD6F6B3BB5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14853B6-8F84-44E8-94E5-18FD0D2C4AF4}"/>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D1F6FE66-D3D4-4909-9219-91362D51F8A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52</a:t>
            </a:fld>
            <a:endParaRPr lang="en-US" dirty="0">
              <a:solidFill>
                <a:schemeClr val="bg1"/>
              </a:solidFill>
            </a:endParaRPr>
          </a:p>
        </p:txBody>
      </p:sp>
    </p:spTree>
    <p:extLst>
      <p:ext uri="{BB962C8B-B14F-4D97-AF65-F5344CB8AC3E}">
        <p14:creationId xmlns:p14="http://schemas.microsoft.com/office/powerpoint/2010/main" val="1599739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E2A7-386F-4F62-86E1-90913EBD8E93}"/>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An ordered list that is continued</a:t>
            </a:r>
            <a:endParaRPr lang="en-US" dirty="0"/>
          </a:p>
        </p:txBody>
      </p:sp>
      <p:sp>
        <p:nvSpPr>
          <p:cNvPr id="3" name="Text Placeholder 2">
            <a:extLst>
              <a:ext uri="{FF2B5EF4-FFF2-40B4-BE49-F238E27FC236}">
                <a16:creationId xmlns:a16="http://schemas.microsoft.com/office/drawing/2014/main" id="{7DB0BE67-4134-41E5-A11E-AD41D84EA53D}"/>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&lt;h1&gt;How to use the WinZip Self Extractor&lt;/h1&gt;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&lt;h2&gt;Before you start the WinZip Self Extractor&lt;/h2&gt;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&lt;li&gt;Create a text file that contains the message you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want to be displayed when the executable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starts.&lt;/li&gt;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&lt;li&gt;Create a batch file that copies the exercises,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and store it in the main folder for the files to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be zipped.&lt;/li&gt;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&lt;li&gt;Create the zip file.&lt;/li&gt;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&lt;h2&gt;How to create an executable file&lt;/h2&gt;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start="4"</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&lt;li&gt;Run the WinZip Self Extractor program and click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through the first three dialog boxes.&lt;/li&gt;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&lt;li&gt;Enter the name of the zip file in the fourth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dialog box.&lt;/li&gt;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&lt;li&gt;Click the Next button to test the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executable.&lt;/li&gt;</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endParaRPr lang="en-US" dirty="0"/>
          </a:p>
        </p:txBody>
      </p:sp>
      <p:sp>
        <p:nvSpPr>
          <p:cNvPr id="5" name="Footer Placeholder 4">
            <a:extLst>
              <a:ext uri="{FF2B5EF4-FFF2-40B4-BE49-F238E27FC236}">
                <a16:creationId xmlns:a16="http://schemas.microsoft.com/office/drawing/2014/main" id="{D56EC364-36F4-461F-BFE5-B77FFA527EA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3670D16-C62E-4E1D-9364-2863D5755476}"/>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9E43AF01-8485-40DD-9C43-4D30D6E62993}"/>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262507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686AD-4854-40FD-B9BB-804FA91B6B7C}"/>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ordered list in a web browser</a:t>
            </a:r>
            <a:endParaRPr lang="en-US" dirty="0"/>
          </a:p>
        </p:txBody>
      </p:sp>
      <p:pic>
        <p:nvPicPr>
          <p:cNvPr id="7" name="Content Placeholder 6" descr="See page 242 in book" title="See slide title">
            <a:extLst>
              <a:ext uri="{FF2B5EF4-FFF2-40B4-BE49-F238E27FC236}">
                <a16:creationId xmlns:a16="http://schemas.microsoft.com/office/drawing/2014/main" id="{9FB10C00-9D48-4E70-B1E8-7521760244BC}"/>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20496" y="1219200"/>
            <a:ext cx="5963411" cy="2971800"/>
          </a:xfrm>
          <a:prstGeom prst="rect">
            <a:avLst/>
          </a:prstGeom>
        </p:spPr>
      </p:pic>
      <p:sp>
        <p:nvSpPr>
          <p:cNvPr id="5" name="Footer Placeholder 4">
            <a:extLst>
              <a:ext uri="{FF2B5EF4-FFF2-40B4-BE49-F238E27FC236}">
                <a16:creationId xmlns:a16="http://schemas.microsoft.com/office/drawing/2014/main" id="{8FBB6068-54E2-4DD9-BB2F-8EDE9EF3FC5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E1F0C6D1-42F5-44CB-840A-D821CE902BED}"/>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C4037779-E9FF-4F9C-AA5B-FFC204E486F4}"/>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258621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36EC-2D36-4AF8-8EC0-5C18DDC641D6}"/>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a:latin typeface="Arial" panose="020B0604020202020204" pitchFamily="34" charset="0"/>
                <a:ea typeface="Times New Roman" panose="02020603050405020304" pitchFamily="18" charset="0"/>
                <a:cs typeface="Times New Roman" panose="02020603050405020304" pitchFamily="18" charset="0"/>
              </a:rPr>
              <a:t>Nested Lists</a:t>
            </a:r>
            <a:endParaRPr lang="en-US" dirty="0"/>
          </a:p>
        </p:txBody>
      </p:sp>
      <p:sp>
        <p:nvSpPr>
          <p:cNvPr id="3" name="Text Placeholder 2">
            <a:extLst>
              <a:ext uri="{FF2B5EF4-FFF2-40B4-BE49-F238E27FC236}">
                <a16:creationId xmlns:a16="http://schemas.microsoft.com/office/drawing/2014/main" id="{EB9610FD-2268-48AF-BDFC-C92FE775D0A1}"/>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&lt;h1&gt;How to use the WinZip Self Extractor program&lt;/h1&gt;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&lt;li&gt;Before you start the WinZip Self Extractor</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&lt;li&gt;How to create an executable file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start="4"&gt;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endParaRPr lang="en-US" dirty="0"/>
          </a:p>
        </p:txBody>
      </p:sp>
      <p:sp>
        <p:nvSpPr>
          <p:cNvPr id="5" name="Footer Placeholder 4">
            <a:extLst>
              <a:ext uri="{FF2B5EF4-FFF2-40B4-BE49-F238E27FC236}">
                <a16:creationId xmlns:a16="http://schemas.microsoft.com/office/drawing/2014/main" id="{EC0694AD-6790-4499-B138-7349EDE69415}"/>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50BE9375-3AF3-4235-A6AE-1A614A26DFD5}"/>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0F61565E-6217-4F1C-8762-B1D6ADA296C7}"/>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2203465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0EF2-5D6B-4ECE-8A1C-7F3872A24EB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nested lists in a web browser</a:t>
            </a:r>
            <a:endParaRPr lang="en-US" dirty="0"/>
          </a:p>
        </p:txBody>
      </p:sp>
      <p:pic>
        <p:nvPicPr>
          <p:cNvPr id="7" name="Content Placeholder 6" descr="See page 244 in book" title="See slide title">
            <a:extLst>
              <a:ext uri="{FF2B5EF4-FFF2-40B4-BE49-F238E27FC236}">
                <a16:creationId xmlns:a16="http://schemas.microsoft.com/office/drawing/2014/main" id="{9020F197-8D37-4412-925B-7C3B194AD8B4}"/>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41832" y="1162333"/>
            <a:ext cx="6322041" cy="2495267"/>
          </a:xfrm>
          <a:prstGeom prst="rect">
            <a:avLst/>
          </a:prstGeom>
        </p:spPr>
      </p:pic>
      <p:sp>
        <p:nvSpPr>
          <p:cNvPr id="5" name="Footer Placeholder 4">
            <a:extLst>
              <a:ext uri="{FF2B5EF4-FFF2-40B4-BE49-F238E27FC236}">
                <a16:creationId xmlns:a16="http://schemas.microsoft.com/office/drawing/2014/main" id="{27F2AB63-85B6-4727-99E0-F8BBC18E121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D3B9E07D-3ACA-4DB2-9D1B-D22F62B4F80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2519A61E-E444-4824-A799-F2E5C303F8C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4275232587"/>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slide template.potx" id="{4A2ABCEF-BE8E-4B25-BD44-EE3A87320AFC}" vid="{C051B12D-284B-4F9D-A3F7-0FFBB2E14AA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slide template</Template>
  <TotalTime>705</TotalTime>
  <Words>5138</Words>
  <Application>Microsoft Office PowerPoint</Application>
  <PresentationFormat>On-screen Show (4:3)</PresentationFormat>
  <Paragraphs>674</Paragraphs>
  <Slides>52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Arial Narrow</vt:lpstr>
      <vt:lpstr>Consolas</vt:lpstr>
      <vt:lpstr>Courier New</vt:lpstr>
      <vt:lpstr>Symbol</vt:lpstr>
      <vt:lpstr>Times New Roman</vt:lpstr>
      <vt:lpstr>Master slides_with_titles_logo</vt:lpstr>
      <vt:lpstr>Chapter 7</vt:lpstr>
      <vt:lpstr>Objectives</vt:lpstr>
      <vt:lpstr>PowerPoint Presentation</vt:lpstr>
      <vt:lpstr>HTML for an unordered list  with paragraphs and links</vt:lpstr>
      <vt:lpstr>The unordered list in a web browser</vt:lpstr>
      <vt:lpstr>An ordered list that is continued</vt:lpstr>
      <vt:lpstr>The ordered list in a web browser</vt:lpstr>
      <vt:lpstr>Nested Lists</vt:lpstr>
      <vt:lpstr>The nested lists in a web browser</vt:lpstr>
      <vt:lpstr>HTML for a description list</vt:lpstr>
      <vt:lpstr>The description list in a web browser</vt:lpstr>
      <vt:lpstr>Properties for formatting unordered lists</vt:lpstr>
      <vt:lpstr>HTML for two unordered lists</vt:lpstr>
      <vt:lpstr>The bullet changes in a web browser</vt:lpstr>
      <vt:lpstr>Common values for the list-style-type property  of an ordered list</vt:lpstr>
      <vt:lpstr>HTML for an ordered list</vt:lpstr>
      <vt:lpstr>HTML for an unordered list</vt:lpstr>
      <vt:lpstr>PowerPoint Presentation</vt:lpstr>
      <vt:lpstr>Common attributes for the &lt;a&gt; element</vt:lpstr>
      <vt:lpstr>A text link, an image link, and a text link  with a title attribute</vt:lpstr>
      <vt:lpstr>Accessibility guidelines for links</vt:lpstr>
      <vt:lpstr>Common CSS pseudo-classes for formatting links</vt:lpstr>
      <vt:lpstr>Properties for adding/removing  underlines and borders</vt:lpstr>
      <vt:lpstr>PowerPoint Presentation</vt:lpstr>
      <vt:lpstr>Accessibility guideline for :hover and :focus</vt:lpstr>
      <vt:lpstr>HTML for a link that loads the document  in a new tab </vt:lpstr>
      <vt:lpstr>The html5test.com home page in another tab</vt:lpstr>
      <vt:lpstr>A web page that links to topics on the same page</vt:lpstr>
      <vt:lpstr>The page when the sixth link is clicked</vt:lpstr>
      <vt:lpstr>Linking to placeholders on a page</vt:lpstr>
      <vt:lpstr>PowerPoint Presentation</vt:lpstr>
      <vt:lpstr>Some popular media formats</vt:lpstr>
      <vt:lpstr>A link that opens a PDF file in a new tab</vt:lpstr>
      <vt:lpstr>An HTML link that plays an MP3 file</vt:lpstr>
      <vt:lpstr>A web page with links for email, phone, and Skype</vt:lpstr>
      <vt:lpstr>PowerPoint Presentation</vt:lpstr>
      <vt:lpstr>HTML5 Semantic &lt;nav&gt; tag</vt:lpstr>
      <vt:lpstr>CSS Display Property</vt:lpstr>
      <vt:lpstr>A vertical navigation menu</vt:lpstr>
      <vt:lpstr>CSS for a vertical navigation menu</vt:lpstr>
      <vt:lpstr>Two horizontal navigation menus</vt:lpstr>
      <vt:lpstr>The CSS for the first horizontal menu</vt:lpstr>
      <vt:lpstr>The CSS for the second horizontal menu</vt:lpstr>
      <vt:lpstr>A 2-tier navigation menu</vt:lpstr>
      <vt:lpstr>The HTML for the 2-tier menu</vt:lpstr>
      <vt:lpstr>The CSS for the 2-tier menu</vt:lpstr>
      <vt:lpstr>The CSS for the 2-tier menu (continued)</vt:lpstr>
      <vt:lpstr>A 3-tier navigation menu</vt:lpstr>
      <vt:lpstr>The HTML for the 3-tier menu</vt:lpstr>
      <vt:lpstr>The HTML for the 3-tier menu (continued)</vt:lpstr>
      <vt:lpstr>The CSS for the operation of the 3-tier menu</vt:lpstr>
      <vt:lpstr>Objectives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creator>Samantha Walker</dc:creator>
  <cp:lastModifiedBy>Paul R. Smith</cp:lastModifiedBy>
  <cp:revision>120</cp:revision>
  <cp:lastPrinted>2016-01-14T23:03:16Z</cp:lastPrinted>
  <dcterms:created xsi:type="dcterms:W3CDTF">2018-02-27T00:49:01Z</dcterms:created>
  <dcterms:modified xsi:type="dcterms:W3CDTF">2020-06-17T17:54:55Z</dcterms:modified>
</cp:coreProperties>
</file>