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6"/>
  </p:notesMasterIdLst>
  <p:handoutMasterIdLst>
    <p:handoutMasterId r:id="rId47"/>
  </p:handoutMasterIdLst>
  <p:sldIdLst>
    <p:sldId id="30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6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95" r:id="rId28"/>
    <p:sldId id="281" r:id="rId29"/>
    <p:sldId id="282" r:id="rId30"/>
    <p:sldId id="283" r:id="rId31"/>
    <p:sldId id="284" r:id="rId32"/>
    <p:sldId id="285" r:id="rId33"/>
    <p:sldId id="297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8" r:id="rId44"/>
    <p:sldId id="299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6433" autoAdjust="0"/>
  </p:normalViewPr>
  <p:slideViewPr>
    <p:cSldViewPr>
      <p:cViewPr varScale="1">
        <p:scale>
          <a:sx n="110" d="100"/>
          <a:sy n="110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6/3/2019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71TUnTNdw8" TargetMode="External"/><Relationship Id="rId2" Type="http://schemas.openxmlformats.org/officeDocument/2006/relationships/hyperlink" Target="https://youtu.be/Dxcc6ycZ73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e4S8zfLdLgQ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andsend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Reference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verstock.com/blue-floral-throw-pillows,/k,/results.html?SearchType=Header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murach.com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ewtonforkranch.com/index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mazon.com/Murachs-JavaScript-jQuery-3rd-Ruvalcaba/dp/1943872058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4A8262-6117-4A57-8C19-8128119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internet?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9BED5-12B0-4E13-8124-7724663DD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internet?</a:t>
            </a:r>
          </a:p>
          <a:p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https://youtu.be/Dxcc6ycZ73M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/>
              <a:t>Internet Infrastructure as Fast As Possible</a:t>
            </a:r>
          </a:p>
          <a:p>
            <a:r>
              <a:rPr lang="en-US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https://youtu.be/n71TUnTNdw8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/>
              <a:t>How the Internet Works for Developers</a:t>
            </a:r>
          </a:p>
          <a:p>
            <a:r>
              <a:rPr lang="en-US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https://youtu.be/e4S8zfLdLgQ</a:t>
            </a:r>
            <a:endParaRPr lang="en-US" dirty="0">
              <a:solidFill>
                <a:schemeClr val="accent2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2403-8261-4D4E-91E1-58C08814A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F341-7312-4A56-9BEF-CFAC205CC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AA01-06BC-40D7-A872-159405949C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6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46A5-297C-4A30-BCCA-C6AD4CE6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Firefox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Explorer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Safari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BDD2-FF5E-4D90-AB06-63460CD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scripting 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77E-B555-46C6-8B36-A3F2F1908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Ruby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D5C7-B2F3-479C-BF5E-5E18149296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CFD2-340A-465A-8608-800AC6305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5C58-BB1F-48F1-A3A2-08B349621C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hlinkClick r:id="rId2"/>
            <a:extLst>
              <a:ext uri="{FF2B5EF4-FFF2-40B4-BE49-F238E27FC236}">
                <a16:creationId xmlns:a16="http://schemas.microsoft.com/office/drawing/2014/main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A92-9D2A-4AA9-ADAD-471A5BA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common uses of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308F-71FA-4166-B483-EED2164C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swaps and rollovers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Accordions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40C-6C7C-4A69-9E75-AD7EDEAFFC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7A0B-2669-4EDF-BD63-266E4980E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51FD-DE7D-4667-9195-A012263DD1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F3E-1F97-48E3-9EC4-9ED1777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change how the page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725D-F159-4392-8ECA-BD6862ED0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HTML is used to create the structure of a web page.</a:t>
            </a:r>
          </a:p>
          <a:p>
            <a:endParaRPr lang="en-US" sz="2000" dirty="0"/>
          </a:p>
          <a:p>
            <a:r>
              <a:rPr lang="en-US" sz="2000" dirty="0"/>
              <a:t>Cascading Style Sheets (CSS) is used to change the look of a web page.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0382-D9FD-41BA-BE95-A0D8493B0D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717C-92B8-469F-AB39-04D8C2D132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D7E8-7C88-469B-8465-8FE5EF3E93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element for 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="book.css"&gt;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W3 Schools 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</a:t>
            </a:r>
            <a:endParaRPr lang="en-US" dirty="0">
              <a:solidFill>
                <a:schemeClr val="accent2"/>
              </a:solidFill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Mozilla Developer Network</a:t>
            </a:r>
          </a:p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https://developer.mozilla.org/en-US/docs/Web/HTML/Reference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Notepad++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</a:rPr>
              <a:t>Sublime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IntelliJ IDEA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WebStorm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NetBeans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Adobe Dreamweaver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5E73-51AA-4E39-9796-CEAC6EEC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and its auto-completion feature</a:t>
            </a:r>
            <a:endParaRPr lang="en-US" dirty="0"/>
          </a:p>
        </p:txBody>
      </p:sp>
      <p:pic>
        <p:nvPicPr>
          <p:cNvPr id="7" name="Content Placeholder 6" descr="See page 20 in book" title="See slide title">
            <a:extLst>
              <a:ext uri="{FF2B5EF4-FFF2-40B4-BE49-F238E27FC236}">
                <a16:creationId xmlns:a16="http://schemas.microsoft.com/office/drawing/2014/main" id="{E890AA57-E8DF-4184-B2C5-6160CA9DAF6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2EDD-1394-499D-951C-277056CBED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B4D6-C4EA-4AD0-BE7C-CB589A1379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5D25-EE69-41F6-8225-5A9C94D75F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FileZilla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FTP Voyager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CuteFTP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Fetch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Most IDEs have FTP clients built in, or available as extensions.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components of an HTTP URL</a:t>
            </a:r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195201"/>
            <a:ext cx="7391400" cy="457200"/>
          </a:xfrm>
        </p:spPr>
        <p:txBody>
          <a:bodyPr/>
          <a:lstStyle/>
          <a:p>
            <a:r>
              <a:rPr lang="en-US" dirty="0"/>
              <a:t>What happens if you omit parts of a URL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652400"/>
            <a:ext cx="7391400" cy="1756321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protocol, the default of http:// will be used.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filename, the default document name for the web server will be used.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4B03-22CC-4EED-BB3B-7E6BDD392630}"/>
              </a:ext>
            </a:extLst>
          </p:cNvPr>
          <p:cNvSpPr txBox="1"/>
          <p:nvPr/>
        </p:nvSpPr>
        <p:spPr>
          <a:xfrm>
            <a:off x="5029200" y="172949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path</a:t>
            </a:r>
            <a:endParaRPr lang="en-US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5A1A4-4A67-49F4-B0E6-E2800D7B6757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600200"/>
            <a:ext cx="609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1306CA-1AF2-48CB-B5C6-93571338AC2B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4724400" y="1633119"/>
            <a:ext cx="304800" cy="281041"/>
          </a:xfrm>
          <a:prstGeom prst="bentConnector3">
            <a:avLst>
              <a:gd name="adj1" fmla="val 4286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6C45A45-5953-4004-B4F1-CD8A9D03DFDC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V="1">
            <a:off x="5715000" y="1633119"/>
            <a:ext cx="1676400" cy="281041"/>
          </a:xfrm>
          <a:prstGeom prst="bentConnector3">
            <a:avLst>
              <a:gd name="adj1" fmla="val 99351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006-DE1C-467D-BBCE-0EBD0F2F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access a web page on the Internet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7C30-DAB1-4F0B-91AA-FA58A0FE8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URL of a web page into the browser’s address 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 link in the current web page to load the next web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549-CC68-48AC-A1DE-BACB3E916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4550-09BE-413B-B86B-D343D51C96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8B0-51C3-4CB4-B5C6-D30B7B7F42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67D-D2C2-40BF-9386-F6DA9C7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access a web page on your own server or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B5CE-D3C7-4450-B10B-E97E898FB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your text editor or 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file in File Explorer or Finder. Then, double-click on it to open it in your default browser. Or, right-click on it and use the Open With command to select the browser.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your browser has a menu bar,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1C5E-6230-4687-A43F-7142590D57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3FF5-0EBC-4DB8-8174-FD95E443B8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9F8E-8218-4487-A5B6-5416A3E48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page from the Internet or an intranet into 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five major web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HTML and CSS.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 not use uppercase letters in filenames, to avoid issues with case sensitive file systems.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right-click the page and select the View Page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 or Edge, right-click the page and select the View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 or Internet Explorer, the source code is displayed in a new browser tab or a separate window.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the source code is displayed in the Debugger tab of the Developer Tools.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hold down the Ctrl key and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Explorer, enter the URL for the CSS file in the address bar of your web browser.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42CA-0C99-4CB2-89C3-BDFA9FB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Web Development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3EB-D83E-410F-87FD-E43596788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Cross-browser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Engine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Responsive Web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F034-5C15-4CFC-B476-E05174C182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5733-79AE-4821-BEEF-14C341C92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14AD-9DC4-42E5-8A55-E3AF4E98A8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7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hlinkClick r:id="rId2"/>
            <a:extLst>
              <a:ext uri="{FF2B5EF4-FFF2-40B4-BE49-F238E27FC236}">
                <a16:creationId xmlns:a16="http://schemas.microsoft.com/office/drawing/2014/main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403-E3DB-4073-B3C1-E26F37E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want is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065A-7D1C-476D-BBEA-EDA2621D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find what they’re looking for as quickly and easily as possible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8D1-F62D-4752-AF2C-E0A11E6F70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CAB-1846-4227-8896-055C54C06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19B5-42AD-4A10-9484-2D02A72BB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scan the page to find what they’re looking for or a link to what they’re looking for. They do not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often click on links and buttons with the hope of finding what they’re looking for.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 as much critical information as possible “above the fold”.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 and limit 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Include a header that identifies the site and provides a navigation bar and links to utilities.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Americans with Disabilities Act (ADA).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Sections 504 and 508 of the Federal Rehabilitation Act.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 255 of the Telecommunications Act of 1996.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deploy a website on 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five web development issues: Usability, Cross-browser Compatibility, User Accessibility, Search Engine Optimization, and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8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45D-FEAA-4142-B8BB-21523AC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7A81-89BF-4704-8218-889D69BB1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6AE0-6022-4E1B-9DFD-E4E3567EE7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0362-4D5A-4296-B5F6-5752A57A8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5F36-EDC6-4C6B-843C-C840540521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hlinkClick r:id="rId2"/>
            <a:extLst>
              <a:ext uri="{FF2B5EF4-FFF2-40B4-BE49-F238E27FC236}">
                <a16:creationId xmlns:a16="http://schemas.microsoft.com/office/drawing/2014/main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Typically,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page from the Internet or an intranet into 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five major web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HTML and CSS.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48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deploy a website on 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five web development issues: Usability, Cross-browser Compatibility, User Accessibility, Search Engine Optimization, and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7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047619" cy="2876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hlinkClick r:id="rId2"/>
            <a:extLst>
              <a:ext uri="{FF2B5EF4-FFF2-40B4-BE49-F238E27FC236}">
                <a16:creationId xmlns:a16="http://schemas.microsoft.com/office/drawing/2014/main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hlinkClick r:id="rId2"/>
            <a:extLst>
              <a:ext uri="{FF2B5EF4-FFF2-40B4-BE49-F238E27FC236}">
                <a16:creationId xmlns:a16="http://schemas.microsoft.com/office/drawing/2014/main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304</TotalTime>
  <Words>2399</Words>
  <Application>Microsoft Office PowerPoint</Application>
  <PresentationFormat>On-screen Show (4:3)</PresentationFormat>
  <Paragraphs>383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What is the internet?</vt:lpstr>
      <vt:lpstr>Chapter 1</vt:lpstr>
      <vt:lpstr>Objectives</vt:lpstr>
      <vt:lpstr>Objectives (cont.)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Web browsers</vt:lpstr>
      <vt:lpstr>Server-side scripting languages</vt:lpstr>
      <vt:lpstr>A web page with image swaps and rollovers</vt:lpstr>
      <vt:lpstr>How JavaScript fits into this architecture</vt:lpstr>
      <vt:lpstr>Three of the common uses of JavaScript</vt:lpstr>
      <vt:lpstr>The code for an HTML file </vt:lpstr>
      <vt:lpstr>The HTML displayed in a web browser </vt:lpstr>
      <vt:lpstr>Using CSS to change how the page looks</vt:lpstr>
      <vt:lpstr>The link element for a CSS file</vt:lpstr>
      <vt:lpstr>The code for the CSS file named book.css</vt:lpstr>
      <vt:lpstr>The web page displayed in a web browser</vt:lpstr>
      <vt:lpstr>Websites to become familiar with</vt:lpstr>
      <vt:lpstr>Free text editors</vt:lpstr>
      <vt:lpstr>Popular IDEs for web development</vt:lpstr>
      <vt:lpstr>Brackets and its auto-completion feature</vt:lpstr>
      <vt:lpstr>Some popular FTP programs</vt:lpstr>
      <vt:lpstr>The components of an HTTP URL</vt:lpstr>
      <vt:lpstr>Two ways to access a web page on the Internet</vt:lpstr>
      <vt:lpstr>Three ways to access a web page on your own server or computer</vt:lpstr>
      <vt:lpstr>Naming recommendations for folders and files</vt:lpstr>
      <vt:lpstr>How to view the source code for a web page</vt:lpstr>
      <vt:lpstr>How to view the CSS code in an external CSS file</vt:lpstr>
      <vt:lpstr>Common Web Development Issues</vt:lpstr>
      <vt:lpstr>A website that is easy to use (Overstock.com)</vt:lpstr>
      <vt:lpstr>What website users want is usability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Types of disabilities</vt:lpstr>
      <vt:lpstr>The Murach Books website on different devices</vt:lpstr>
      <vt:lpstr>What is Responsive Web Design?</vt:lpstr>
      <vt:lpstr>Objectives</vt:lpstr>
      <vt:lpstr>Objectives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Paul R. Smith</cp:lastModifiedBy>
  <cp:revision>36</cp:revision>
  <cp:lastPrinted>2016-01-14T23:03:16Z</cp:lastPrinted>
  <dcterms:created xsi:type="dcterms:W3CDTF">2018-02-26T18:05:07Z</dcterms:created>
  <dcterms:modified xsi:type="dcterms:W3CDTF">2019-06-03T14:08:53Z</dcterms:modified>
</cp:coreProperties>
</file>