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323" r:id="rId2"/>
    <p:sldId id="324" r:id="rId3"/>
    <p:sldId id="325" r:id="rId4"/>
    <p:sldId id="429" r:id="rId5"/>
    <p:sldId id="430" r:id="rId6"/>
    <p:sldId id="431" r:id="rId7"/>
    <p:sldId id="432" r:id="rId8"/>
    <p:sldId id="433" r:id="rId9"/>
    <p:sldId id="434" r:id="rId10"/>
    <p:sldId id="365" r:id="rId11"/>
    <p:sldId id="435" r:id="rId12"/>
    <p:sldId id="436" r:id="rId13"/>
    <p:sldId id="437" r:id="rId14"/>
    <p:sldId id="438" r:id="rId15"/>
    <p:sldId id="370" r:id="rId16"/>
    <p:sldId id="371" r:id="rId17"/>
    <p:sldId id="372" r:id="rId18"/>
    <p:sldId id="441" r:id="rId19"/>
    <p:sldId id="395" r:id="rId20"/>
    <p:sldId id="397" r:id="rId21"/>
    <p:sldId id="396" r:id="rId22"/>
    <p:sldId id="442" r:id="rId23"/>
    <p:sldId id="398" r:id="rId24"/>
    <p:sldId id="450" r:id="rId25"/>
    <p:sldId id="451" r:id="rId26"/>
    <p:sldId id="443" r:id="rId27"/>
    <p:sldId id="400" r:id="rId28"/>
    <p:sldId id="401" r:id="rId29"/>
    <p:sldId id="402" r:id="rId30"/>
    <p:sldId id="403" r:id="rId31"/>
    <p:sldId id="452" r:id="rId32"/>
    <p:sldId id="45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14" r:id="rId44"/>
    <p:sldId id="444" r:id="rId45"/>
    <p:sldId id="445" r:id="rId46"/>
    <p:sldId id="446" r:id="rId47"/>
    <p:sldId id="447" r:id="rId48"/>
    <p:sldId id="416" r:id="rId49"/>
    <p:sldId id="448" r:id="rId50"/>
    <p:sldId id="418" r:id="rId51"/>
    <p:sldId id="419" r:id="rId52"/>
    <p:sldId id="423" r:id="rId53"/>
    <p:sldId id="424" r:id="rId54"/>
    <p:sldId id="425" r:id="rId55"/>
    <p:sldId id="428" r:id="rId56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452" autoAdjust="0"/>
  </p:normalViewPr>
  <p:slideViewPr>
    <p:cSldViewPr>
      <p:cViewPr varScale="1">
        <p:scale>
          <a:sx n="98" d="100"/>
          <a:sy n="98" d="100"/>
        </p:scale>
        <p:origin x="15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6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7/14/2020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6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1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1.docx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4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1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Chapter 4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330159"/>
              </p:ext>
            </p:extLst>
          </p:nvPr>
        </p:nvGraphicFramePr>
        <p:xfrm>
          <a:off x="914400" y="1597025"/>
          <a:ext cx="7262813" cy="298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r:id="rId3" imgW="7301323" imgH="3008711" progId="Word.Document.12">
                  <p:embed/>
                </p:oleObj>
              </mc:Choice>
              <mc:Fallback>
                <p:oleObj name="Document" r:id="rId3" imgW="7301323" imgH="30087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597025"/>
                        <a:ext cx="7262813" cy="298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 of the Textbox object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610095"/>
              </p:ext>
            </p:extLst>
          </p:nvPr>
        </p:nvGraphicFramePr>
        <p:xfrm>
          <a:off x="914400" y="990600"/>
          <a:ext cx="7313400" cy="265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Document" r:id="rId3" imgW="7313400" imgH="2653763" progId="Word.Document.12">
                  <p:embed/>
                </p:oleObj>
              </mc:Choice>
              <mc:Fallback>
                <p:oleObj name="Document" r:id="rId3" imgW="7313400" imgH="26537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13400" cy="2653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012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 that define two text boxes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52778"/>
              </p:ext>
            </p:extLst>
          </p:nvPr>
        </p:nvGraphicFramePr>
        <p:xfrm>
          <a:off x="914400" y="1143000"/>
          <a:ext cx="7301323" cy="2580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4" name="Document" r:id="rId3" imgW="7301323" imgH="2580232" progId="Word.Document.12">
                  <p:embed/>
                </p:oleObj>
              </mc:Choice>
              <mc:Fallback>
                <p:oleObj name="Document" r:id="rId3" imgW="7301323" imgH="2580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580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42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value property to get the value from a text box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610202"/>
              </p:ext>
            </p:extLst>
          </p:nvPr>
        </p:nvGraphicFramePr>
        <p:xfrm>
          <a:off x="914400" y="1219200"/>
          <a:ext cx="7313613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8" name="Document" r:id="rId3" imgW="7313400" imgH="1884906" progId="Word.Document.12">
                  <p:embed/>
                </p:oleObj>
              </mc:Choice>
              <mc:Fallback>
                <p:oleObj name="Document" r:id="rId3" imgW="7313400" imgH="18849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613" cy="1884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0983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parseFloat</a:t>
            </a:r>
            <a:r>
              <a:rPr lang="en-US" dirty="0"/>
              <a:t>() method </a:t>
            </a:r>
            <a:br>
              <a:rPr lang="en-US" dirty="0"/>
            </a:br>
            <a:r>
              <a:rPr lang="en-US" dirty="0"/>
              <a:t>to get a number value from a text box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813059"/>
              </p:ext>
            </p:extLst>
          </p:nvPr>
        </p:nvGraphicFramePr>
        <p:xfrm>
          <a:off x="914400" y="1236691"/>
          <a:ext cx="7313400" cy="2344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2" name="Document" r:id="rId3" imgW="7313400" imgH="2344709" progId="Word.Document.12">
                  <p:embed/>
                </p:oleObj>
              </mc:Choice>
              <mc:Fallback>
                <p:oleObj name="Document" r:id="rId3" imgW="7313400" imgH="23447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36691"/>
                        <a:ext cx="7313400" cy="2344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35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 of chaining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246917"/>
              </p:ext>
            </p:extLst>
          </p:nvPr>
        </p:nvGraphicFramePr>
        <p:xfrm>
          <a:off x="914400" y="1130300"/>
          <a:ext cx="7253288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6" name="Document" r:id="rId3" imgW="7301323" imgH="2074770" progId="Word.Document.12">
                  <p:embed/>
                </p:oleObj>
              </mc:Choice>
              <mc:Fallback>
                <p:oleObj name="Document" r:id="rId3" imgW="7301323" imgH="20747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30300"/>
                        <a:ext cx="7253288" cy="205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927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JavaScript object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07477"/>
              </p:ext>
            </p:extLst>
          </p:nvPr>
        </p:nvGraphicFramePr>
        <p:xfrm>
          <a:off x="914400" y="1066800"/>
          <a:ext cx="7313400" cy="1424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7" name="Document" r:id="rId3" imgW="7313400" imgH="1424743" progId="Word.Document.12">
                  <p:embed/>
                </p:oleObj>
              </mc:Choice>
              <mc:Fallback>
                <p:oleObj name="Document" r:id="rId3" imgW="7313400" imgH="14247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424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1000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of the methods of a Date object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603779"/>
              </p:ext>
            </p:extLst>
          </p:nvPr>
        </p:nvGraphicFramePr>
        <p:xfrm>
          <a:off x="914400" y="1066800"/>
          <a:ext cx="7313400" cy="2915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7" name="Document" r:id="rId3" imgW="7313400" imgH="2915686" progId="Word.Document.12">
                  <p:embed/>
                </p:oleObj>
              </mc:Choice>
              <mc:Fallback>
                <p:oleObj name="Document" r:id="rId3" imgW="7313400" imgH="29156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915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6991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and methods of a String object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695785"/>
              </p:ext>
            </p:extLst>
          </p:nvPr>
        </p:nvGraphicFramePr>
        <p:xfrm>
          <a:off x="914400" y="990600"/>
          <a:ext cx="7313400" cy="441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8" name="Document" r:id="rId3" imgW="7313400" imgH="4416703" progId="Word.Document.12">
                  <p:embed/>
                </p:oleObj>
              </mc:Choice>
              <mc:Fallback>
                <p:oleObj name="Document" r:id="rId3" imgW="7313400" imgH="44167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13400" cy="4416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9374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88035"/>
              </p:ext>
            </p:extLst>
          </p:nvPr>
        </p:nvGraphicFramePr>
        <p:xfrm>
          <a:off x="914400" y="1066800"/>
          <a:ext cx="7313400" cy="3862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4" name="Document" r:id="rId3" imgW="7313400" imgH="3862636" progId="Word.Document.12">
                  <p:embed/>
                </p:oleObj>
              </mc:Choice>
              <mc:Fallback>
                <p:oleObj name="Document" r:id="rId3" imgW="7313400" imgH="38626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862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0041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a function expression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968158"/>
              </p:ext>
            </p:extLst>
          </p:nvPr>
        </p:nvGraphicFramePr>
        <p:xfrm>
          <a:off x="914400" y="1143000"/>
          <a:ext cx="7313400" cy="69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6" name="Document" r:id="rId3" imgW="7313400" imgH="690065" progId="Word.Document.12">
                  <p:embed/>
                </p:oleObj>
              </mc:Choice>
              <mc:Fallback>
                <p:oleObj name="Document" r:id="rId3" imgW="7313400" imgH="6900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69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476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969667"/>
              </p:ext>
            </p:extLst>
          </p:nvPr>
        </p:nvGraphicFramePr>
        <p:xfrm>
          <a:off x="914400" y="990600"/>
          <a:ext cx="7313400" cy="5000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Document" r:id="rId3" imgW="7313400" imgH="5000271" progId="Word.Document.12">
                  <p:embed/>
                </p:oleObj>
              </mc:Choice>
              <mc:Fallback>
                <p:oleObj name="Document" r:id="rId3" imgW="7313400" imgH="50002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13400" cy="5000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569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 expression with no parameters </a:t>
            </a:r>
            <a:br>
              <a:rPr lang="en-US" dirty="0"/>
            </a:br>
            <a:r>
              <a:rPr lang="en-US" dirty="0"/>
              <a:t>that doesn’t return a value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147998"/>
              </p:ext>
            </p:extLst>
          </p:nvPr>
        </p:nvGraphicFramePr>
        <p:xfrm>
          <a:off x="914400" y="1281103"/>
          <a:ext cx="7313400" cy="1766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8" name="Document" r:id="rId3" imgW="7313400" imgH="1766897" progId="Word.Document.12">
                  <p:embed/>
                </p:oleObj>
              </mc:Choice>
              <mc:Fallback>
                <p:oleObj name="Document" r:id="rId3" imgW="7313400" imgH="1766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81103"/>
                        <a:ext cx="7313400" cy="1766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971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 expression with one parameter </a:t>
            </a:r>
            <a:br>
              <a:rPr lang="en-US" dirty="0"/>
            </a:br>
            <a:r>
              <a:rPr lang="en-US" dirty="0"/>
              <a:t>that returns a DOM element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903701"/>
              </p:ext>
            </p:extLst>
          </p:nvPr>
        </p:nvGraphicFramePr>
        <p:xfrm>
          <a:off x="914400" y="1282405"/>
          <a:ext cx="7313400" cy="153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4" name="Document" r:id="rId3" imgW="7313400" imgH="1536995" progId="Word.Document.12">
                  <p:embed/>
                </p:oleObj>
              </mc:Choice>
              <mc:Fallback>
                <p:oleObj name="Document" r:id="rId3" imgW="7313400" imgH="15369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82405"/>
                        <a:ext cx="7313400" cy="1536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5337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expression with two parameters </a:t>
            </a:r>
            <a:br>
              <a:rPr lang="en-US" dirty="0"/>
            </a:br>
            <a:r>
              <a:rPr lang="en-US" dirty="0"/>
              <a:t>that returns a value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39377"/>
              </p:ext>
            </p:extLst>
          </p:nvPr>
        </p:nvGraphicFramePr>
        <p:xfrm>
          <a:off x="914400" y="1275177"/>
          <a:ext cx="7313400" cy="2687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8" name="Document" r:id="rId3" imgW="7313400" imgH="2687223" progId="Word.Document.12">
                  <p:embed/>
                </p:oleObj>
              </mc:Choice>
              <mc:Fallback>
                <p:oleObj name="Document" r:id="rId3" imgW="7313400" imgH="2687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75177"/>
                        <a:ext cx="7313400" cy="2687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960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a function declaration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353618"/>
              </p:ext>
            </p:extLst>
          </p:nvPr>
        </p:nvGraphicFramePr>
        <p:xfrm>
          <a:off x="914400" y="1143000"/>
          <a:ext cx="7313400" cy="69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8" name="Document" r:id="rId3" imgW="7313400" imgH="690065" progId="Word.Document.12">
                  <p:embed/>
                </p:oleObj>
              </mc:Choice>
              <mc:Fallback>
                <p:oleObj name="Document" r:id="rId3" imgW="7313400" imgH="6900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69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8467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declaration with no parameters </a:t>
            </a:r>
            <a:br>
              <a:rPr lang="en-US" dirty="0"/>
            </a:br>
            <a:r>
              <a:rPr lang="en-US" dirty="0"/>
              <a:t>that doesn’t return a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643070"/>
              </p:ext>
            </p:extLst>
          </p:nvPr>
        </p:nvGraphicFramePr>
        <p:xfrm>
          <a:off x="914400" y="1295400"/>
          <a:ext cx="7313400" cy="1766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0" name="Document" r:id="rId3" imgW="7313400" imgH="1766897" progId="Word.Document.12">
                  <p:embed/>
                </p:oleObj>
              </mc:Choice>
              <mc:Fallback>
                <p:oleObj name="Document" r:id="rId3" imgW="7313400" imgH="1766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766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8815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declaration with one parameter </a:t>
            </a:r>
            <a:br>
              <a:rPr lang="en-US" dirty="0"/>
            </a:br>
            <a:r>
              <a:rPr lang="en-US" dirty="0"/>
              <a:t>that returns a DOM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552971"/>
              </p:ext>
            </p:extLst>
          </p:nvPr>
        </p:nvGraphicFramePr>
        <p:xfrm>
          <a:off x="914400" y="1295400"/>
          <a:ext cx="7313400" cy="153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4" name="Document" r:id="rId3" imgW="7313400" imgH="1536995" progId="Word.Document.12">
                  <p:embed/>
                </p:oleObj>
              </mc:Choice>
              <mc:Fallback>
                <p:oleObj name="Document" r:id="rId3" imgW="7313400" imgH="15369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536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664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declaration with two parameters </a:t>
            </a:r>
            <a:br>
              <a:rPr lang="en-US" dirty="0"/>
            </a:br>
            <a:r>
              <a:rPr lang="en-US" dirty="0"/>
              <a:t>that returns a value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461473"/>
              </p:ext>
            </p:extLst>
          </p:nvPr>
        </p:nvGraphicFramePr>
        <p:xfrm>
          <a:off x="914400" y="1295400"/>
          <a:ext cx="7313400" cy="2687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3" name="Document" r:id="rId3" imgW="7313400" imgH="2687223" progId="Word.Document.12">
                  <p:embed/>
                </p:oleObj>
              </mc:Choice>
              <mc:Fallback>
                <p:oleObj name="Document" r:id="rId3" imgW="7313400" imgH="2687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687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728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796670"/>
              </p:ext>
            </p:extLst>
          </p:nvPr>
        </p:nvGraphicFramePr>
        <p:xfrm>
          <a:off x="914400" y="1090364"/>
          <a:ext cx="7313400" cy="3862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6" name="Document" r:id="rId3" imgW="7313400" imgH="3862636" progId="Word.Document.12">
                  <p:embed/>
                </p:oleObj>
              </mc:Choice>
              <mc:Fallback>
                <p:oleObj name="Document" r:id="rId3" imgW="7313400" imgH="38626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90364"/>
                        <a:ext cx="7313400" cy="3862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732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 that uses a local variable named tax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559337"/>
              </p:ext>
            </p:extLst>
          </p:nvPr>
        </p:nvGraphicFramePr>
        <p:xfrm>
          <a:off x="914400" y="1081772"/>
          <a:ext cx="7313400" cy="234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0" name="Document" r:id="rId3" imgW="7313400" imgH="2347228" progId="Word.Document.12">
                  <p:embed/>
                </p:oleObj>
              </mc:Choice>
              <mc:Fallback>
                <p:oleObj name="Document" r:id="rId3" imgW="7313400" imgH="2347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81772"/>
                        <a:ext cx="7313400" cy="2347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5268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 that uses a global variable named tax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664997"/>
              </p:ext>
            </p:extLst>
          </p:nvPr>
        </p:nvGraphicFramePr>
        <p:xfrm>
          <a:off x="914400" y="1066800"/>
          <a:ext cx="7313400" cy="234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4" name="Document" r:id="rId3" imgW="7313400" imgH="2347228" progId="Word.Document.12">
                  <p:embed/>
                </p:oleObj>
              </mc:Choice>
              <mc:Fallback>
                <p:oleObj name="Document" r:id="rId3" imgW="7313400" imgH="2347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347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45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038067"/>
              </p:ext>
            </p:extLst>
          </p:nvPr>
        </p:nvGraphicFramePr>
        <p:xfrm>
          <a:off x="914400" y="1143000"/>
          <a:ext cx="7313400" cy="498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Document" r:id="rId3" imgW="7313400" imgH="4986600" progId="Word.Document.12">
                  <p:embed/>
                </p:oleObj>
              </mc:Choice>
              <mc:Fallback>
                <p:oleObj name="Document" r:id="rId3" imgW="7313400" imgH="4986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98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521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that inadvertently </a:t>
            </a:r>
            <a:br>
              <a:rPr lang="en-US" dirty="0"/>
            </a:br>
            <a:r>
              <a:rPr lang="en-US" dirty="0"/>
              <a:t>uses a global variable named tax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997790"/>
              </p:ext>
            </p:extLst>
          </p:nvPr>
        </p:nvGraphicFramePr>
        <p:xfrm>
          <a:off x="914400" y="1295400"/>
          <a:ext cx="7313400" cy="234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5" name="Document" r:id="rId3" imgW="7313400" imgH="2347228" progId="Word.Document.12">
                  <p:embed/>
                </p:oleObj>
              </mc:Choice>
              <mc:Fallback>
                <p:oleObj name="Document" r:id="rId3" imgW="7313400" imgH="2347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347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9263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strict mode directive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533057"/>
              </p:ext>
            </p:extLst>
          </p:nvPr>
        </p:nvGraphicFramePr>
        <p:xfrm>
          <a:off x="914400" y="1066800"/>
          <a:ext cx="7313400" cy="35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8" name="Document" r:id="rId3" imgW="7313400" imgH="3544587" progId="Word.Document.12">
                  <p:embed/>
                </p:oleObj>
              </mc:Choice>
              <mc:Fallback>
                <p:oleObj name="Document" r:id="rId3" imgW="7313400" imgH="35445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54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586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same function in strict mode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657208"/>
              </p:ext>
            </p:extLst>
          </p:nvPr>
        </p:nvGraphicFramePr>
        <p:xfrm>
          <a:off x="914400" y="1066800"/>
          <a:ext cx="7313400" cy="2577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2" name="Document" r:id="rId3" imgW="7313400" imgH="2577489" progId="Word.Document.12">
                  <p:embed/>
                </p:oleObj>
              </mc:Choice>
              <mc:Fallback>
                <p:oleObj name="Document" r:id="rId3" imgW="7313400" imgH="25774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577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1055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coding practices for variables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531804"/>
              </p:ext>
            </p:extLst>
          </p:nvPr>
        </p:nvGraphicFramePr>
        <p:xfrm>
          <a:off x="914400" y="1120517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3" name="Document" r:id="rId3" imgW="7301323" imgH="1546483" progId="Word.Document.12">
                  <p:embed/>
                </p:oleObj>
              </mc:Choice>
              <mc:Fallback>
                <p:oleObj name="Document" r:id="rId3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20517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00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402618"/>
              </p:ext>
            </p:extLst>
          </p:nvPr>
        </p:nvGraphicFramePr>
        <p:xfrm>
          <a:off x="914400" y="1066800"/>
          <a:ext cx="7301323" cy="23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6" name="Document" r:id="rId3" imgW="7301323" imgH="2319545" progId="Word.Document.12">
                  <p:embed/>
                </p:oleObj>
              </mc:Choice>
              <mc:Fallback>
                <p:oleObj name="Document" r:id="rId3" imgW="7301323" imgH="23195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319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451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events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268015"/>
              </p:ext>
            </p:extLst>
          </p:nvPr>
        </p:nvGraphicFramePr>
        <p:xfrm>
          <a:off x="1373298" y="1140660"/>
          <a:ext cx="7389702" cy="388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0" name="Document" r:id="rId3" imgW="7389702" imgH="3888540" progId="Word.Document.12">
                  <p:embed/>
                </p:oleObj>
              </mc:Choice>
              <mc:Fallback>
                <p:oleObj name="Document" r:id="rId3" imgW="7389702" imgH="38885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3298" y="1140660"/>
                        <a:ext cx="7389702" cy="3888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570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attaching an event handler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844715"/>
              </p:ext>
            </p:extLst>
          </p:nvPr>
        </p:nvGraphicFramePr>
        <p:xfrm>
          <a:off x="914400" y="1066800"/>
          <a:ext cx="7313400" cy="153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8" name="Document" r:id="rId3" imgW="7313400" imgH="1536995" progId="Word.Document.12">
                  <p:embed/>
                </p:oleObj>
              </mc:Choice>
              <mc:Fallback>
                <p:oleObj name="Document" r:id="rId3" imgW="7313400" imgH="15369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536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3722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attach the event handler </a:t>
            </a:r>
            <a:br>
              <a:rPr lang="en-US" dirty="0"/>
            </a:br>
            <a:r>
              <a:rPr lang="en-US" dirty="0"/>
              <a:t>to the click event of a button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913861"/>
              </p:ext>
            </p:extLst>
          </p:nvPr>
        </p:nvGraphicFramePr>
        <p:xfrm>
          <a:off x="914400" y="1295400"/>
          <a:ext cx="7313612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1" name="Document" r:id="rId3" imgW="7313400" imgH="3031896" progId="Word.Document.12">
                  <p:embed/>
                </p:oleObj>
              </mc:Choice>
              <mc:Fallback>
                <p:oleObj name="Document" r:id="rId3" imgW="7313400" imgH="30318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303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8423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74674"/>
              </p:ext>
            </p:extLst>
          </p:nvPr>
        </p:nvGraphicFramePr>
        <p:xfrm>
          <a:off x="914400" y="1143000"/>
          <a:ext cx="7313400" cy="11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2" name="Document" r:id="rId3" imgW="7313400" imgH="1158863" progId="Word.Document.12">
                  <p:embed/>
                </p:oleObj>
              </mc:Choice>
              <mc:Fallback>
                <p:oleObj name="Document" r:id="rId3" imgW="7313400" imgH="11588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1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211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for a page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93020"/>
              </p:ext>
            </p:extLst>
          </p:nvPr>
        </p:nvGraphicFramePr>
        <p:xfrm>
          <a:off x="914400" y="1143000"/>
          <a:ext cx="7313400" cy="161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4" name="Document" r:id="rId3" imgW="7313400" imgH="1610391" progId="Word.Document.12">
                  <p:embed/>
                </p:oleObj>
              </mc:Choice>
              <mc:Fallback>
                <p:oleObj name="Document" r:id="rId3" imgW="7313400" imgH="1610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61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14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 of the window object </a:t>
            </a:r>
            <a:br>
              <a:rPr lang="en-US" dirty="0"/>
            </a:br>
            <a:r>
              <a:rPr lang="en-US" dirty="0"/>
              <a:t>that displays a dialog box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045459"/>
              </p:ext>
            </p:extLst>
          </p:nvPr>
        </p:nvGraphicFramePr>
        <p:xfrm>
          <a:off x="914400" y="1371600"/>
          <a:ext cx="7301323" cy="1848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0" name="Document" r:id="rId3" imgW="7301323" imgH="1848218" progId="Word.Document.12">
                  <p:embed/>
                </p:oleObj>
              </mc:Choice>
              <mc:Fallback>
                <p:oleObj name="Document" r:id="rId3" imgW="7301323" imgH="1848218" progId="Word.Document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7301323" cy="1848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481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JavaScript that attaches two event handlers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 err="1"/>
              <a:t>onload</a:t>
            </a:r>
            <a:r>
              <a:rPr lang="en-US" dirty="0"/>
              <a:t> event handler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892586"/>
              </p:ext>
            </p:extLst>
          </p:nvPr>
        </p:nvGraphicFramePr>
        <p:xfrm>
          <a:off x="914400" y="1345651"/>
          <a:ext cx="7313400" cy="414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9" name="Document" r:id="rId3" imgW="7313400" imgH="4140749" progId="Word.Document.12">
                  <p:embed/>
                </p:oleObj>
              </mc:Choice>
              <mc:Fallback>
                <p:oleObj name="Document" r:id="rId3" imgW="7313400" imgH="41407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45651"/>
                        <a:ext cx="7313400" cy="4140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3915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browser after the Email Address </a:t>
            </a:r>
            <a:br>
              <a:rPr lang="en-US" dirty="0"/>
            </a:br>
            <a:r>
              <a:rPr lang="en-US" dirty="0"/>
              <a:t>has been changed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92241"/>
            <a:ext cx="7208839" cy="330835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591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Miles Per Gallon application in a browser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82" y="1253490"/>
            <a:ext cx="5620818" cy="2404110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15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and JavaScript for the application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490670"/>
              </p:ext>
            </p:extLst>
          </p:nvPr>
        </p:nvGraphicFramePr>
        <p:xfrm>
          <a:off x="914400" y="1154112"/>
          <a:ext cx="7313612" cy="486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1" name="Document" r:id="rId3" imgW="7313400" imgH="4862834" progId="Word.Document.12">
                  <p:embed/>
                </p:oleObj>
              </mc:Choice>
              <mc:Fallback>
                <p:oleObj name="Document" r:id="rId3" imgW="7313400" imgH="48628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54112"/>
                        <a:ext cx="7313612" cy="486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6238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and JavaScript (continued)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31043"/>
              </p:ext>
            </p:extLst>
          </p:nvPr>
        </p:nvGraphicFramePr>
        <p:xfrm>
          <a:off x="914400" y="1143000"/>
          <a:ext cx="7313612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7" name="Document" r:id="rId4" imgW="7313400" imgH="4058358" progId="Word.Document.12">
                  <p:embed/>
                </p:oleObj>
              </mc:Choice>
              <mc:Fallback>
                <p:oleObj name="Document" r:id="rId4" imgW="7313400" imgH="40583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06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57848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Email List application in a web browser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9200"/>
            <a:ext cx="608457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82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file for the page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960989"/>
              </p:ext>
            </p:extLst>
          </p:nvPr>
        </p:nvGraphicFramePr>
        <p:xfrm>
          <a:off x="914400" y="1143000"/>
          <a:ext cx="7291388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2" name="Document" r:id="rId3" imgW="7301323" imgH="3913917" progId="Word.Document.12">
                  <p:embed/>
                </p:oleObj>
              </mc:Choice>
              <mc:Fallback>
                <p:oleObj name="Document" r:id="rId3" imgW="7301323" imgH="39139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91388" cy="412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471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file for the page (continued)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027094"/>
              </p:ext>
            </p:extLst>
          </p:nvPr>
        </p:nvGraphicFramePr>
        <p:xfrm>
          <a:off x="914400" y="1143000"/>
          <a:ext cx="7313400" cy="368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5" name="Document" r:id="rId3" imgW="7313400" imgH="3680945" progId="Word.Document.12">
                  <p:embed/>
                </p:oleObj>
              </mc:Choice>
              <mc:Fallback>
                <p:oleObj name="Document" r:id="rId3" imgW="7313400" imgH="36809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68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34602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for the Email List application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820647"/>
              </p:ext>
            </p:extLst>
          </p:nvPr>
        </p:nvGraphicFramePr>
        <p:xfrm>
          <a:off x="914400" y="1147762"/>
          <a:ext cx="7313612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9" name="Document" r:id="rId3" imgW="7313400" imgH="4259837" progId="Word.Document.12">
                  <p:embed/>
                </p:oleObj>
              </mc:Choice>
              <mc:Fallback>
                <p:oleObj name="Document" r:id="rId3" imgW="7313400" imgH="42598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7762"/>
                        <a:ext cx="7313612" cy="426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43178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(continued)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66447"/>
              </p:ext>
            </p:extLst>
          </p:nvPr>
        </p:nvGraphicFramePr>
        <p:xfrm>
          <a:off x="914400" y="1143000"/>
          <a:ext cx="7313612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0" name="Document" r:id="rId3" imgW="7313400" imgH="4662795" progId="Word.Document.12">
                  <p:embed/>
                </p:oleObj>
              </mc:Choice>
              <mc:Fallback>
                <p:oleObj name="Document" r:id="rId3" imgW="7313400" imgH="46627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42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 of the window object </a:t>
            </a:r>
            <a:br>
              <a:rPr lang="en-US" dirty="0"/>
            </a:br>
            <a:r>
              <a:rPr lang="en-US" dirty="0"/>
              <a:t>for working with numbers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882168"/>
              </p:ext>
            </p:extLst>
          </p:nvPr>
        </p:nvGraphicFramePr>
        <p:xfrm>
          <a:off x="914400" y="1352182"/>
          <a:ext cx="7301323" cy="1848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3" name="Document" r:id="rId3" imgW="7301323" imgH="1848218" progId="Word.Document.12">
                  <p:embed/>
                </p:oleObj>
              </mc:Choice>
              <mc:Fallback>
                <p:oleObj name="Document" r:id="rId3" imgW="7301323" imgH="184821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52182"/>
                        <a:ext cx="7301323" cy="1848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612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4-1  Enhance the MPG application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898662"/>
              </p:ext>
            </p:extLst>
          </p:nvPr>
        </p:nvGraphicFramePr>
        <p:xfrm>
          <a:off x="914400" y="1143000"/>
          <a:ext cx="7313400" cy="4684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3" name="Document" r:id="rId3" imgW="7313400" imgH="4684741" progId="Word.Document.12">
                  <p:embed/>
                </p:oleObj>
              </mc:Choice>
              <mc:Fallback>
                <p:oleObj name="Document" r:id="rId3" imgW="7313400" imgH="46847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684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538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4-2  Build a new Future Value app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70" y="1238884"/>
            <a:ext cx="5447030" cy="2190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45170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4-1  Develop the Sales Tax Calculator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0" y="1295400"/>
            <a:ext cx="5808980" cy="280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942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4-2  Develop the Change Calculator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70" y="1219200"/>
            <a:ext cx="5904230" cy="256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988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4-3  Develop the Income Tax Calculator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571605"/>
              </p:ext>
            </p:extLst>
          </p:nvPr>
        </p:nvGraphicFramePr>
        <p:xfrm>
          <a:off x="914400" y="1143000"/>
          <a:ext cx="7253288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7" name="Document" r:id="rId3" imgW="7313400" imgH="4949902" progId="Word.Document.12">
                  <p:embed/>
                </p:oleObj>
              </mc:Choice>
              <mc:Fallback>
                <p:oleObj name="Document" r:id="rId3" imgW="7313400" imgH="49499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53288" cy="491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8661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4-1  Enhance the MPG application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359640"/>
              </p:ext>
            </p:extLst>
          </p:nvPr>
        </p:nvGraphicFramePr>
        <p:xfrm>
          <a:off x="914400" y="1046163"/>
          <a:ext cx="7291388" cy="472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7" name="Document" r:id="rId3" imgW="7301323" imgH="4750350" progId="Word.Document.12">
                  <p:embed/>
                </p:oleObj>
              </mc:Choice>
              <mc:Fallback>
                <p:oleObj name="Document" r:id="rId3" imgW="7301323" imgH="47503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46163"/>
                        <a:ext cx="7291388" cy="472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048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window methods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427853"/>
              </p:ext>
            </p:extLst>
          </p:nvPr>
        </p:nvGraphicFramePr>
        <p:xfrm>
          <a:off x="914400" y="1143000"/>
          <a:ext cx="7313400" cy="1302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7" name="Document" r:id="rId3" imgW="7313400" imgH="1302416" progId="Word.Document.12">
                  <p:embed/>
                </p:oleObj>
              </mc:Choice>
              <mc:Fallback>
                <p:oleObj name="Document" r:id="rId3" imgW="7313400" imgH="13024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302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070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methods of the document object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347917"/>
              </p:ext>
            </p:extLst>
          </p:nvPr>
        </p:nvGraphicFramePr>
        <p:xfrm>
          <a:off x="914400" y="1143000"/>
          <a:ext cx="7301323" cy="200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1" name="Document" r:id="rId3" imgW="7301323" imgH="2000526" progId="Word.Document.12">
                  <p:embed/>
                </p:oleObj>
              </mc:Choice>
              <mc:Fallback>
                <p:oleObj name="Document" r:id="rId3" imgW="7301323" imgH="20005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2000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49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document methods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852155"/>
              </p:ext>
            </p:extLst>
          </p:nvPr>
        </p:nvGraphicFramePr>
        <p:xfrm>
          <a:off x="914400" y="1143000"/>
          <a:ext cx="7301323" cy="200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5" name="Document" r:id="rId3" imgW="7301323" imgH="2000526" progId="Word.Document.12">
                  <p:embed/>
                </p:oleObj>
              </mc:Choice>
              <mc:Fallback>
                <p:oleObj name="Document" r:id="rId3" imgW="7301323" imgH="20005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2000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52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512601"/>
              </p:ext>
            </p:extLst>
          </p:nvPr>
        </p:nvGraphicFramePr>
        <p:xfrm>
          <a:off x="914400" y="1143000"/>
          <a:ext cx="7301323" cy="200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0" name="Document" r:id="rId3" imgW="7301323" imgH="2000526" progId="Word.Document.12">
                  <p:embed/>
                </p:oleObj>
              </mc:Choice>
              <mc:Fallback>
                <p:oleObj name="Document" r:id="rId3" imgW="7301323" imgH="20005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2000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9858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1077</TotalTime>
  <Words>1603</Words>
  <Application>Microsoft Office PowerPoint</Application>
  <PresentationFormat>On-screen Show (4:3)</PresentationFormat>
  <Paragraphs>276</Paragraphs>
  <Slides>55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4</vt:lpstr>
      <vt:lpstr>Objectives</vt:lpstr>
      <vt:lpstr>Objectives (continued)</vt:lpstr>
      <vt:lpstr>Another method of the window object  that displays a dialog box</vt:lpstr>
      <vt:lpstr>Two methods of the window object  for working with numbers</vt:lpstr>
      <vt:lpstr>Examples of window methods</vt:lpstr>
      <vt:lpstr>Three methods of the document object</vt:lpstr>
      <vt:lpstr>Examples of document methods</vt:lpstr>
      <vt:lpstr>Terms</vt:lpstr>
      <vt:lpstr>Members of the Textbox object</vt:lpstr>
      <vt:lpstr>HTML tags that define two text boxes</vt:lpstr>
      <vt:lpstr>How to use the value property to get the value from a text box</vt:lpstr>
      <vt:lpstr>How to use the parseFloat() method  to get a number value from a text box</vt:lpstr>
      <vt:lpstr>Other examples of chaining</vt:lpstr>
      <vt:lpstr>How to create a JavaScript object</vt:lpstr>
      <vt:lpstr>A few of the methods of a Date object</vt:lpstr>
      <vt:lpstr>Properties and methods of a String object</vt:lpstr>
      <vt:lpstr>Terms</vt:lpstr>
      <vt:lpstr>The syntax for a function expression</vt:lpstr>
      <vt:lpstr>A function expression with no parameters  that doesn’t return a value</vt:lpstr>
      <vt:lpstr>A function expression with one parameter  that returns a DOM element</vt:lpstr>
      <vt:lpstr>A function expression with two parameters  that returns a value</vt:lpstr>
      <vt:lpstr>The syntax for a function declaration</vt:lpstr>
      <vt:lpstr>A function declaration with no parameters  that doesn’t return a value</vt:lpstr>
      <vt:lpstr>A function declaration with one parameter  that returns a DOM element</vt:lpstr>
      <vt:lpstr>A function declaration with two parameters  that returns a value</vt:lpstr>
      <vt:lpstr>Terms</vt:lpstr>
      <vt:lpstr>A function that uses a local variable named tax</vt:lpstr>
      <vt:lpstr>A function that uses a global variable named tax</vt:lpstr>
      <vt:lpstr>A function that inadvertently  uses a global variable named tax</vt:lpstr>
      <vt:lpstr>The strict mode directive</vt:lpstr>
      <vt:lpstr>The same function in strict mode</vt:lpstr>
      <vt:lpstr>Best coding practices for variables</vt:lpstr>
      <vt:lpstr>Terms</vt:lpstr>
      <vt:lpstr>Common events</vt:lpstr>
      <vt:lpstr>The syntax for attaching an event handler</vt:lpstr>
      <vt:lpstr>How to attach the event handler  to the click event of a button</vt:lpstr>
      <vt:lpstr>Terms</vt:lpstr>
      <vt:lpstr>The HTML for a page</vt:lpstr>
      <vt:lpstr>JavaScript that attaches two event handlers in the onload event handler</vt:lpstr>
      <vt:lpstr>The web browser after the Email Address  has been changed</vt:lpstr>
      <vt:lpstr>The Miles Per Gallon application in a browser</vt:lpstr>
      <vt:lpstr>The HTML and JavaScript for the application</vt:lpstr>
      <vt:lpstr>The HTML and JavaScript (continued)</vt:lpstr>
      <vt:lpstr>The Email List application in a web browser</vt:lpstr>
      <vt:lpstr>The HTML file for the page</vt:lpstr>
      <vt:lpstr>The HTML file for the page (continued)</vt:lpstr>
      <vt:lpstr>The JavaScript for the Email List application</vt:lpstr>
      <vt:lpstr>The JavaScript (continued)</vt:lpstr>
      <vt:lpstr>Exercise 4-1  Enhance the MPG application</vt:lpstr>
      <vt:lpstr>Exercise 4-2  Build a new Future Value app</vt:lpstr>
      <vt:lpstr>Extra 4-1  Develop the Sales Tax Calculator</vt:lpstr>
      <vt:lpstr>Extra 4-2  Develop the Change Calculator</vt:lpstr>
      <vt:lpstr>Extra 4-3  Develop the Income Tax Calculator</vt:lpstr>
      <vt:lpstr>Short 4-1  Enhance the MPG application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Paul R. Smith</cp:lastModifiedBy>
  <cp:revision>101</cp:revision>
  <cp:lastPrinted>2015-09-17T21:49:39Z</cp:lastPrinted>
  <dcterms:created xsi:type="dcterms:W3CDTF">2010-11-30T18:46:51Z</dcterms:created>
  <dcterms:modified xsi:type="dcterms:W3CDTF">2020-07-14T15:54:15Z</dcterms:modified>
</cp:coreProperties>
</file>