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39"/>
  </p:notesMasterIdLst>
  <p:handoutMasterIdLst>
    <p:handoutMasterId r:id="rId40"/>
  </p:handoutMasterIdLst>
  <p:sldIdLst>
    <p:sldId id="256" r:id="rId2"/>
    <p:sldId id="257" r:id="rId3"/>
    <p:sldId id="258" r:id="rId4"/>
    <p:sldId id="294" r:id="rId5"/>
    <p:sldId id="259" r:id="rId6"/>
    <p:sldId id="292" r:id="rId7"/>
    <p:sldId id="293" r:id="rId8"/>
    <p:sldId id="260" r:id="rId9"/>
    <p:sldId id="261" r:id="rId10"/>
    <p:sldId id="262" r:id="rId11"/>
    <p:sldId id="263" r:id="rId12"/>
    <p:sldId id="264" r:id="rId13"/>
    <p:sldId id="265" r:id="rId14"/>
    <p:sldId id="324" r:id="rId15"/>
    <p:sldId id="266" r:id="rId16"/>
    <p:sldId id="267" r:id="rId17"/>
    <p:sldId id="268" r:id="rId18"/>
    <p:sldId id="290" r:id="rId19"/>
    <p:sldId id="269" r:id="rId20"/>
    <p:sldId id="270" r:id="rId21"/>
    <p:sldId id="271" r:id="rId22"/>
    <p:sldId id="272" r:id="rId23"/>
    <p:sldId id="273" r:id="rId24"/>
    <p:sldId id="291" r:id="rId25"/>
    <p:sldId id="274" r:id="rId26"/>
    <p:sldId id="275" r:id="rId27"/>
    <p:sldId id="295" r:id="rId28"/>
    <p:sldId id="277" r:id="rId29"/>
    <p:sldId id="278" r:id="rId30"/>
    <p:sldId id="279" r:id="rId31"/>
    <p:sldId id="296" r:id="rId32"/>
    <p:sldId id="280" r:id="rId33"/>
    <p:sldId id="283" r:id="rId34"/>
    <p:sldId id="284" r:id="rId35"/>
    <p:sldId id="285" r:id="rId36"/>
    <p:sldId id="287" r:id="rId37"/>
    <p:sldId id="297" r:id="rId38"/>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0" autoAdjust="0"/>
    <p:restoredTop sz="89542" autoAdjust="0"/>
  </p:normalViewPr>
  <p:slideViewPr>
    <p:cSldViewPr>
      <p:cViewPr varScale="1">
        <p:scale>
          <a:sx n="102" d="100"/>
          <a:sy n="102" d="100"/>
        </p:scale>
        <p:origin x="163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6/9/2020</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mozilla.org/en-US/docs/Web/CSS/background" TargetMode="External"/><Relationship Id="rId7" Type="http://schemas.openxmlformats.org/officeDocument/2006/relationships/hyperlink" Target="https://developer.mozilla.org/en-US/docs/Web/CSS/background-repeat"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developer.mozilla.org/en-US/docs/Web/CSS/background-size" TargetMode="External"/><Relationship Id="rId5" Type="http://schemas.openxmlformats.org/officeDocument/2006/relationships/hyperlink" Target="https://developer.mozilla.org/en-US/docs/Web/CSS/background-position" TargetMode="External"/><Relationship Id="rId4" Type="http://schemas.openxmlformats.org/officeDocument/2006/relationships/hyperlink" Target="https://developer.mozilla.org/en-US/docs/Web/CSS/background-attachment"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mozilla.org/en-US/docs/Web/CSS/background" TargetMode="External"/><Relationship Id="rId7" Type="http://schemas.openxmlformats.org/officeDocument/2006/relationships/hyperlink" Target="https://developer.mozilla.org/en-US/docs/Web/CSS/background-repeat"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developer.mozilla.org/en-US/docs/Web/CSS/background-size" TargetMode="External"/><Relationship Id="rId5" Type="http://schemas.openxmlformats.org/officeDocument/2006/relationships/hyperlink" Target="https://developer.mozilla.org/en-US/docs/Web/CSS/background-position" TargetMode="External"/><Relationship Id="rId4" Type="http://schemas.openxmlformats.org/officeDocument/2006/relationships/hyperlink" Target="https://developer.mozilla.org/en-US/docs/Web/CSS/background-attachment"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en-US/docs/Web/CSS/background" TargetMode="External"/><Relationship Id="rId7" Type="http://schemas.openxmlformats.org/officeDocument/2006/relationships/hyperlink" Target="https://developer.mozilla.org/en-US/docs/Web/CSS/background-repeat"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developer.mozilla.org/en-US/docs/Web/CSS/background-size" TargetMode="External"/><Relationship Id="rId5" Type="http://schemas.openxmlformats.org/officeDocument/2006/relationships/hyperlink" Target="https://developer.mozilla.org/en-US/docs/Web/CSS/background-position" TargetMode="External"/><Relationship Id="rId4" Type="http://schemas.openxmlformats.org/officeDocument/2006/relationships/hyperlink" Target="https://developer.mozilla.org/en-US/docs/Web/CSS/background-attachmen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accent2"/>
                </a:solidFill>
                <a:hlinkClick r:id="rId3">
                  <a:extLst>
                    <a:ext uri="{A12FA001-AC4F-418D-AE19-62706E023703}">
                      <ahyp:hlinkClr xmlns:ahyp="http://schemas.microsoft.com/office/drawing/2018/hyperlinkcolor" val="tx"/>
                    </a:ext>
                  </a:extLst>
                </a:hlinkClick>
              </a:rPr>
              <a:t>https://developer.mozilla.org/en-US/docs/Web/CSS/background</a:t>
            </a:r>
            <a:endParaRPr lang="en-US">
              <a:solidFill>
                <a:schemeClr val="accent2"/>
              </a:solidFill>
              <a:hlinkClick r:id="rId4">
                <a:extLst>
                  <a:ext uri="{A12FA001-AC4F-418D-AE19-62706E023703}">
                    <ahyp:hlinkClr xmlns:ahyp="http://schemas.microsoft.com/office/drawing/2018/hyperlinkcolor" val="tx"/>
                  </a:ext>
                </a:extLst>
              </a:hlinkClick>
            </a:endParaRPr>
          </a:p>
          <a:p>
            <a:r>
              <a:rPr lang="en-US">
                <a:solidFill>
                  <a:schemeClr val="accent2"/>
                </a:solidFill>
                <a:hlinkClick r:id="rId5">
                  <a:extLst>
                    <a:ext uri="{A12FA001-AC4F-418D-AE19-62706E023703}">
                      <ahyp:hlinkClr xmlns:ahyp="http://schemas.microsoft.com/office/drawing/2018/hyperlinkcolor" val="tx"/>
                    </a:ext>
                  </a:extLst>
                </a:hlinkClick>
              </a:rPr>
              <a:t>https://developer.mozilla.org/en-US/docs/Web/CSS/background-position</a:t>
            </a:r>
            <a:endParaRPr lang="en-US">
              <a:solidFill>
                <a:schemeClr val="accent2"/>
              </a:solidFill>
            </a:endParaRPr>
          </a:p>
          <a:p>
            <a:r>
              <a:rPr lang="en-US">
                <a:solidFill>
                  <a:schemeClr val="accent2"/>
                </a:solidFill>
                <a:hlinkClick r:id="rId6">
                  <a:extLst>
                    <a:ext uri="{A12FA001-AC4F-418D-AE19-62706E023703}">
                      <ahyp:hlinkClr xmlns:ahyp="http://schemas.microsoft.com/office/drawing/2018/hyperlinkcolor" val="tx"/>
                    </a:ext>
                  </a:extLst>
                </a:hlinkClick>
              </a:rPr>
              <a:t>https://developer.mozilla.org/en-US/docs/Web/CSS/background-size</a:t>
            </a:r>
            <a:endParaRPr lang="en-US">
              <a:solidFill>
                <a:schemeClr val="accent2"/>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7">
                  <a:extLst>
                    <a:ext uri="{A12FA001-AC4F-418D-AE19-62706E023703}">
                      <ahyp:hlinkClr xmlns:ahyp="http://schemas.microsoft.com/office/drawing/2018/hyperlinkcolor" val="tx"/>
                    </a:ext>
                  </a:extLst>
                </a:hlinkClick>
              </a:rPr>
              <a:t>https://developer.mozilla.org/en-US/docs/Web/CSS/background-repeat</a:t>
            </a:r>
            <a:endParaRPr lang="en-US">
              <a:solidFill>
                <a:schemeClr val="accent2"/>
              </a:solidFill>
              <a:hlinkClick r:id="rId4">
                <a:extLst>
                  <a:ext uri="{A12FA001-AC4F-418D-AE19-62706E023703}">
                    <ahyp:hlinkClr xmlns:ahyp="http://schemas.microsoft.com/office/drawing/2018/hyperlinkcolor" val="tx"/>
                  </a:ext>
                </a:extLst>
              </a:hlinkClick>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4">
                  <a:extLst>
                    <a:ext uri="{A12FA001-AC4F-418D-AE19-62706E023703}">
                      <ahyp:hlinkClr xmlns:ahyp="http://schemas.microsoft.com/office/drawing/2018/hyperlinkcolor" val="tx"/>
                    </a:ext>
                  </a:extLst>
                </a:hlinkClick>
              </a:rPr>
              <a:t>https://developer.mozilla.org/en-US/docs/Web/CSS/background-attachment</a:t>
            </a:r>
            <a:endParaRPr lang="en-US">
              <a:solidFill>
                <a:schemeClr val="accent2"/>
              </a:solidFill>
            </a:endParaRPr>
          </a:p>
          <a:p>
            <a:endParaRPr lang="en-US">
              <a:solidFill>
                <a:schemeClr val="accent2"/>
              </a:solidFill>
            </a:endParaRP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27</a:t>
            </a:fld>
            <a:endParaRPr lang="en-US"/>
          </a:p>
        </p:txBody>
      </p:sp>
    </p:spTree>
    <p:extLst>
      <p:ext uri="{BB962C8B-B14F-4D97-AF65-F5344CB8AC3E}">
        <p14:creationId xmlns:p14="http://schemas.microsoft.com/office/powerpoint/2010/main" val="82962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accent2"/>
                </a:solidFill>
                <a:hlinkClick r:id="rId3">
                  <a:extLst>
                    <a:ext uri="{A12FA001-AC4F-418D-AE19-62706E023703}">
                      <ahyp:hlinkClr xmlns:ahyp="http://schemas.microsoft.com/office/drawing/2018/hyperlinkcolor" val="tx"/>
                    </a:ext>
                  </a:extLst>
                </a:hlinkClick>
              </a:rPr>
              <a:t>https://developer.mozilla.org/en-US/docs/Web/CSS/background</a:t>
            </a:r>
            <a:endParaRPr lang="en-US">
              <a:solidFill>
                <a:schemeClr val="accent2"/>
              </a:solidFill>
              <a:hlinkClick r:id="rId4">
                <a:extLst>
                  <a:ext uri="{A12FA001-AC4F-418D-AE19-62706E023703}">
                    <ahyp:hlinkClr xmlns:ahyp="http://schemas.microsoft.com/office/drawing/2018/hyperlinkcolor" val="tx"/>
                  </a:ext>
                </a:extLst>
              </a:hlinkClick>
            </a:endParaRPr>
          </a:p>
          <a:p>
            <a:r>
              <a:rPr lang="en-US">
                <a:solidFill>
                  <a:schemeClr val="accent2"/>
                </a:solidFill>
                <a:hlinkClick r:id="rId5">
                  <a:extLst>
                    <a:ext uri="{A12FA001-AC4F-418D-AE19-62706E023703}">
                      <ahyp:hlinkClr xmlns:ahyp="http://schemas.microsoft.com/office/drawing/2018/hyperlinkcolor" val="tx"/>
                    </a:ext>
                  </a:extLst>
                </a:hlinkClick>
              </a:rPr>
              <a:t>https://developer.mozilla.org/en-US/docs/Web/CSS/background-position</a:t>
            </a:r>
            <a:endParaRPr lang="en-US">
              <a:solidFill>
                <a:schemeClr val="accent2"/>
              </a:solidFill>
            </a:endParaRPr>
          </a:p>
          <a:p>
            <a:r>
              <a:rPr lang="en-US">
                <a:solidFill>
                  <a:schemeClr val="accent2"/>
                </a:solidFill>
                <a:hlinkClick r:id="rId6">
                  <a:extLst>
                    <a:ext uri="{A12FA001-AC4F-418D-AE19-62706E023703}">
                      <ahyp:hlinkClr xmlns:ahyp="http://schemas.microsoft.com/office/drawing/2018/hyperlinkcolor" val="tx"/>
                    </a:ext>
                  </a:extLst>
                </a:hlinkClick>
              </a:rPr>
              <a:t>https://developer.mozilla.org/en-US/docs/Web/CSS/background-size</a:t>
            </a:r>
            <a:endParaRPr lang="en-US">
              <a:solidFill>
                <a:schemeClr val="accent2"/>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7">
                  <a:extLst>
                    <a:ext uri="{A12FA001-AC4F-418D-AE19-62706E023703}">
                      <ahyp:hlinkClr xmlns:ahyp="http://schemas.microsoft.com/office/drawing/2018/hyperlinkcolor" val="tx"/>
                    </a:ext>
                  </a:extLst>
                </a:hlinkClick>
              </a:rPr>
              <a:t>https://developer.mozilla.org/en-US/docs/Web/CSS/background-repeat</a:t>
            </a:r>
            <a:endParaRPr lang="en-US">
              <a:solidFill>
                <a:schemeClr val="accent2"/>
              </a:solidFill>
              <a:hlinkClick r:id="rId4">
                <a:extLst>
                  <a:ext uri="{A12FA001-AC4F-418D-AE19-62706E023703}">
                    <ahyp:hlinkClr xmlns:ahyp="http://schemas.microsoft.com/office/drawing/2018/hyperlinkcolor" val="tx"/>
                  </a:ext>
                </a:extLst>
              </a:hlinkClick>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4">
                  <a:extLst>
                    <a:ext uri="{A12FA001-AC4F-418D-AE19-62706E023703}">
                      <ahyp:hlinkClr xmlns:ahyp="http://schemas.microsoft.com/office/drawing/2018/hyperlinkcolor" val="tx"/>
                    </a:ext>
                  </a:extLst>
                </a:hlinkClick>
              </a:rPr>
              <a:t>https://developer.mozilla.org/en-US/docs/Web/CSS/background-attachment</a:t>
            </a:r>
            <a:endParaRPr lang="en-US">
              <a:solidFill>
                <a:schemeClr val="accent2"/>
              </a:solidFill>
            </a:endParaRPr>
          </a:p>
          <a:p>
            <a:endParaRPr lang="en-US">
              <a:solidFill>
                <a:schemeClr val="accent2"/>
              </a:solidFill>
            </a:endParaRP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28</a:t>
            </a:fld>
            <a:endParaRPr lang="en-US"/>
          </a:p>
        </p:txBody>
      </p:sp>
    </p:spTree>
    <p:extLst>
      <p:ext uri="{BB962C8B-B14F-4D97-AF65-F5344CB8AC3E}">
        <p14:creationId xmlns:p14="http://schemas.microsoft.com/office/powerpoint/2010/main" val="2214667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accent2"/>
                </a:solidFill>
                <a:hlinkClick r:id="rId3">
                  <a:extLst>
                    <a:ext uri="{A12FA001-AC4F-418D-AE19-62706E023703}">
                      <ahyp:hlinkClr xmlns:ahyp="http://schemas.microsoft.com/office/drawing/2018/hyperlinkcolor" val="tx"/>
                    </a:ext>
                  </a:extLst>
                </a:hlinkClick>
              </a:rPr>
              <a:t>https://developer.mozilla.org/en-US/docs/Web/CSS/background</a:t>
            </a:r>
            <a:endParaRPr lang="en-US">
              <a:solidFill>
                <a:schemeClr val="accent2"/>
              </a:solidFill>
              <a:hlinkClick r:id="rId4">
                <a:extLst>
                  <a:ext uri="{A12FA001-AC4F-418D-AE19-62706E023703}">
                    <ahyp:hlinkClr xmlns:ahyp="http://schemas.microsoft.com/office/drawing/2018/hyperlinkcolor" val="tx"/>
                  </a:ext>
                </a:extLst>
              </a:hlinkClick>
            </a:endParaRPr>
          </a:p>
          <a:p>
            <a:r>
              <a:rPr lang="en-US">
                <a:solidFill>
                  <a:schemeClr val="accent2"/>
                </a:solidFill>
                <a:hlinkClick r:id="rId5">
                  <a:extLst>
                    <a:ext uri="{A12FA001-AC4F-418D-AE19-62706E023703}">
                      <ahyp:hlinkClr xmlns:ahyp="http://schemas.microsoft.com/office/drawing/2018/hyperlinkcolor" val="tx"/>
                    </a:ext>
                  </a:extLst>
                </a:hlinkClick>
              </a:rPr>
              <a:t>https://developer.mozilla.org/en-US/docs/Web/CSS/background-position</a:t>
            </a:r>
            <a:endParaRPr lang="en-US">
              <a:solidFill>
                <a:schemeClr val="accent2"/>
              </a:solidFill>
            </a:endParaRPr>
          </a:p>
          <a:p>
            <a:r>
              <a:rPr lang="en-US">
                <a:solidFill>
                  <a:schemeClr val="accent2"/>
                </a:solidFill>
                <a:hlinkClick r:id="rId6">
                  <a:extLst>
                    <a:ext uri="{A12FA001-AC4F-418D-AE19-62706E023703}">
                      <ahyp:hlinkClr xmlns:ahyp="http://schemas.microsoft.com/office/drawing/2018/hyperlinkcolor" val="tx"/>
                    </a:ext>
                  </a:extLst>
                </a:hlinkClick>
              </a:rPr>
              <a:t>https://developer.mozilla.org/en-US/docs/Web/CSS/background-size</a:t>
            </a:r>
            <a:endParaRPr lang="en-US">
              <a:solidFill>
                <a:schemeClr val="accent2"/>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7">
                  <a:extLst>
                    <a:ext uri="{A12FA001-AC4F-418D-AE19-62706E023703}">
                      <ahyp:hlinkClr xmlns:ahyp="http://schemas.microsoft.com/office/drawing/2018/hyperlinkcolor" val="tx"/>
                    </a:ext>
                  </a:extLst>
                </a:hlinkClick>
              </a:rPr>
              <a:t>https://developer.mozilla.org/en-US/docs/Web/CSS/background-repeat</a:t>
            </a:r>
            <a:endParaRPr lang="en-US">
              <a:solidFill>
                <a:schemeClr val="accent2"/>
              </a:solidFill>
              <a:hlinkClick r:id="rId4">
                <a:extLst>
                  <a:ext uri="{A12FA001-AC4F-418D-AE19-62706E023703}">
                    <ahyp:hlinkClr xmlns:ahyp="http://schemas.microsoft.com/office/drawing/2018/hyperlinkcolor" val="tx"/>
                  </a:ext>
                </a:extLst>
              </a:hlinkClick>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4">
                  <a:extLst>
                    <a:ext uri="{A12FA001-AC4F-418D-AE19-62706E023703}">
                      <ahyp:hlinkClr xmlns:ahyp="http://schemas.microsoft.com/office/drawing/2018/hyperlinkcolor" val="tx"/>
                    </a:ext>
                  </a:extLst>
                </a:hlinkClick>
              </a:rPr>
              <a:t>https://developer.mozilla.org/en-US/docs/Web/CSS/background-attachment</a:t>
            </a:r>
            <a:endParaRPr lang="en-US">
              <a:solidFill>
                <a:schemeClr val="accent2"/>
              </a:solidFill>
            </a:endParaRPr>
          </a:p>
          <a:p>
            <a:endParaRPr lang="en-US">
              <a:solidFill>
                <a:schemeClr val="accent2"/>
              </a:solidFill>
            </a:endParaRP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29</a:t>
            </a:fld>
            <a:endParaRPr lang="en-US"/>
          </a:p>
        </p:txBody>
      </p:sp>
    </p:spTree>
    <p:extLst>
      <p:ext uri="{BB962C8B-B14F-4D97-AF65-F5344CB8AC3E}">
        <p14:creationId xmlns:p14="http://schemas.microsoft.com/office/powerpoint/2010/main" val="2006642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6" name="Title 5">
            <a:extLst>
              <a:ext uri="{FF2B5EF4-FFF2-40B4-BE49-F238E27FC236}">
                <a16:creationId xmlns:a16="http://schemas.microsoft.com/office/drawing/2014/main" id="{EC3A72EA-95A4-4971-A611-08118360D51D}"/>
              </a:ext>
            </a:extLst>
          </p:cNvPr>
          <p:cNvSpPr>
            <a:spLocks noGrp="1"/>
          </p:cNvSpPr>
          <p:nvPr>
            <p:ph type="title"/>
          </p:nvPr>
        </p:nvSpPr>
        <p:spPr/>
        <p:txBody>
          <a:bodyPr/>
          <a:lstStyle/>
          <a:p>
            <a:r>
              <a:rPr lang="en-US"/>
              <a:t>Click to edit Master title style</a:t>
            </a:r>
          </a:p>
        </p:txBody>
      </p:sp>
      <p:sp>
        <p:nvSpPr>
          <p:cNvPr id="2" name="Date Placeholder 1">
            <a:extLst>
              <a:ext uri="{FF2B5EF4-FFF2-40B4-BE49-F238E27FC236}">
                <a16:creationId xmlns:a16="http://schemas.microsoft.com/office/drawing/2014/main" id="{805C1F24-BFF2-4185-85BB-A0DFC365FCD9}"/>
              </a:ext>
            </a:extLst>
          </p:cNvPr>
          <p:cNvSpPr>
            <a:spLocks noGrp="1"/>
          </p:cNvSpPr>
          <p:nvPr>
            <p:ph type="dt" sz="half" idx="14"/>
          </p:nvPr>
        </p:nvSpPr>
        <p:spPr/>
        <p:txBody>
          <a:bodyPr/>
          <a:lstStyle/>
          <a:p>
            <a:pPr>
              <a:defRPr/>
            </a:pPr>
            <a:r>
              <a:rPr lang="en-US"/>
              <a:t>Murach's HTML and CSS, 4th Edition</a:t>
            </a:r>
            <a:endParaRPr lang="en-US" dirty="0"/>
          </a:p>
        </p:txBody>
      </p:sp>
      <p:sp>
        <p:nvSpPr>
          <p:cNvPr id="3" name="Footer Placeholder 2">
            <a:extLst>
              <a:ext uri="{FF2B5EF4-FFF2-40B4-BE49-F238E27FC236}">
                <a16:creationId xmlns:a16="http://schemas.microsoft.com/office/drawing/2014/main" id="{9D0D137B-59BC-486D-BF00-F2FFE59AC0D5}"/>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C31921E1-018C-46BC-A8C8-322A2940309F}"/>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11738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838200" y="577334"/>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0" name="Date Placeholder 9">
            <a:extLst>
              <a:ext uri="{FF2B5EF4-FFF2-40B4-BE49-F238E27FC236}">
                <a16:creationId xmlns:a16="http://schemas.microsoft.com/office/drawing/2014/main" id="{6AD71E90-A095-4E69-9451-395CD82372CC}"/>
              </a:ext>
            </a:extLst>
          </p:cNvPr>
          <p:cNvSpPr>
            <a:spLocks noGrp="1"/>
          </p:cNvSpPr>
          <p:nvPr>
            <p:ph type="dt" sz="half" idx="14"/>
          </p:nvPr>
        </p:nvSpPr>
        <p:spPr/>
        <p:txBody>
          <a:bodyPr/>
          <a:lstStyle/>
          <a:p>
            <a:pPr>
              <a:defRPr/>
            </a:pPr>
            <a:r>
              <a:rPr lang="en-US"/>
              <a:t>Murach's HTML and CSS, 4th Edition</a:t>
            </a:r>
            <a:endParaRPr lang="en-US" dirty="0"/>
          </a:p>
        </p:txBody>
      </p:sp>
      <p:sp>
        <p:nvSpPr>
          <p:cNvPr id="11" name="Footer Placeholder 10">
            <a:extLst>
              <a:ext uri="{FF2B5EF4-FFF2-40B4-BE49-F238E27FC236}">
                <a16:creationId xmlns:a16="http://schemas.microsoft.com/office/drawing/2014/main" id="{9897A521-89BB-45E2-8829-2778F464A7B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12" name="Slide Number Placeholder 11">
            <a:extLst>
              <a:ext uri="{FF2B5EF4-FFF2-40B4-BE49-F238E27FC236}">
                <a16:creationId xmlns:a16="http://schemas.microsoft.com/office/drawing/2014/main" id="{E67A9A81-694D-4639-A4B6-89156A3472C8}"/>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12970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Edit Master text styles</a:t>
            </a:r>
          </a:p>
        </p:txBody>
      </p:sp>
      <p:sp>
        <p:nvSpPr>
          <p:cNvPr id="3" name="Date Placeholder 2">
            <a:extLst>
              <a:ext uri="{FF2B5EF4-FFF2-40B4-BE49-F238E27FC236}">
                <a16:creationId xmlns:a16="http://schemas.microsoft.com/office/drawing/2014/main" id="{03A7B6BB-4346-41AB-8BAF-8B6DEFB48F7A}"/>
              </a:ext>
            </a:extLst>
          </p:cNvPr>
          <p:cNvSpPr>
            <a:spLocks noGrp="1"/>
          </p:cNvSpPr>
          <p:nvPr>
            <p:ph type="dt" sz="half" idx="14"/>
          </p:nvPr>
        </p:nvSpPr>
        <p:spPr/>
        <p:txBody>
          <a:bodyPr/>
          <a:lstStyle/>
          <a:p>
            <a:pPr>
              <a:defRPr/>
            </a:pPr>
            <a:r>
              <a:rPr lang="en-US"/>
              <a:t>Murach's HTML and CSS, 4th Edition</a:t>
            </a:r>
            <a:endParaRPr lang="en-US" dirty="0"/>
          </a:p>
        </p:txBody>
      </p:sp>
      <p:sp>
        <p:nvSpPr>
          <p:cNvPr id="4" name="Footer Placeholder 3">
            <a:extLst>
              <a:ext uri="{FF2B5EF4-FFF2-40B4-BE49-F238E27FC236}">
                <a16:creationId xmlns:a16="http://schemas.microsoft.com/office/drawing/2014/main" id="{C3A322FD-6B4A-490F-ACE4-6D1F1862047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CBEB5B42-F45F-4D47-A4D6-D98ACFA3A4E4}"/>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070367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HTML and CSS, 4th Edition</a:t>
            </a:r>
            <a:endParaRPr lang="en-US" dirty="0"/>
          </a:p>
        </p:txBody>
      </p:sp>
      <p:sp>
        <p:nvSpPr>
          <p:cNvPr id="8" name="Footer Placeholder 2"/>
          <p:cNvSpPr>
            <a:spLocks noGrp="1"/>
          </p:cNvSpPr>
          <p:nvPr>
            <p:ph type="ftr" sz="quarter" idx="3"/>
          </p:nvPr>
        </p:nvSpPr>
        <p:spPr bwMode="auto">
          <a:xfrm>
            <a:off x="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dirty="0"/>
              <a:t>© 2018, Mike Murach &amp; Associates, Inc.</a:t>
            </a:r>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6645" y="63212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70" r:id="rId2"/>
    <p:sldLayoutId id="2147483672" r:id="rId3"/>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necolas.github.io/normalize.cs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ympanus.net/codrops/css_reference/border-styl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developer.mozilla.org/en-US/docs/Web/CSS/background-siz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w3schools.com/css/css3_gradients.asp" TargetMode="External"/><Relationship Id="rId2" Type="http://schemas.openxmlformats.org/officeDocument/2006/relationships/hyperlink" Target="https://developer.mozilla.org/en-US/docs/Web/CSS/background-image"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caniuse.com/#search=linear-gradient"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mozilla.org/en-US/docs/Web/CSS/box-siz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en-US/docs/Web/CSS/box-siz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0D66C3-B4F9-4680-BE2F-E7D63605C468}"/>
              </a:ext>
            </a:extLst>
          </p:cNvPr>
          <p:cNvSpPr>
            <a:spLocks noGrp="1"/>
          </p:cNvSpPr>
          <p:nvPr>
            <p:ph type="title"/>
          </p:nvPr>
        </p:nvSpPr>
        <p:spPr/>
        <p:txBody>
          <a:bodyPr/>
          <a:lstStyle/>
          <a:p>
            <a:pPr marL="0" marR="0">
              <a:spcBef>
                <a:spcPts val="0"/>
              </a:spcBef>
              <a:spcAft>
                <a:spcPts val="600"/>
              </a:spcAft>
              <a:tabLst>
                <a:tab pos="1371600" algn="l"/>
              </a:tabLst>
            </a:pPr>
            <a:r>
              <a:rPr lang="en-US"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Chapter 5</a:t>
            </a:r>
            <a:endParaRPr lang="en-US" dirty="0">
              <a:solidFill>
                <a:schemeClr val="tx1"/>
              </a:solidFill>
            </a:endParaRPr>
          </a:p>
        </p:txBody>
      </p:sp>
      <p:sp>
        <p:nvSpPr>
          <p:cNvPr id="2" name="Text Placeholder 1">
            <a:extLst>
              <a:ext uri="{FF2B5EF4-FFF2-40B4-BE49-F238E27FC236}">
                <a16:creationId xmlns:a16="http://schemas.microsoft.com/office/drawing/2014/main" id="{A683E44D-4E7B-4942-97AB-42AFF39D85D9}"/>
              </a:ext>
            </a:extLst>
          </p:cNvPr>
          <p:cNvSpPr>
            <a:spLocks noGrp="1"/>
          </p:cNvSpPr>
          <p:nvPr>
            <p:ph type="body" sz="quarter" idx="13"/>
          </p:nvPr>
        </p:nvSpPr>
        <p:spPr>
          <a:xfrm>
            <a:off x="1371600" y="2209800"/>
            <a:ext cx="6400800" cy="2971800"/>
          </a:xfrm>
        </p:spPr>
        <p:txBody>
          <a:bodyPr/>
          <a:lstStyle/>
          <a:p>
            <a:pPr>
              <a:spcBef>
                <a:spcPts val="2400"/>
              </a:spcBef>
              <a:spcAft>
                <a:spcPts val="600"/>
              </a:spcAft>
              <a:tabLst>
                <a:tab pos="1371600" algn="l"/>
              </a:tabLs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How to use</a:t>
            </a:r>
            <a:b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b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CSS box model for spacing, borders, and backgrounds</a:t>
            </a:r>
          </a:p>
          <a:p>
            <a:endParaRPr lang="en-US" dirty="0"/>
          </a:p>
        </p:txBody>
      </p:sp>
      <p:sp>
        <p:nvSpPr>
          <p:cNvPr id="5" name="Footer Placeholder 4">
            <a:extLst>
              <a:ext uri="{FF2B5EF4-FFF2-40B4-BE49-F238E27FC236}">
                <a16:creationId xmlns:a16="http://schemas.microsoft.com/office/drawing/2014/main" id="{122A3984-E668-431C-B47A-D79A7058C76A}"/>
              </a:ext>
            </a:extLst>
          </p:cNvPr>
          <p:cNvSpPr>
            <a:spLocks noGrp="1"/>
          </p:cNvSpPr>
          <p:nvPr>
            <p:ph type="ftr" sz="quarter" idx="15"/>
          </p:nvPr>
        </p:nvSpPr>
        <p:spPr>
          <a:xfrm>
            <a:off x="0" y="6248400"/>
            <a:ext cx="2743200" cy="457200"/>
          </a:xfrm>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3358075-7189-4561-A4E5-98C8C46EDDC9}"/>
              </a:ext>
            </a:extLst>
          </p:cNvPr>
          <p:cNvSpPr>
            <a:spLocks noGrp="1"/>
          </p:cNvSpPr>
          <p:nvPr>
            <p:ph type="dt" sz="half" idx="14"/>
          </p:nvPr>
        </p:nvSpPr>
        <p:spPr>
          <a:xfrm>
            <a:off x="2743200" y="6248400"/>
            <a:ext cx="3657600" cy="457200"/>
          </a:xfrm>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AFF6169-E941-478B-83FF-531399080CB6}"/>
              </a:ext>
            </a:extLst>
          </p:cNvPr>
          <p:cNvSpPr>
            <a:spLocks noGrp="1"/>
          </p:cNvSpPr>
          <p:nvPr>
            <p:ph type="sldNum" sz="quarter" idx="16"/>
          </p:nvPr>
        </p:nvSpPr>
        <p:spPr>
          <a:xfrm>
            <a:off x="6629400" y="6248400"/>
            <a:ext cx="1905000" cy="457200"/>
          </a:xfrm>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777766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984A-748C-40CE-B3FB-DDBFE9EB54C7}"/>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web page in a browser</a:t>
            </a:r>
            <a:endParaRPr lang="en-US" dirty="0"/>
          </a:p>
        </p:txBody>
      </p:sp>
      <p:pic>
        <p:nvPicPr>
          <p:cNvPr id="7" name="Content Placeholder 6" descr="See page 170 in book" title="See slide title">
            <a:extLst>
              <a:ext uri="{FF2B5EF4-FFF2-40B4-BE49-F238E27FC236}">
                <a16:creationId xmlns:a16="http://schemas.microsoft.com/office/drawing/2014/main" id="{DB6CA071-6FF6-47A7-95EF-ADFDF5B2079E}"/>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295400"/>
            <a:ext cx="6247619" cy="3104762"/>
          </a:xfrm>
          <a:prstGeom prst="rect">
            <a:avLst/>
          </a:prstGeom>
        </p:spPr>
      </p:pic>
      <p:sp>
        <p:nvSpPr>
          <p:cNvPr id="5" name="Footer Placeholder 4">
            <a:extLst>
              <a:ext uri="{FF2B5EF4-FFF2-40B4-BE49-F238E27FC236}">
                <a16:creationId xmlns:a16="http://schemas.microsoft.com/office/drawing/2014/main" id="{319A1925-6798-4127-87D8-EA19E5CB4E6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A1F9F7E-04FB-4922-A119-84F55F91DFA5}"/>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67496B0C-5E31-4CB7-B219-7FA853FF8D12}"/>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10</a:t>
            </a:fld>
            <a:endParaRPr lang="en-US" dirty="0">
              <a:solidFill>
                <a:schemeClr val="bg1"/>
              </a:solidFill>
            </a:endParaRPr>
          </a:p>
        </p:txBody>
      </p:sp>
      <p:sp>
        <p:nvSpPr>
          <p:cNvPr id="8" name="TextBox 7">
            <a:extLst>
              <a:ext uri="{FF2B5EF4-FFF2-40B4-BE49-F238E27FC236}">
                <a16:creationId xmlns:a16="http://schemas.microsoft.com/office/drawing/2014/main" id="{B52A2C76-22DF-4993-9636-ED71772B4FB1}"/>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book_examples/ch05/02_box_model.html</a:t>
            </a:r>
          </a:p>
        </p:txBody>
      </p:sp>
    </p:spTree>
    <p:extLst>
      <p:ext uri="{BB962C8B-B14F-4D97-AF65-F5344CB8AC3E}">
        <p14:creationId xmlns:p14="http://schemas.microsoft.com/office/powerpoint/2010/main" val="1854431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9713-B592-44D3-8E1C-D63E1DFEF6A1}"/>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the width of the content area</a:t>
            </a:r>
            <a:endParaRPr lang="en-US" dirty="0"/>
          </a:p>
        </p:txBody>
      </p:sp>
      <p:sp>
        <p:nvSpPr>
          <p:cNvPr id="3" name="Text Placeholder 2">
            <a:extLst>
              <a:ext uri="{FF2B5EF4-FFF2-40B4-BE49-F238E27FC236}">
                <a16:creationId xmlns:a16="http://schemas.microsoft.com/office/drawing/2014/main" id="{6191030B-C364-4680-815D-1E8E6F696147}"/>
              </a:ext>
            </a:extLst>
          </p:cNvPr>
          <p:cNvSpPr>
            <a:spLocks noGrp="1"/>
          </p:cNvSpPr>
          <p:nvPr>
            <p:ph type="body" sz="quarter" idx="13"/>
          </p:nvPr>
        </p:nvSpPr>
        <p:spPr>
          <a:xfrm>
            <a:off x="838200" y="1066800"/>
            <a:ext cx="8001000" cy="4876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width: 450px;        /* an absolute width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width: 75%;          /* a relative width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width: </a:t>
            </a:r>
            <a:r>
              <a:rPr lang="en-US" sz="1600" b="1">
                <a:latin typeface="Courier New" panose="02070309020205020404" pitchFamily="49" charset="0"/>
                <a:ea typeface="Times New Roman" panose="02020603050405020304" pitchFamily="18" charset="0"/>
                <a:cs typeface="Times New Roman" panose="02020603050405020304" pitchFamily="18" charset="0"/>
              </a:rPr>
              <a:t>auto;         /*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width based </a:t>
            </a:r>
            <a:r>
              <a:rPr lang="en-US" sz="1600" b="1">
                <a:latin typeface="Courier New" panose="02070309020205020404" pitchFamily="49" charset="0"/>
                <a:ea typeface="Times New Roman" panose="02020603050405020304" pitchFamily="18" charset="0"/>
                <a:cs typeface="Times New Roman" panose="02020603050405020304" pitchFamily="18" charset="0"/>
              </a:rPr>
              <a:t>on content (default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height of the content area</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height: 125px;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height: 50%;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height: auto</a:t>
            </a:r>
            <a:r>
              <a:rPr lang="en-US" sz="1600" b="1">
                <a:latin typeface="Courier New" panose="02070309020205020404" pitchFamily="49" charset="0"/>
                <a:ea typeface="Times New Roman" panose="02020603050405020304" pitchFamily="18" charset="0"/>
                <a:cs typeface="Times New Roman" panose="02020603050405020304" pitchFamily="18" charset="0"/>
              </a:rPr>
              <a:t>;        /* height based on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content (default)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minimum and maximum width </a:t>
            </a:r>
            <a:b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and height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min-width: 450px;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max-width: 600px;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min-height: 120px;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max-height: 160px;</a:t>
            </a:r>
          </a:p>
          <a:p>
            <a:endParaRPr lang="en-US" dirty="0"/>
          </a:p>
        </p:txBody>
      </p:sp>
      <p:sp>
        <p:nvSpPr>
          <p:cNvPr id="5" name="Footer Placeholder 4">
            <a:extLst>
              <a:ext uri="{FF2B5EF4-FFF2-40B4-BE49-F238E27FC236}">
                <a16:creationId xmlns:a16="http://schemas.microsoft.com/office/drawing/2014/main" id="{64F95D25-925D-4DE1-AC18-59B3F76574B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ECCEF423-D06B-4027-82F2-1F9071786F08}"/>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2BA0D0D-335A-4BDB-84CE-D6BC7AA6F1B2}"/>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1553472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4879-A320-4314-A8B4-FA56A25325E4}"/>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the margin on a single side </a:t>
            </a:r>
            <a:endParaRPr lang="en-US" dirty="0"/>
          </a:p>
        </p:txBody>
      </p:sp>
      <p:sp>
        <p:nvSpPr>
          <p:cNvPr id="3" name="Text Placeholder 2">
            <a:extLst>
              <a:ext uri="{FF2B5EF4-FFF2-40B4-BE49-F238E27FC236}">
                <a16:creationId xmlns:a16="http://schemas.microsoft.com/office/drawing/2014/main" id="{9675A973-BBBF-4CC9-9587-A8BD580E53B6}"/>
              </a:ext>
            </a:extLst>
          </p:cNvPr>
          <p:cNvSpPr>
            <a:spLocks noGrp="1"/>
          </p:cNvSpPr>
          <p:nvPr>
            <p:ph type="body" sz="quarter" idx="13"/>
          </p:nvPr>
        </p:nvSpPr>
        <p:spPr>
          <a:xfrm>
            <a:off x="838199" y="1066800"/>
            <a:ext cx="7772401" cy="4876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margin-top: .5em;</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margin-right: 1em;</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margin-bottom: 2em;</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margin-left: 1em;</a:t>
            </a:r>
            <a:endParaRPr lang="en-US" sz="16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endParaRP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margins on multiple sides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1em;              /* all four sides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0 1em;            /* vertical, horizontal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.5em 1em 2em;     /* top, right and left,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a:latin typeface="Courier New" panose="02070309020205020404" pitchFamily="49" charset="0"/>
                <a:ea typeface="Times New Roman" panose="02020603050405020304" pitchFamily="18" charset="0"/>
                <a:cs typeface="Times New Roman" panose="02020603050405020304" pitchFamily="18" charset="0"/>
              </a:rPr>
              <a:t>bottom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.5em 1em 2em 1em; /* top, right, bottom, left */</a:t>
            </a:r>
          </a:p>
          <a:p>
            <a:endParaRPr lang="en-US" dirty="0"/>
          </a:p>
        </p:txBody>
      </p:sp>
      <p:sp>
        <p:nvSpPr>
          <p:cNvPr id="5" name="Footer Placeholder 4">
            <a:extLst>
              <a:ext uri="{FF2B5EF4-FFF2-40B4-BE49-F238E27FC236}">
                <a16:creationId xmlns:a16="http://schemas.microsoft.com/office/drawing/2014/main" id="{BE182D6F-8558-48D0-BE54-97D1E688A008}"/>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CF47C65B-04D8-418F-AFB2-9069BE99EA64}"/>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E9D356A-961D-4F3C-851D-038C5C54CA70}"/>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383125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2676-1EB7-4656-B1EB-1F7AA6BD2B88}"/>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the padding on a single side</a:t>
            </a:r>
            <a:endParaRPr lang="en-US" dirty="0"/>
          </a:p>
        </p:txBody>
      </p:sp>
      <p:sp>
        <p:nvSpPr>
          <p:cNvPr id="3" name="Text Placeholder 2">
            <a:extLst>
              <a:ext uri="{FF2B5EF4-FFF2-40B4-BE49-F238E27FC236}">
                <a16:creationId xmlns:a16="http://schemas.microsoft.com/office/drawing/2014/main" id="{5D0009F6-CE91-417C-A5FB-A6251066A3EA}"/>
              </a:ext>
            </a:extLst>
          </p:cNvPr>
          <p:cNvSpPr>
            <a:spLocks noGrp="1"/>
          </p:cNvSpPr>
          <p:nvPr>
            <p:ph type="body" sz="quarter" idx="13"/>
          </p:nvPr>
        </p:nvSpPr>
        <p:spPr>
          <a:xfrm>
            <a:off x="838200" y="1066800"/>
            <a:ext cx="7391400" cy="4876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padding-top: 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padding-right: 1em;</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padding-bottom: .5em;</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padding-left: 1em;</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padding on multiple sides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 1em;             /* all four sides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 0 1em;           /* vertical, horizontal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 0 1em .5em;      /* top, right and left,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a:latin typeface="Courier New" panose="02070309020205020404" pitchFamily="49" charset="0"/>
                <a:ea typeface="Times New Roman" panose="02020603050405020304" pitchFamily="18" charset="0"/>
                <a:cs typeface="Times New Roman" panose="02020603050405020304" pitchFamily="18" charset="0"/>
              </a:rPr>
              <a:t>bottom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 0 1em .5em 1em;  /* top, right, bottom, left */</a:t>
            </a:r>
          </a:p>
          <a:p>
            <a:endParaRPr lang="en-US" dirty="0"/>
          </a:p>
        </p:txBody>
      </p:sp>
      <p:sp>
        <p:nvSpPr>
          <p:cNvPr id="5" name="Footer Placeholder 4">
            <a:extLst>
              <a:ext uri="{FF2B5EF4-FFF2-40B4-BE49-F238E27FC236}">
                <a16:creationId xmlns:a16="http://schemas.microsoft.com/office/drawing/2014/main" id="{C707F042-3DB7-4177-BF2C-6FAE9C21A2E0}"/>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7977567-142C-43F8-8513-DD447CB0F4CB}"/>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2FA98B3E-2523-4540-BEFD-EECABB681CCF}"/>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73572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8B8A2-7386-413A-839A-6CD5B55ED970}"/>
              </a:ext>
            </a:extLst>
          </p:cNvPr>
          <p:cNvSpPr>
            <a:spLocks noGrp="1"/>
          </p:cNvSpPr>
          <p:nvPr>
            <p:ph type="title"/>
          </p:nvPr>
        </p:nvSpPr>
        <p:spPr/>
        <p:txBody>
          <a:bodyPr/>
          <a:lstStyle/>
          <a:p>
            <a:r>
              <a:rPr lang="en-US"/>
              <a:t>Recommended Practices</a:t>
            </a:r>
          </a:p>
        </p:txBody>
      </p:sp>
      <p:sp>
        <p:nvSpPr>
          <p:cNvPr id="3" name="Content Placeholder 2">
            <a:extLst>
              <a:ext uri="{FF2B5EF4-FFF2-40B4-BE49-F238E27FC236}">
                <a16:creationId xmlns:a16="http://schemas.microsoft.com/office/drawing/2014/main" id="{3191372D-F0F0-4292-8F4C-0A1558AB0DE9}"/>
              </a:ext>
            </a:extLst>
          </p:cNvPr>
          <p:cNvSpPr>
            <a:spLocks noGrp="1"/>
          </p:cNvSpPr>
          <p:nvPr>
            <p:ph sz="quarter" idx="13"/>
          </p:nvPr>
        </p:nvSpPr>
        <p:spPr/>
        <p:txBody>
          <a:bodyPr/>
          <a:lstStyle/>
          <a:p>
            <a:r>
              <a:rPr lang="en-US" sz="2400"/>
              <a:t>Use the following units for the listed purposes.</a:t>
            </a:r>
          </a:p>
          <a:p>
            <a:endParaRPr lang="en-US" sz="1800"/>
          </a:p>
          <a:p>
            <a:r>
              <a:rPr lang="en-US" sz="1800" b="1"/>
              <a:t>px</a:t>
            </a:r>
          </a:p>
          <a:p>
            <a:r>
              <a:rPr lang="en-US" sz="1800"/>
              <a:t>  border, outline</a:t>
            </a:r>
          </a:p>
          <a:p>
            <a:r>
              <a:rPr lang="en-US" sz="1800" b="1"/>
              <a:t>rem</a:t>
            </a:r>
          </a:p>
          <a:p>
            <a:r>
              <a:rPr lang="en-US" sz="1800"/>
              <a:t>  margin, padding, width, height</a:t>
            </a:r>
          </a:p>
          <a:p>
            <a:r>
              <a:rPr lang="en-US" sz="1800" b="1"/>
              <a:t>vh</a:t>
            </a:r>
          </a:p>
          <a:p>
            <a:r>
              <a:rPr lang="en-US" sz="1800"/>
              <a:t>  height, min-height, max-height</a:t>
            </a:r>
          </a:p>
          <a:p>
            <a:r>
              <a:rPr lang="en-US" sz="1800" b="1"/>
              <a:t>vw</a:t>
            </a:r>
          </a:p>
          <a:p>
            <a:r>
              <a:rPr lang="en-US" sz="1800"/>
              <a:t>  width, min-width, max-width</a:t>
            </a:r>
          </a:p>
        </p:txBody>
      </p:sp>
      <p:sp>
        <p:nvSpPr>
          <p:cNvPr id="4" name="Date Placeholder 3">
            <a:extLst>
              <a:ext uri="{FF2B5EF4-FFF2-40B4-BE49-F238E27FC236}">
                <a16:creationId xmlns:a16="http://schemas.microsoft.com/office/drawing/2014/main" id="{A908F100-1090-4DFA-95CA-CD5254A6096C}"/>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306FF75E-A65D-4A56-ABD2-FFBD9796CD64}"/>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8FDDBF68-4A8C-41C2-B740-512D59A841CB}"/>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3840578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AA4C-9A1D-4B35-B6B7-0D687200FE59}"/>
              </a:ext>
            </a:extLst>
          </p:cNvPr>
          <p:cNvSpPr>
            <a:spLocks noGrp="1"/>
          </p:cNvSpPr>
          <p:nvPr>
            <p:ph type="title"/>
          </p:nvPr>
        </p:nvSpPr>
        <p:spPr>
          <a:xfrm>
            <a:off x="914400" y="44401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web page with widths, margins, and padding</a:t>
            </a:r>
            <a:endParaRPr lang="en-US" dirty="0"/>
          </a:p>
        </p:txBody>
      </p:sp>
      <p:pic>
        <p:nvPicPr>
          <p:cNvPr id="7" name="Content Placeholder 6" descr="See page 178 in book" title="See slide title">
            <a:extLst>
              <a:ext uri="{FF2B5EF4-FFF2-40B4-BE49-F238E27FC236}">
                <a16:creationId xmlns:a16="http://schemas.microsoft.com/office/drawing/2014/main" id="{AB31D612-5D97-47B3-89AB-698FE44D5458}"/>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962025"/>
            <a:ext cx="6641925" cy="4800600"/>
          </a:xfrm>
          <a:prstGeom prst="rect">
            <a:avLst/>
          </a:prstGeom>
        </p:spPr>
      </p:pic>
      <p:sp>
        <p:nvSpPr>
          <p:cNvPr id="5" name="Footer Placeholder 4">
            <a:extLst>
              <a:ext uri="{FF2B5EF4-FFF2-40B4-BE49-F238E27FC236}">
                <a16:creationId xmlns:a16="http://schemas.microsoft.com/office/drawing/2014/main" id="{26C52EF3-A168-4018-B48A-CE4F9F3399FD}"/>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514D958-C96F-4B4D-AB45-29057836494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C758A05-0E01-4946-AC42-D43107D5850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15</a:t>
            </a:fld>
            <a:endParaRPr lang="en-US" dirty="0">
              <a:solidFill>
                <a:schemeClr val="bg1"/>
              </a:solidFill>
            </a:endParaRPr>
          </a:p>
        </p:txBody>
      </p:sp>
      <p:sp>
        <p:nvSpPr>
          <p:cNvPr id="8" name="TextBox 7">
            <a:extLst>
              <a:ext uri="{FF2B5EF4-FFF2-40B4-BE49-F238E27FC236}">
                <a16:creationId xmlns:a16="http://schemas.microsoft.com/office/drawing/2014/main" id="{DADA09EC-E084-4622-8A2B-1856F860D0D0}"/>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book_apps/ch05/town_hall/index1.html</a:t>
            </a:r>
          </a:p>
        </p:txBody>
      </p:sp>
    </p:spTree>
    <p:extLst>
      <p:ext uri="{BB962C8B-B14F-4D97-AF65-F5344CB8AC3E}">
        <p14:creationId xmlns:p14="http://schemas.microsoft.com/office/powerpoint/2010/main" val="3235706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5A4E-A294-43AC-85B3-829FC48DB296}"/>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box model styles for the web page</a:t>
            </a:r>
            <a:endParaRPr lang="en-US" dirty="0"/>
          </a:p>
        </p:txBody>
      </p:sp>
      <p:sp>
        <p:nvSpPr>
          <p:cNvPr id="3" name="Text Placeholder 2">
            <a:extLst>
              <a:ext uri="{FF2B5EF4-FFF2-40B4-BE49-F238E27FC236}">
                <a16:creationId xmlns:a16="http://schemas.microsoft.com/office/drawing/2014/main" id="{B356F555-1A4C-44F3-9600-7A2CBBC171C2}"/>
              </a:ext>
            </a:extLst>
          </p:cNvPr>
          <p:cNvSpPr>
            <a:spLocks noGrp="1"/>
          </p:cNvSpPr>
          <p:nvPr>
            <p:ph type="body" sz="quarter" idx="13"/>
          </p:nvPr>
        </p:nvSpPr>
        <p:spPr/>
        <p:txBody>
          <a:bodyPr/>
          <a:lstStyle/>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body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width: 700px;</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margin: 1em auto;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h1</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h2, h3, </a:t>
            </a:r>
            <a:r>
              <a:rPr lang="en-US" sz="1600" b="1">
                <a:latin typeface="Courier New" panose="02070309020205020404" pitchFamily="49" charset="0"/>
                <a:ea typeface="Times New Roman" panose="02020603050405020304" pitchFamily="18" charset="0"/>
                <a:cs typeface="Times New Roman" panose="02020603050405020304" pitchFamily="18" charset="0"/>
              </a:rPr>
              <a:t>p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margin: 0;</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padding: 0;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ul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margin: 0 0 1.5em;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li { padding-bottom</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.35em; }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p { padding</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.25em 0</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p:txBody>
      </p:sp>
      <p:sp>
        <p:nvSpPr>
          <p:cNvPr id="5" name="Footer Placeholder 4">
            <a:extLst>
              <a:ext uri="{FF2B5EF4-FFF2-40B4-BE49-F238E27FC236}">
                <a16:creationId xmlns:a16="http://schemas.microsoft.com/office/drawing/2014/main" id="{539207CE-439D-4782-9652-A2129A9FA5E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AE3E73F6-D198-44E9-B387-7EC26867F205}"/>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F3FA511B-9E5E-4AC2-841A-6879C8AD28EF}"/>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16</a:t>
            </a:fld>
            <a:endParaRPr lang="en-US" dirty="0">
              <a:solidFill>
                <a:schemeClr val="bg1"/>
              </a:solidFill>
            </a:endParaRPr>
          </a:p>
        </p:txBody>
      </p:sp>
      <p:sp>
        <p:nvSpPr>
          <p:cNvPr id="8" name="TextBox 7">
            <a:extLst>
              <a:ext uri="{FF2B5EF4-FFF2-40B4-BE49-F238E27FC236}">
                <a16:creationId xmlns:a16="http://schemas.microsoft.com/office/drawing/2014/main" id="{5DA0C573-61E4-4035-94FE-DC95B0EF8673}"/>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book_apps/ch05/town_hall/styles/main1.css</a:t>
            </a:r>
          </a:p>
        </p:txBody>
      </p:sp>
    </p:spTree>
    <p:extLst>
      <p:ext uri="{BB962C8B-B14F-4D97-AF65-F5344CB8AC3E}">
        <p14:creationId xmlns:p14="http://schemas.microsoft.com/office/powerpoint/2010/main" val="3498799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E378-5727-487B-A811-DCB84D59D7E9}"/>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box model styles (continued)</a:t>
            </a:r>
            <a:endParaRPr lang="en-US" dirty="0"/>
          </a:p>
        </p:txBody>
      </p:sp>
      <p:sp>
        <p:nvSpPr>
          <p:cNvPr id="3" name="Text Placeholder 2">
            <a:extLst>
              <a:ext uri="{FF2B5EF4-FFF2-40B4-BE49-F238E27FC236}">
                <a16:creationId xmlns:a16="http://schemas.microsoft.com/office/drawing/2014/main" id="{6575B0CB-AD9A-4647-B982-D95AA17A06F1}"/>
              </a:ext>
            </a:extLst>
          </p:cNvPr>
          <p:cNvSpPr>
            <a:spLocks noGrp="1"/>
          </p:cNvSpPr>
          <p:nvPr>
            <p:ph type="body" sz="quarter" idx="13"/>
          </p:nvPr>
        </p:nvSpPr>
        <p:spPr>
          <a:xfrm>
            <a:off x="838200" y="1066800"/>
            <a:ext cx="7391400" cy="4636532"/>
          </a:xfrm>
        </p:spPr>
        <p:txBody>
          <a:bodyPr/>
          <a:lstStyle/>
          <a:p>
            <a:pPr marR="0">
              <a:spcBef>
                <a:spcPts val="0"/>
              </a:spcBef>
              <a:spcAft>
                <a:spcPts val="0"/>
              </a:spcAft>
              <a:tabLst>
                <a:tab pos="1371600" algn="l"/>
              </a:tabLst>
            </a:pP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the styles for the header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header h2 { margin-bottom: .25em; }</a:t>
            </a:r>
          </a:p>
          <a:p>
            <a:pPr marR="0">
              <a:spcBef>
                <a:spcPts val="0"/>
              </a:spcBef>
              <a:spcAft>
                <a:spcPts val="0"/>
              </a:spcAft>
              <a:tabLst>
                <a:tab pos="1371600" algn="l"/>
              </a:tabLst>
            </a:pP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the styles for the main content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main h1 { margin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1em 0 .</a:t>
            </a:r>
            <a:r>
              <a:rPr lang="en-US" sz="1600" b="1">
                <a:latin typeface="Courier New" panose="02070309020205020404" pitchFamily="49" charset="0"/>
                <a:ea typeface="Times New Roman" panose="02020603050405020304" pitchFamily="18" charset="0"/>
                <a:cs typeface="Times New Roman" panose="02020603050405020304" pitchFamily="18" charset="0"/>
              </a:rPr>
              <a:t>35em; }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contact_us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margin-top: 1em</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the styles for the footer */</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footer { margin-top: 1em</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endParaRPr lang="en-US" dirty="0"/>
          </a:p>
        </p:txBody>
      </p:sp>
      <p:sp>
        <p:nvSpPr>
          <p:cNvPr id="5" name="Footer Placeholder 4">
            <a:extLst>
              <a:ext uri="{FF2B5EF4-FFF2-40B4-BE49-F238E27FC236}">
                <a16:creationId xmlns:a16="http://schemas.microsoft.com/office/drawing/2014/main" id="{B79CAE02-5B74-454D-8842-DFDD689146D4}"/>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DE3931B-8049-42A9-ABA3-37E9B0F937A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A112F31-62C4-480F-9931-F7334459339A}"/>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17</a:t>
            </a:fld>
            <a:endParaRPr lang="en-US" dirty="0">
              <a:solidFill>
                <a:schemeClr val="bg1"/>
              </a:solidFill>
            </a:endParaRPr>
          </a:p>
        </p:txBody>
      </p:sp>
      <p:sp>
        <p:nvSpPr>
          <p:cNvPr id="7" name="TextBox 6">
            <a:extLst>
              <a:ext uri="{FF2B5EF4-FFF2-40B4-BE49-F238E27FC236}">
                <a16:creationId xmlns:a16="http://schemas.microsoft.com/office/drawing/2014/main" id="{479CACF3-C520-426E-B685-567116E5AF1B}"/>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book_apps/ch05/town_hall/styles/main1.css</a:t>
            </a:r>
          </a:p>
        </p:txBody>
      </p:sp>
    </p:spTree>
    <p:extLst>
      <p:ext uri="{BB962C8B-B14F-4D97-AF65-F5344CB8AC3E}">
        <p14:creationId xmlns:p14="http://schemas.microsoft.com/office/powerpoint/2010/main" val="2162820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AA4C-9A1D-4B35-B6B7-0D687200FE59}"/>
              </a:ext>
            </a:extLst>
          </p:cNvPr>
          <p:cNvSpPr>
            <a:spLocks noGrp="1"/>
          </p:cNvSpPr>
          <p:nvPr>
            <p:ph type="title"/>
          </p:nvPr>
        </p:nvSpPr>
        <p:spPr>
          <a:xfrm>
            <a:off x="914400" y="328136"/>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web page with widths, margins, and padding</a:t>
            </a:r>
            <a:endParaRPr lang="en-US" dirty="0"/>
          </a:p>
        </p:txBody>
      </p:sp>
      <p:pic>
        <p:nvPicPr>
          <p:cNvPr id="7" name="Content Placeholder 6" descr="See page 178 in book" title="See slide title">
            <a:extLst>
              <a:ext uri="{FF2B5EF4-FFF2-40B4-BE49-F238E27FC236}">
                <a16:creationId xmlns:a16="http://schemas.microsoft.com/office/drawing/2014/main" id="{AB31D612-5D97-47B3-89AB-698FE44D5458}"/>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846147"/>
            <a:ext cx="6641925" cy="4800600"/>
          </a:xfrm>
          <a:prstGeom prst="rect">
            <a:avLst/>
          </a:prstGeom>
        </p:spPr>
      </p:pic>
      <p:sp>
        <p:nvSpPr>
          <p:cNvPr id="5" name="Footer Placeholder 4">
            <a:extLst>
              <a:ext uri="{FF2B5EF4-FFF2-40B4-BE49-F238E27FC236}">
                <a16:creationId xmlns:a16="http://schemas.microsoft.com/office/drawing/2014/main" id="{26C52EF3-A168-4018-B48A-CE4F9F3399FD}"/>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514D958-C96F-4B4D-AB45-29057836494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C758A05-0E01-4946-AC42-D43107D5850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18</a:t>
            </a:fld>
            <a:endParaRPr lang="en-US" dirty="0">
              <a:solidFill>
                <a:schemeClr val="bg1"/>
              </a:solidFill>
            </a:endParaRPr>
          </a:p>
        </p:txBody>
      </p:sp>
      <p:sp>
        <p:nvSpPr>
          <p:cNvPr id="8" name="TextBox 7">
            <a:extLst>
              <a:ext uri="{FF2B5EF4-FFF2-40B4-BE49-F238E27FC236}">
                <a16:creationId xmlns:a16="http://schemas.microsoft.com/office/drawing/2014/main" id="{12BC6ED2-2C70-4E25-BEF5-0432934727DD}"/>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book_apps/ch05/town_hall/index1.html</a:t>
            </a:r>
          </a:p>
        </p:txBody>
      </p:sp>
    </p:spTree>
    <p:extLst>
      <p:ext uri="{BB962C8B-B14F-4D97-AF65-F5344CB8AC3E}">
        <p14:creationId xmlns:p14="http://schemas.microsoft.com/office/powerpoint/2010/main" val="1095773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98A7-B254-4460-9B95-7CA669A3FB26}"/>
              </a:ext>
            </a:extLst>
          </p:cNvPr>
          <p:cNvSpPr>
            <a:spLocks noGrp="1"/>
          </p:cNvSpPr>
          <p:nvPr>
            <p:ph type="title"/>
          </p:nvPr>
        </p:nvSpPr>
        <p:spPr>
          <a:xfrm>
            <a:off x="914400" y="3201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version of the page that uses a reset selector</a:t>
            </a:r>
            <a:endParaRPr lang="en-US" dirty="0"/>
          </a:p>
        </p:txBody>
      </p:sp>
      <p:pic>
        <p:nvPicPr>
          <p:cNvPr id="7" name="Content Placeholder 6" descr="See page 182 in book" title="See slide title">
            <a:extLst>
              <a:ext uri="{FF2B5EF4-FFF2-40B4-BE49-F238E27FC236}">
                <a16:creationId xmlns:a16="http://schemas.microsoft.com/office/drawing/2014/main" id="{26FF6180-586C-436A-9408-C8FBDA411F0C}"/>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838200"/>
            <a:ext cx="6641925" cy="4800600"/>
          </a:xfrm>
          <a:prstGeom prst="rect">
            <a:avLst/>
          </a:prstGeom>
        </p:spPr>
      </p:pic>
      <p:sp>
        <p:nvSpPr>
          <p:cNvPr id="5" name="Footer Placeholder 4">
            <a:extLst>
              <a:ext uri="{FF2B5EF4-FFF2-40B4-BE49-F238E27FC236}">
                <a16:creationId xmlns:a16="http://schemas.microsoft.com/office/drawing/2014/main" id="{6740A3DB-FB58-409B-9745-9D85A32EF264}"/>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B7838DB-E7FD-484C-BC5A-10B0C556823F}"/>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C8CFDEBA-279E-4E6D-8B97-3EE67A311650}"/>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19</a:t>
            </a:fld>
            <a:endParaRPr lang="en-US" dirty="0">
              <a:solidFill>
                <a:schemeClr val="bg1"/>
              </a:solidFill>
            </a:endParaRPr>
          </a:p>
        </p:txBody>
      </p:sp>
      <p:sp>
        <p:nvSpPr>
          <p:cNvPr id="8" name="TextBox 7">
            <a:extLst>
              <a:ext uri="{FF2B5EF4-FFF2-40B4-BE49-F238E27FC236}">
                <a16:creationId xmlns:a16="http://schemas.microsoft.com/office/drawing/2014/main" id="{8E266797-1E17-49EC-8D2B-3792BDE90485}"/>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book_apps/ch05/town_hall/index2.html</a:t>
            </a:r>
          </a:p>
        </p:txBody>
      </p:sp>
    </p:spTree>
    <p:extLst>
      <p:ext uri="{BB962C8B-B14F-4D97-AF65-F5344CB8AC3E}">
        <p14:creationId xmlns:p14="http://schemas.microsoft.com/office/powerpoint/2010/main" val="1157199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5D30-CE04-4C91-904D-C04AB3C9A011}"/>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Objectives</a:t>
            </a:r>
            <a:endParaRPr lang="en-US" dirty="0"/>
          </a:p>
        </p:txBody>
      </p:sp>
      <p:sp>
        <p:nvSpPr>
          <p:cNvPr id="3" name="Text Placeholder 2">
            <a:extLst>
              <a:ext uri="{FF2B5EF4-FFF2-40B4-BE49-F238E27FC236}">
                <a16:creationId xmlns:a16="http://schemas.microsoft.com/office/drawing/2014/main" id="{ECAD3D00-1232-4D0A-9F03-314725775FCB}"/>
              </a:ext>
            </a:extLst>
          </p:cNvPr>
          <p:cNvSpPr>
            <a:spLocks noGrp="1"/>
          </p:cNvSpPr>
          <p:nvPr>
            <p:ph type="body" sz="quarter" idx="13"/>
          </p:nvPr>
        </p:nvSpPr>
        <p:spPr>
          <a:xfrm>
            <a:off x="838200" y="1066800"/>
            <a:ext cx="7467600" cy="4876800"/>
          </a:xfrm>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Given an HTML document, create CSS style rules that use the CSS box model to apply spacing, borders, and backgrounds. </a:t>
            </a: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use of the CSS box model.</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Explain how the CSS box model can be used to control the spacing between the headings and paragraphs on a page.</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effect of “collapsed </a:t>
            </a:r>
            <a:r>
              <a:rPr lang="en-US" sz="1800">
                <a:latin typeface="Times New Roman" panose="02020603050405020304" pitchFamily="18" charset="0"/>
                <a:ea typeface="Times New Roman" panose="02020603050405020304" pitchFamily="18" charset="0"/>
              </a:rPr>
              <a:t>margins”. </a:t>
            </a:r>
          </a:p>
          <a:p>
            <a:pPr marL="342900" marR="0" lvl="0" indent="-342900">
              <a:spcBef>
                <a:spcPts val="0"/>
              </a:spcBef>
              <a:spcAft>
                <a:spcPts val="600"/>
              </a:spcAft>
              <a:buFont typeface="+mj-lt"/>
              <a:buAutoNum type="arabicPeriod"/>
              <a:tabLst>
                <a:tab pos="347345" algn="l"/>
              </a:tabLst>
            </a:pPr>
            <a:r>
              <a:rPr lang="en-US" sz="1800" i="1">
                <a:latin typeface="Times New Roman" panose="02020603050405020304" pitchFamily="18" charset="0"/>
                <a:ea typeface="Times New Roman" panose="02020603050405020304" pitchFamily="18" charset="0"/>
              </a:rPr>
              <a:t>Describe </a:t>
            </a:r>
            <a:r>
              <a:rPr lang="en-US" sz="1800" i="1" dirty="0">
                <a:latin typeface="Times New Roman" panose="02020603050405020304" pitchFamily="18" charset="0"/>
                <a:ea typeface="Times New Roman" panose="02020603050405020304" pitchFamily="18" charset="0"/>
              </a:rPr>
              <a:t>these properties for a block element in a box model: height, width, margin, padding, border, background color, and background image.</a:t>
            </a:r>
          </a:p>
          <a:p>
            <a:pPr marL="342900" marR="0" lvl="0" indent="-342900">
              <a:spcBef>
                <a:spcPts val="0"/>
              </a:spcBef>
              <a:spcAft>
                <a:spcPts val="600"/>
              </a:spcAft>
              <a:buFont typeface="+mj-lt"/>
              <a:buAutoNum type="arabicPeriod"/>
              <a:tabLst>
                <a:tab pos="347345" algn="l"/>
              </a:tabLst>
            </a:pPr>
            <a:r>
              <a:rPr lang="en-US" sz="1800" i="1" dirty="0">
                <a:latin typeface="Times New Roman" panose="02020603050405020304" pitchFamily="18" charset="0"/>
                <a:ea typeface="Times New Roman" panose="02020603050405020304" pitchFamily="18" charset="0"/>
              </a:rPr>
              <a:t>Describe these CSS3 features for formatting boxes: rounded corners, shadows, background gradients.</a:t>
            </a:r>
          </a:p>
          <a:p>
            <a:endParaRPr lang="en-US" dirty="0"/>
          </a:p>
        </p:txBody>
      </p:sp>
      <p:sp>
        <p:nvSpPr>
          <p:cNvPr id="5" name="Footer Placeholder 4">
            <a:extLst>
              <a:ext uri="{FF2B5EF4-FFF2-40B4-BE49-F238E27FC236}">
                <a16:creationId xmlns:a16="http://schemas.microsoft.com/office/drawing/2014/main" id="{AAA656F6-7463-44DD-B2A5-DF05D0A5A81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237F3612-B2A1-4839-BB79-9AC0250B291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CB9BB03-5E31-466D-A8C0-E3877B5CB83E}"/>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2330241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BCCB-8FDD-4C67-A07D-10BED1BD16B0}"/>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changed box model styles for the page</a:t>
            </a:r>
            <a:endParaRPr lang="en-US" dirty="0"/>
          </a:p>
        </p:txBody>
      </p:sp>
      <p:sp>
        <p:nvSpPr>
          <p:cNvPr id="3" name="Text Placeholder 2">
            <a:extLst>
              <a:ext uri="{FF2B5EF4-FFF2-40B4-BE49-F238E27FC236}">
                <a16:creationId xmlns:a16="http://schemas.microsoft.com/office/drawing/2014/main" id="{0F1A0D07-CAE9-47F4-BF8A-4D6D6EE1A43E}"/>
              </a:ext>
            </a:extLst>
          </p:cNvPr>
          <p:cNvSpPr>
            <a:spLocks noGrp="1"/>
          </p:cNvSpPr>
          <p:nvPr>
            <p:ph type="body" sz="quarter" idx="13"/>
          </p:nvPr>
        </p:nvSpPr>
        <p:spPr>
          <a:xfrm>
            <a:off x="838200" y="1066800"/>
            <a:ext cx="7391400" cy="3581400"/>
          </a:xfrm>
        </p:spPr>
        <p:txBody>
          <a:bodyPr/>
          <a:lstStyle/>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margin</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0;</a:t>
            </a: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0;</a:t>
            </a:r>
          </a:p>
          <a:p>
            <a:pPr marL="347345" marR="0">
              <a:spcBef>
                <a:spcPts val="0"/>
              </a:spcBef>
              <a:spcAft>
                <a:spcPts val="0"/>
              </a:spcAft>
              <a:tabLst>
                <a:tab pos="1371600" algn="l"/>
              </a:tabLst>
            </a:pP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0 0 1.5em 1.25em;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li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font-size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95%;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padding-bottom: .35em;</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padding-left: .25em</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contact_us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margin-top: 1em</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F1B8596-AD54-4C34-87E5-9433F2CE432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19C124E-114C-4458-884B-87A72051655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B2AFFE18-FFA6-4737-8940-218BAB8CD17D}"/>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20</a:t>
            </a:fld>
            <a:endParaRPr lang="en-US" dirty="0">
              <a:solidFill>
                <a:schemeClr val="bg1"/>
              </a:solidFill>
            </a:endParaRPr>
          </a:p>
        </p:txBody>
      </p:sp>
      <p:sp>
        <p:nvSpPr>
          <p:cNvPr id="7" name="TextBox 6">
            <a:extLst>
              <a:ext uri="{FF2B5EF4-FFF2-40B4-BE49-F238E27FC236}">
                <a16:creationId xmlns:a16="http://schemas.microsoft.com/office/drawing/2014/main" id="{1A1F38C0-B16E-4960-B06D-EFCFE35C3498}"/>
              </a:ext>
            </a:extLst>
          </p:cNvPr>
          <p:cNvSpPr txBox="1"/>
          <p:nvPr/>
        </p:nvSpPr>
        <p:spPr>
          <a:xfrm>
            <a:off x="838201" y="4876800"/>
            <a:ext cx="7315200" cy="1015663"/>
          </a:xfrm>
          <a:prstGeom prst="rect">
            <a:avLst/>
          </a:prstGeom>
          <a:noFill/>
        </p:spPr>
        <p:txBody>
          <a:bodyPr wrap="square" rtlCol="0">
            <a:spAutoFit/>
          </a:bodyPr>
          <a:lstStyle/>
          <a:p>
            <a:r>
              <a:rPr lang="en-US" sz="2000" b="1">
                <a:latin typeface="+mn-lt"/>
              </a:rPr>
              <a:t>Use </a:t>
            </a:r>
            <a:r>
              <a:rPr lang="en-US" sz="2000" b="1">
                <a:solidFill>
                  <a:schemeClr val="accent2"/>
                </a:solidFill>
                <a:latin typeface="+mn-lt"/>
                <a:hlinkClick r:id="rId2">
                  <a:extLst>
                    <a:ext uri="{A12FA001-AC4F-418D-AE19-62706E023703}">
                      <ahyp:hlinkClr xmlns:ahyp="http://schemas.microsoft.com/office/drawing/2018/hyperlinkcolor" val="tx"/>
                    </a:ext>
                  </a:extLst>
                </a:hlinkClick>
              </a:rPr>
              <a:t>normalize.css</a:t>
            </a:r>
            <a:r>
              <a:rPr lang="en-US" sz="2000" b="1">
                <a:latin typeface="+mn-lt"/>
              </a:rPr>
              <a:t> instead of a universal css reset.</a:t>
            </a:r>
          </a:p>
          <a:p>
            <a:r>
              <a:rPr lang="en-US" sz="2000" b="1">
                <a:latin typeface="+mn-lt"/>
              </a:rPr>
              <a:t>Universal css reset rules create more problems than they solve and are not a recommended practice!</a:t>
            </a:r>
          </a:p>
        </p:txBody>
      </p:sp>
    </p:spTree>
    <p:extLst>
      <p:ext uri="{BB962C8B-B14F-4D97-AF65-F5344CB8AC3E}">
        <p14:creationId xmlns:p14="http://schemas.microsoft.com/office/powerpoint/2010/main" val="632261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916F-EFB1-4DF7-B875-25871C8BF2E5}"/>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Properties for setting borders</a:t>
            </a:r>
            <a:endParaRPr lang="en-US" dirty="0"/>
          </a:p>
        </p:txBody>
      </p:sp>
      <p:sp>
        <p:nvSpPr>
          <p:cNvPr id="3" name="Text Placeholder 2">
            <a:extLst>
              <a:ext uri="{FF2B5EF4-FFF2-40B4-BE49-F238E27FC236}">
                <a16:creationId xmlns:a16="http://schemas.microsoft.com/office/drawing/2014/main" id="{FF2A528C-22C8-4036-92AE-7469125CD836}"/>
              </a:ext>
            </a:extLst>
          </p:cNvPr>
          <p:cNvSpPr>
            <a:spLocks noGrp="1"/>
          </p:cNvSpPr>
          <p:nvPr>
            <p:ph type="body" sz="quarter" idx="13"/>
          </p:nvPr>
        </p:nvSpPr>
        <p:spPr/>
        <p:txBody>
          <a:bodyPr/>
          <a:lstStyle/>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b="1" i="1" spc="-10" dirty="0">
                <a:solidFill>
                  <a:schemeClr val="accent2"/>
                </a:solidFill>
                <a:latin typeface="Courier New" panose="02070309020205020404" pitchFamily="49" charset="0"/>
                <a:ea typeface="Times New Roman" panose="02020603050405020304" pitchFamily="18" charset="0"/>
              </a:rPr>
              <a:t>side</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border-width</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border-style</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border-color</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b="1" i="1" spc="-10" dirty="0">
                <a:solidFill>
                  <a:schemeClr val="accent2"/>
                </a:solidFill>
                <a:latin typeface="Courier New" panose="02070309020205020404" pitchFamily="49" charset="0"/>
                <a:ea typeface="Times New Roman" panose="02020603050405020304" pitchFamily="18" charset="0"/>
              </a:rPr>
              <a:t>side</a:t>
            </a:r>
            <a:r>
              <a:rPr lang="en-US" sz="1600" b="1" spc="-10" dirty="0">
                <a:latin typeface="Courier New" panose="02070309020205020404" pitchFamily="49" charset="0"/>
                <a:ea typeface="Times New Roman" panose="02020603050405020304" pitchFamily="18" charset="0"/>
              </a:rPr>
              <a:t>-width</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b="1" i="1" spc="-10" dirty="0">
                <a:solidFill>
                  <a:schemeClr val="accent2"/>
                </a:solidFill>
                <a:latin typeface="Courier New" panose="02070309020205020404" pitchFamily="49" charset="0"/>
                <a:ea typeface="Times New Roman" panose="02020603050405020304" pitchFamily="18" charset="0"/>
              </a:rPr>
              <a:t>side</a:t>
            </a:r>
            <a:r>
              <a:rPr lang="en-US" sz="1600" b="1" spc="-10" dirty="0">
                <a:latin typeface="Courier New" panose="02070309020205020404" pitchFamily="49" charset="0"/>
                <a:ea typeface="Times New Roman" panose="02020603050405020304" pitchFamily="18" charset="0"/>
              </a:rPr>
              <a:t>-style</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b="1" i="1" spc="-10" dirty="0">
                <a:solidFill>
                  <a:schemeClr val="accent2"/>
                </a:solidFill>
                <a:latin typeface="Courier New" panose="02070309020205020404" pitchFamily="49" charset="0"/>
                <a:ea typeface="Times New Roman" panose="02020603050405020304" pitchFamily="18" charset="0"/>
              </a:rPr>
              <a:t>side</a:t>
            </a:r>
            <a:r>
              <a:rPr lang="en-US" sz="1600" b="1" spc="-10" dirty="0">
                <a:latin typeface="Courier New" panose="02070309020205020404" pitchFamily="49" charset="0"/>
                <a:ea typeface="Times New Roman" panose="02020603050405020304" pitchFamily="18" charset="0"/>
              </a:rPr>
              <a:t>-color</a:t>
            </a:r>
            <a:r>
              <a:rPr lang="en-US" sz="1600" spc="-10" dirty="0">
                <a:latin typeface="Times New Roman" panose="02020603050405020304" pitchFamily="18" charset="0"/>
                <a:ea typeface="Times New Roman" panose="02020603050405020304" pitchFamily="18" charset="0"/>
              </a:rPr>
              <a: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syntax for the shorthand border </a:t>
            </a:r>
            <a:b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and border-</a:t>
            </a:r>
            <a:r>
              <a:rPr lang="en-US" sz="2400" b="1" i="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side</a:t>
            </a: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 properties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 </a:t>
            </a:r>
            <a:r>
              <a:rPr lang="en-US" sz="1600" dirty="0">
                <a:latin typeface="Courier New" panose="02070309020205020404" pitchFamily="49" charset="0"/>
                <a:ea typeface="Times New Roman" panose="02020603050405020304" pitchFamily="18" charset="0"/>
                <a:cs typeface="Times New Roman" panose="02020603050405020304" pitchFamily="18" charset="0"/>
              </a:rPr>
              <a:t>[width] [style] [color]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a:t>
            </a:r>
            <a:r>
              <a:rPr lang="en-US" sz="1600" dirty="0">
                <a:latin typeface="Courier New" panose="02070309020205020404" pitchFamily="49" charset="0"/>
                <a:ea typeface="Times New Roman" panose="02020603050405020304" pitchFamily="18" charset="0"/>
                <a:cs typeface="Times New Roman" panose="02020603050405020304" pitchFamily="18" charset="0"/>
              </a:rPr>
              <a:t>side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[width] [style] [color]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5" name="Footer Placeholder 4">
            <a:extLst>
              <a:ext uri="{FF2B5EF4-FFF2-40B4-BE49-F238E27FC236}">
                <a16:creationId xmlns:a16="http://schemas.microsoft.com/office/drawing/2014/main" id="{2F88876D-FAB0-4DDB-804A-08DA96EEA43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1E9C3D99-85AE-4427-9F69-12BDA5931AD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6C000857-95F0-44DD-B48C-ED4FDD21C60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4120053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CE2C-6086-43B1-BBAD-55C23C964D49}"/>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border properties</a:t>
            </a:r>
            <a:endParaRPr lang="en-US" dirty="0"/>
          </a:p>
        </p:txBody>
      </p:sp>
      <p:sp>
        <p:nvSpPr>
          <p:cNvPr id="3" name="Text Placeholder 2">
            <a:extLst>
              <a:ext uri="{FF2B5EF4-FFF2-40B4-BE49-F238E27FC236}">
                <a16:creationId xmlns:a16="http://schemas.microsoft.com/office/drawing/2014/main" id="{188A7E43-A577-404D-A1E1-66178232229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 thin solid green;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 2px dashed #808080;</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 1px inset;           /* uses the element's color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property */</a:t>
            </a:r>
          </a:p>
          <a:p>
            <a:pPr>
              <a:spcBef>
                <a:spcPts val="6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side borders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border-top: 2px solid black;</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border-right: 4px double blue;</a:t>
            </a:r>
          </a:p>
          <a:p>
            <a:endParaRPr lang="en-US" dirty="0"/>
          </a:p>
        </p:txBody>
      </p:sp>
      <p:sp>
        <p:nvSpPr>
          <p:cNvPr id="5" name="Footer Placeholder 4">
            <a:extLst>
              <a:ext uri="{FF2B5EF4-FFF2-40B4-BE49-F238E27FC236}">
                <a16:creationId xmlns:a16="http://schemas.microsoft.com/office/drawing/2014/main" id="{4DE25A78-53E3-4030-97FC-630C8B3095D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A523B5D6-FEFE-4B5A-AD7F-FA15CB74326C}"/>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39CF6E0C-149D-4B08-B511-8905A67302E3}"/>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3617672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487E-F9D8-4862-A1ED-6DDA2A33E02B}"/>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the widths of borders</a:t>
            </a:r>
            <a:endParaRPr lang="en-US" dirty="0"/>
          </a:p>
        </p:txBody>
      </p:sp>
      <p:sp>
        <p:nvSpPr>
          <p:cNvPr id="3" name="Text Placeholder 2">
            <a:extLst>
              <a:ext uri="{FF2B5EF4-FFF2-40B4-BE49-F238E27FC236}">
                <a16:creationId xmlns:a16="http://schemas.microsoft.com/office/drawing/2014/main" id="{B7192105-D342-41D6-8CF6-50BED62085B0}"/>
              </a:ext>
            </a:extLst>
          </p:cNvPr>
          <p:cNvSpPr>
            <a:spLocks noGrp="1"/>
          </p:cNvSpPr>
          <p:nvPr>
            <p:ph type="body" sz="quarter" idx="13"/>
          </p:nvPr>
        </p:nvSpPr>
        <p:spPr>
          <a:xfrm>
            <a:off x="838200" y="1066800"/>
            <a:ext cx="7391400" cy="49530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border-width: 1px;             /* all four sides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border-width: 1px 2px;         /* top and bottom,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right and left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border-width: 1px 2px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2px</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top, right and left, bottom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border-width: 1px 2px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2px</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3px; /* top, right, bottom, left */</a:t>
            </a:r>
          </a:p>
          <a:p>
            <a:pPr>
              <a:spcBef>
                <a:spcPts val="6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style of borders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border-style: dashed;     /* dashed line all sides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border-style: solid none; /* solid top and bottom, no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border right and left */</a:t>
            </a:r>
          </a:p>
          <a:p>
            <a:pPr>
              <a:spcBef>
                <a:spcPts val="6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color of borders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border-color: #808080;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border-color: black gray; /* black top and bottom, gray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right and left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width, style, and color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border-bottom-width: 4px;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border-right-style: dashed;</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border-left-color: gray;</a:t>
            </a:r>
          </a:p>
          <a:p>
            <a:endParaRPr lang="en-US" dirty="0"/>
          </a:p>
        </p:txBody>
      </p:sp>
      <p:sp>
        <p:nvSpPr>
          <p:cNvPr id="5" name="Footer Placeholder 4">
            <a:extLst>
              <a:ext uri="{FF2B5EF4-FFF2-40B4-BE49-F238E27FC236}">
                <a16:creationId xmlns:a16="http://schemas.microsoft.com/office/drawing/2014/main" id="{041AC9FF-442B-45A7-BCF2-7385E6775D2D}"/>
              </a:ext>
            </a:extLst>
          </p:cNvPr>
          <p:cNvSpPr>
            <a:spLocks noGrp="1"/>
          </p:cNvSpPr>
          <p:nvPr>
            <p:ph type="ftr" sz="quarter" idx="15"/>
          </p:nvPr>
        </p:nvSpPr>
        <p:spPr/>
        <p:txBody>
          <a:bodyPr/>
          <a:lstStyle/>
          <a:p>
            <a:pPr>
              <a:defRPr/>
            </a:pPr>
            <a:r>
              <a:rPr lang="en-US" dirty="0"/>
              <a:t>© 2018, Mike Murach &amp; Associates, Inc.</a:t>
            </a:r>
          </a:p>
        </p:txBody>
      </p:sp>
      <p:sp>
        <p:nvSpPr>
          <p:cNvPr id="4" name="Date Placeholder 3">
            <a:extLst>
              <a:ext uri="{FF2B5EF4-FFF2-40B4-BE49-F238E27FC236}">
                <a16:creationId xmlns:a16="http://schemas.microsoft.com/office/drawing/2014/main" id="{67B9F82C-A8F0-4EB0-A4B6-018B81028F7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5771C26-BE09-4E43-9E6D-923351B88DB2}"/>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2574627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019-17FE-4F64-8780-52542F87A905}"/>
              </a:ext>
            </a:extLst>
          </p:cNvPr>
          <p:cNvSpPr>
            <a:spLocks noGrp="1"/>
          </p:cNvSpPr>
          <p:nvPr>
            <p:ph type="title"/>
          </p:nvPr>
        </p:nvSpPr>
        <p:spPr/>
        <p:txBody>
          <a:bodyPr/>
          <a:lstStyle/>
          <a:p>
            <a:r>
              <a:rPr lang="en-US" dirty="0"/>
              <a:t>Border Styles</a:t>
            </a:r>
          </a:p>
        </p:txBody>
      </p:sp>
      <p:sp>
        <p:nvSpPr>
          <p:cNvPr id="3" name="Text Placeholder 2">
            <a:extLst>
              <a:ext uri="{FF2B5EF4-FFF2-40B4-BE49-F238E27FC236}">
                <a16:creationId xmlns:a16="http://schemas.microsoft.com/office/drawing/2014/main" id="{B3C40814-6A2F-46D9-B710-75A0F4D4D283}"/>
              </a:ext>
            </a:extLst>
          </p:cNvPr>
          <p:cNvSpPr>
            <a:spLocks noGrp="1"/>
          </p:cNvSpPr>
          <p:nvPr>
            <p:ph type="body" sz="quarter" idx="13"/>
          </p:nvPr>
        </p:nvSpPr>
        <p:spPr/>
        <p:txBody>
          <a:bodyPr/>
          <a:lstStyle/>
          <a:p>
            <a:r>
              <a:rPr lang="en-US" sz="1600" dirty="0">
                <a:solidFill>
                  <a:srgbClr val="0070C0"/>
                </a:solidFill>
                <a:hlinkClick r:id="rId2">
                  <a:extLst>
                    <a:ext uri="{A12FA001-AC4F-418D-AE19-62706E023703}">
                      <ahyp:hlinkClr xmlns:ahyp="http://schemas.microsoft.com/office/drawing/2018/hyperlinkcolor" val="tx"/>
                    </a:ext>
                  </a:extLst>
                </a:hlinkClick>
              </a:rPr>
              <a:t>https://tympanus.net/codrops/css_reference/border-style/</a:t>
            </a:r>
            <a:endParaRPr lang="en-US" sz="1600" dirty="0">
              <a:solidFill>
                <a:srgbClr val="0070C0"/>
              </a:solidFill>
            </a:endParaRPr>
          </a:p>
          <a:p>
            <a:endParaRPr lang="en-US" sz="1600" dirty="0"/>
          </a:p>
          <a:p>
            <a:endParaRPr lang="en-US" sz="1600" dirty="0"/>
          </a:p>
          <a:p>
            <a:endParaRPr lang="en-US" sz="1600" dirty="0"/>
          </a:p>
        </p:txBody>
      </p:sp>
      <p:sp>
        <p:nvSpPr>
          <p:cNvPr id="4" name="Date Placeholder 3">
            <a:extLst>
              <a:ext uri="{FF2B5EF4-FFF2-40B4-BE49-F238E27FC236}">
                <a16:creationId xmlns:a16="http://schemas.microsoft.com/office/drawing/2014/main" id="{DB159092-AA45-4AA3-BA98-B1FD8DFC4A22}"/>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6370A437-4185-41B5-866C-08B202ED08E8}"/>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A5D84166-9242-4A10-BC59-0A8388730601}"/>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24</a:t>
            </a:fld>
            <a:endParaRPr lang="en-US" dirty="0">
              <a:solidFill>
                <a:schemeClr val="bg1"/>
              </a:solidFill>
            </a:endParaRPr>
          </a:p>
        </p:txBody>
      </p:sp>
      <p:pic>
        <p:nvPicPr>
          <p:cNvPr id="8" name="Picture 7">
            <a:extLst>
              <a:ext uri="{FF2B5EF4-FFF2-40B4-BE49-F238E27FC236}">
                <a16:creationId xmlns:a16="http://schemas.microsoft.com/office/drawing/2014/main" id="{A0A47D8C-ABD0-4310-AC40-9CB544DDF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44386"/>
            <a:ext cx="5800725" cy="4246814"/>
          </a:xfrm>
          <a:prstGeom prst="rect">
            <a:avLst/>
          </a:prstGeom>
        </p:spPr>
      </p:pic>
    </p:spTree>
    <p:extLst>
      <p:ext uri="{BB962C8B-B14F-4D97-AF65-F5344CB8AC3E}">
        <p14:creationId xmlns:p14="http://schemas.microsoft.com/office/powerpoint/2010/main" val="26062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BC09-6694-4F12-B977-143B7F262A5B}"/>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syntax for the border-radius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and box-shadow properties</a:t>
            </a:r>
            <a:endParaRPr lang="en-US" dirty="0"/>
          </a:p>
        </p:txBody>
      </p:sp>
      <p:sp>
        <p:nvSpPr>
          <p:cNvPr id="3" name="Text Placeholder 2">
            <a:extLst>
              <a:ext uri="{FF2B5EF4-FFF2-40B4-BE49-F238E27FC236}">
                <a16:creationId xmlns:a16="http://schemas.microsoft.com/office/drawing/2014/main" id="{E0D36E28-1352-45FC-8348-F01F57F9DD10}"/>
              </a:ext>
            </a:extLst>
          </p:cNvPr>
          <p:cNvSpPr>
            <a:spLocks noGrp="1"/>
          </p:cNvSpPr>
          <p:nvPr>
            <p:ph type="body" sz="quarter" idx="13"/>
          </p:nvPr>
        </p:nvSpPr>
        <p:spPr>
          <a:xfrm>
            <a:off x="838200" y="1371600"/>
            <a:ext cx="7620000" cy="45720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border-radius: </a:t>
            </a:r>
            <a:r>
              <a:rPr lang="en-US" sz="1600" dirty="0">
                <a:latin typeface="Courier New" panose="02070309020205020404" pitchFamily="49" charset="0"/>
                <a:ea typeface="Times New Roman" panose="02020603050405020304" pitchFamily="18" charset="0"/>
                <a:cs typeface="Times New Roman" panose="02020603050405020304" pitchFamily="18" charset="0"/>
              </a:rPr>
              <a:t>radius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applies to all four corners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border-radius: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topLeft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topRight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lowerRight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err="1">
                <a:latin typeface="Courier New" panose="02070309020205020404" pitchFamily="49" charset="0"/>
                <a:ea typeface="Times New Roman" panose="02020603050405020304" pitchFamily="18" charset="0"/>
                <a:cs typeface="Times New Roman" panose="02020603050405020304" pitchFamily="18" charset="0"/>
              </a:rPr>
              <a:t>lowerLeft</a:t>
            </a: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box-shadow: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horizontalOffset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verticalOffset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blurRadius</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            spread color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5" name="Footer Placeholder 4">
            <a:extLst>
              <a:ext uri="{FF2B5EF4-FFF2-40B4-BE49-F238E27FC236}">
                <a16:creationId xmlns:a16="http://schemas.microsoft.com/office/drawing/2014/main" id="{D0BB0061-A187-4EDB-AC7D-8FA618F79B5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81F417C8-05AB-4F9C-85C4-414CAF7F4A16}"/>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22E48AEE-6B3F-4C69-8BAE-2179083BE4AC}"/>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1005451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74DB-7DB8-4A75-847D-B1A936790464}"/>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HTML</a:t>
            </a:r>
            <a:endParaRPr lang="en-US" dirty="0"/>
          </a:p>
        </p:txBody>
      </p:sp>
      <p:sp>
        <p:nvSpPr>
          <p:cNvPr id="3" name="Text Placeholder 2">
            <a:extLst>
              <a:ext uri="{FF2B5EF4-FFF2-40B4-BE49-F238E27FC236}">
                <a16:creationId xmlns:a16="http://schemas.microsoft.com/office/drawing/2014/main" id="{67C291C2-74C5-4AC4-A5B6-9661E71DA60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&lt;section&gt;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="ebooks_index.html"&gt;$10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Ebooks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!&lt;/a&gt;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&lt;/section&gt;</a:t>
            </a:r>
          </a:p>
          <a:p>
            <a:pPr>
              <a:spcBef>
                <a:spcPts val="1500"/>
              </a:spcBef>
              <a:spcAft>
                <a:spcPts val="600"/>
              </a:spcAft>
              <a:tabLst>
                <a:tab pos="1371600" algn="l"/>
              </a:tabLst>
            </a:pPr>
            <a:r>
              <a:rPr lang="en-US" sz="2400" b="1">
                <a:solidFill>
                  <a:srgbClr val="000099"/>
                </a:solidFill>
                <a:latin typeface="Arial" panose="020B0604020202020204" pitchFamily="34" charset="0"/>
                <a:ea typeface="Times New Roman" panose="02020603050405020304" pitchFamily="18" charset="0"/>
                <a:cs typeface="Times New Roman" panose="02020603050405020304" pitchFamily="18" charset="0"/>
              </a:rPr>
              <a:t>CSS</a:t>
            </a:r>
            <a:endPar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section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padding: 20px;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width: </a:t>
            </a:r>
            <a:r>
              <a:rPr lang="en-US" sz="1600" b="1">
                <a:latin typeface="Courier New" panose="02070309020205020404" pitchFamily="49" charset="0"/>
                <a:ea typeface="Times New Roman" panose="02020603050405020304" pitchFamily="18" charset="0"/>
                <a:cs typeface="Times New Roman" panose="02020603050405020304" pitchFamily="18" charset="0"/>
              </a:rPr>
              <a:t>160px;</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border: 5px double blue;</a:t>
            </a: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border-radius: 10px 20px 0 20px;</a:t>
            </a: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box-shadow: 3px 3px 4px 4px red;</a:t>
            </a: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color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blue;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font-size: 200%;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text-align: center;</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font-weight: </a:t>
            </a:r>
            <a:r>
              <a:rPr lang="en-US" sz="1600" b="1">
                <a:latin typeface="Courier New" panose="02070309020205020404" pitchFamily="49" charset="0"/>
                <a:ea typeface="Times New Roman" panose="02020603050405020304" pitchFamily="18" charset="0"/>
                <a:cs typeface="Times New Roman" panose="02020603050405020304" pitchFamily="18" charset="0"/>
              </a:rPr>
              <a:t>bold;</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5" name="Footer Placeholder 4">
            <a:extLst>
              <a:ext uri="{FF2B5EF4-FFF2-40B4-BE49-F238E27FC236}">
                <a16:creationId xmlns:a16="http://schemas.microsoft.com/office/drawing/2014/main" id="{71C6D954-C319-44CA-8380-A08FFFF3B839}"/>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70C6C4D-30CE-4480-8F88-6B604B176F59}"/>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6ED31987-A344-48FE-B26E-CD6EDA3D526E}"/>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26</a:t>
            </a:fld>
            <a:endParaRPr lang="en-US" dirty="0">
              <a:solidFill>
                <a:schemeClr val="bg1"/>
              </a:solidFill>
            </a:endParaRPr>
          </a:p>
        </p:txBody>
      </p:sp>
      <p:sp>
        <p:nvSpPr>
          <p:cNvPr id="7" name="TextBox 6">
            <a:extLst>
              <a:ext uri="{FF2B5EF4-FFF2-40B4-BE49-F238E27FC236}">
                <a16:creationId xmlns:a16="http://schemas.microsoft.com/office/drawing/2014/main" id="{1F1BEADE-E2D3-46B7-81F0-1FCF1C040805}"/>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book_examples/ch05/10_corners_shadow.html</a:t>
            </a:r>
          </a:p>
        </p:txBody>
      </p:sp>
      <p:pic>
        <p:nvPicPr>
          <p:cNvPr id="8" name="Content Placeholder 6" descr="See page 186 in book" title="See slide title">
            <a:extLst>
              <a:ext uri="{FF2B5EF4-FFF2-40B4-BE49-F238E27FC236}">
                <a16:creationId xmlns:a16="http://schemas.microsoft.com/office/drawing/2014/main" id="{E8DE6B96-C46A-47F7-9F35-96DF4BE0FEA1}"/>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5181600" y="4267200"/>
            <a:ext cx="273999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3517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DE4BC-F797-4DAC-AB51-2C7FC4EFE749}"/>
              </a:ext>
            </a:extLst>
          </p:cNvPr>
          <p:cNvSpPr>
            <a:spLocks noGrp="1"/>
          </p:cNvSpPr>
          <p:nvPr>
            <p:ph type="title"/>
          </p:nvPr>
        </p:nvSpPr>
        <p:spPr>
          <a:xfrm>
            <a:off x="838200" y="334318"/>
            <a:ext cx="7315200" cy="738664"/>
          </a:xfrm>
        </p:spPr>
        <p:txBody>
          <a:bodyPr/>
          <a:lstStyle/>
          <a:p>
            <a:r>
              <a:rPr lang="en-US"/>
              <a:t>The properties for setting the background color and image</a:t>
            </a:r>
          </a:p>
        </p:txBody>
      </p:sp>
      <p:sp>
        <p:nvSpPr>
          <p:cNvPr id="4" name="Date Placeholder 3">
            <a:extLst>
              <a:ext uri="{FF2B5EF4-FFF2-40B4-BE49-F238E27FC236}">
                <a16:creationId xmlns:a16="http://schemas.microsoft.com/office/drawing/2014/main" id="{2EE8A781-A12B-4B6C-8856-C96D8193DC87}"/>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C6A92D03-CC21-43DF-877B-68855AD9044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9486D517-2206-4802-844D-1D700F4268E8}"/>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27</a:t>
            </a:fld>
            <a:endParaRPr lang="en-US" dirty="0">
              <a:solidFill>
                <a:schemeClr val="bg1"/>
              </a:solidFill>
            </a:endParaRPr>
          </a:p>
        </p:txBody>
      </p:sp>
      <p:pic>
        <p:nvPicPr>
          <p:cNvPr id="9" name="Picture 8">
            <a:extLst>
              <a:ext uri="{FF2B5EF4-FFF2-40B4-BE49-F238E27FC236}">
                <a16:creationId xmlns:a16="http://schemas.microsoft.com/office/drawing/2014/main" id="{163425AB-A1C6-49C2-A88A-AF6420C5CEEE}"/>
              </a:ext>
            </a:extLst>
          </p:cNvPr>
          <p:cNvPicPr>
            <a:picLocks noChangeAspect="1"/>
          </p:cNvPicPr>
          <p:nvPr/>
        </p:nvPicPr>
        <p:blipFill>
          <a:blip r:embed="rId3"/>
          <a:stretch>
            <a:fillRect/>
          </a:stretch>
        </p:blipFill>
        <p:spPr>
          <a:xfrm>
            <a:off x="762000" y="1287294"/>
            <a:ext cx="7467600" cy="4727743"/>
          </a:xfrm>
          <a:prstGeom prst="rect">
            <a:avLst/>
          </a:prstGeom>
        </p:spPr>
      </p:pic>
    </p:spTree>
    <p:extLst>
      <p:ext uri="{BB962C8B-B14F-4D97-AF65-F5344CB8AC3E}">
        <p14:creationId xmlns:p14="http://schemas.microsoft.com/office/powerpoint/2010/main" val="2759419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08F9-03D8-406B-8F7F-18F20D91EB22}"/>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properties for setting the background color and image</a:t>
            </a:r>
            <a:endParaRPr lang="en-US" dirty="0"/>
          </a:p>
        </p:txBody>
      </p:sp>
      <p:sp>
        <p:nvSpPr>
          <p:cNvPr id="3" name="Text Placeholder 2">
            <a:extLst>
              <a:ext uri="{FF2B5EF4-FFF2-40B4-BE49-F238E27FC236}">
                <a16:creationId xmlns:a16="http://schemas.microsoft.com/office/drawing/2014/main" id="{120CCAE6-0D7E-4E51-8683-1796949A33DA}"/>
              </a:ext>
            </a:extLst>
          </p:cNvPr>
          <p:cNvSpPr>
            <a:spLocks noGrp="1"/>
          </p:cNvSpPr>
          <p:nvPr>
            <p:ph type="body" sz="quarter" idx="13"/>
          </p:nvPr>
        </p:nvSpPr>
        <p:spPr>
          <a:xfrm>
            <a:off x="838200" y="1295400"/>
            <a:ext cx="7391400" cy="4648200"/>
          </a:xfrm>
        </p:spPr>
        <p:txBody>
          <a:bodyPr/>
          <a:lstStyle/>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background-color</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background-image</a:t>
            </a: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background-position</a:t>
            </a:r>
          </a:p>
          <a:p>
            <a:pPr marL="342900" marR="274320">
              <a:spcBef>
                <a:spcPts val="0"/>
              </a:spcBef>
              <a:spcAft>
                <a:spcPts val="600"/>
              </a:spcAft>
            </a:pPr>
            <a:r>
              <a:rPr lang="en-US" sz="1600" b="1" spc="-10">
                <a:solidFill>
                  <a:schemeClr val="accent2"/>
                </a:solidFill>
                <a:latin typeface="Courier New" panose="02070309020205020404" pitchFamily="49" charset="0"/>
                <a:ea typeface="Times New Roman" panose="02020603050405020304" pitchFamily="18" charset="0"/>
              </a:rPr>
              <a:t>background-size</a:t>
            </a:r>
            <a:endParaRPr lang="en-US" sz="1600" spc="-10" dirty="0">
              <a:solidFill>
                <a:schemeClr val="accent2"/>
              </a:solidFill>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background-repeat</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background-attachment</a:t>
            </a:r>
            <a:endParaRPr lang="en-US" sz="1600" spc="-10">
              <a:latin typeface="Times New Roman" panose="02020603050405020304" pitchFamily="18" charset="0"/>
              <a:ea typeface="Times New Roman" panose="02020603050405020304" pitchFamily="18" charset="0"/>
            </a:endParaRPr>
          </a:p>
          <a:p>
            <a:pPr>
              <a:spcBef>
                <a:spcPts val="1500"/>
              </a:spcBef>
              <a:spcAft>
                <a:spcPts val="600"/>
              </a:spcAft>
              <a:tabLst>
                <a:tab pos="1371600" algn="l"/>
              </a:tabLst>
            </a:pPr>
            <a:r>
              <a:rPr lang="en-US" sz="2400" b="1">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syntax for the shorthand background property</a:t>
            </a:r>
          </a:p>
          <a:p>
            <a:pPr marL="347345" marR="0">
              <a:spcBef>
                <a:spcPts val="0"/>
              </a:spcBef>
              <a:spcAft>
                <a:spcPts val="60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background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[color] [</a:t>
            </a:r>
            <a:r>
              <a:rPr lang="en-US" sz="1600">
                <a:latin typeface="Courier New" panose="02070309020205020404" pitchFamily="49" charset="0"/>
                <a:ea typeface="Times New Roman" panose="02020603050405020304" pitchFamily="18" charset="0"/>
                <a:cs typeface="Times New Roman" panose="02020603050405020304" pitchFamily="18" charset="0"/>
              </a:rPr>
              <a:t>image] [position]</a:t>
            </a:r>
            <a:r>
              <a:rPr lang="en-US" sz="1600">
                <a:solidFill>
                  <a:schemeClr val="accent2"/>
                </a:solidFill>
                <a:latin typeface="Courier New" panose="02070309020205020404" pitchFamily="49" charset="0"/>
                <a:ea typeface="Times New Roman" panose="02020603050405020304" pitchFamily="18" charset="0"/>
                <a:cs typeface="Times New Roman" panose="02020603050405020304" pitchFamily="18" charset="0"/>
              </a:rPr>
              <a:t>[/size]</a:t>
            </a:r>
            <a:r>
              <a:rPr lang="en-US" sz="160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a:latin typeface="Courier New" panose="02070309020205020404" pitchFamily="49" charset="0"/>
                <a:ea typeface="Times New Roman" panose="02020603050405020304" pitchFamily="18" charset="0"/>
                <a:cs typeface="Times New Roman" panose="02020603050405020304" pitchFamily="18" charset="0"/>
              </a:rPr>
              <a:t>            [repeat] [attachment]</a:t>
            </a:r>
            <a:r>
              <a:rPr lang="en-US" sz="1600" b="1">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ED8051F9-BAD1-449E-A15C-8C519E9CBE8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78BCD120-589C-43A0-AEDA-5EF79EC17A6C}"/>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BD64C79E-2575-434C-8D28-ABA279420DC3}"/>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402538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0EF1-EE39-4FFE-85AE-F8BA9C6F26ED}"/>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use the shorthand property</a:t>
            </a:r>
            <a:endParaRPr lang="en-US" dirty="0"/>
          </a:p>
        </p:txBody>
      </p:sp>
      <p:sp>
        <p:nvSpPr>
          <p:cNvPr id="3" name="Text Placeholder 2">
            <a:extLst>
              <a:ext uri="{FF2B5EF4-FFF2-40B4-BE49-F238E27FC236}">
                <a16:creationId xmlns:a16="http://schemas.microsoft.com/office/drawing/2014/main" id="{05B52C28-67B1-40C8-AD22-820BE8BB8FAE}"/>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 blue;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 blue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url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("../images/texture.gif");</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 #808080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url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("../images/header.jpg</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center/80% repeat-y scroll;</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6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background color and image </a:t>
            </a:r>
            <a:b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with separate properties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background-color: blue;</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background-image: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url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("../images/texture.gif");</a:t>
            </a:r>
          </a:p>
          <a:p>
            <a:endParaRPr lang="en-US" dirty="0"/>
          </a:p>
        </p:txBody>
      </p:sp>
      <p:sp>
        <p:nvSpPr>
          <p:cNvPr id="5" name="Footer Placeholder 4">
            <a:extLst>
              <a:ext uri="{FF2B5EF4-FFF2-40B4-BE49-F238E27FC236}">
                <a16:creationId xmlns:a16="http://schemas.microsoft.com/office/drawing/2014/main" id="{FC23A6BB-E9A6-4450-9E41-EBEA37C2AD4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F1F5726-5E24-42B2-8679-5EF725E77B0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8B48987-74A6-4DCB-BABD-E29D60C633D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304388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585F-A89E-4C7F-B67B-0A81CCD93F8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box model</a:t>
            </a:r>
            <a:endParaRPr lang="en-US" dirty="0"/>
          </a:p>
        </p:txBody>
      </p:sp>
      <p:pic>
        <p:nvPicPr>
          <p:cNvPr id="9" name="Content Placeholder 8">
            <a:extLst>
              <a:ext uri="{FF2B5EF4-FFF2-40B4-BE49-F238E27FC236}">
                <a16:creationId xmlns:a16="http://schemas.microsoft.com/office/drawing/2014/main" id="{08C32F52-C611-416F-A44E-25BC42B5580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p:blipFill>
        <p:spPr>
          <a:xfrm>
            <a:off x="967238" y="1295589"/>
            <a:ext cx="7209524" cy="3885336"/>
          </a:xfrm>
          <a:prstGeom prst="rect">
            <a:avLst/>
          </a:prstGeom>
        </p:spPr>
      </p:pic>
      <p:sp>
        <p:nvSpPr>
          <p:cNvPr id="5" name="Footer Placeholder 4">
            <a:extLst>
              <a:ext uri="{FF2B5EF4-FFF2-40B4-BE49-F238E27FC236}">
                <a16:creationId xmlns:a16="http://schemas.microsoft.com/office/drawing/2014/main" id="{B51CB2AB-A5DB-4D7D-9507-DB87E98A3F3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07CD439-5DF8-4F2E-B1C4-550BE624A3DF}"/>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CDF0ACA8-DBAA-44F4-BBB4-E0872E8EBF3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2299989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A4A3-670E-415F-BAA9-FDF54368518C}"/>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control image repetition, position,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and scrolling</a:t>
            </a:r>
            <a:endParaRPr lang="en-US" dirty="0"/>
          </a:p>
        </p:txBody>
      </p:sp>
      <p:sp>
        <p:nvSpPr>
          <p:cNvPr id="3" name="Text Placeholder 2">
            <a:extLst>
              <a:ext uri="{FF2B5EF4-FFF2-40B4-BE49-F238E27FC236}">
                <a16:creationId xmlns:a16="http://schemas.microsoft.com/office/drawing/2014/main" id="{BA2EB2CA-3C81-4DDB-AC1E-21EDDC49D40D}"/>
              </a:ext>
            </a:extLst>
          </p:cNvPr>
          <p:cNvSpPr>
            <a:spLocks noGrp="1"/>
          </p:cNvSpPr>
          <p:nvPr>
            <p:ph type="body" sz="quarter" idx="13"/>
          </p:nvPr>
        </p:nvSpPr>
        <p:spPr>
          <a:xfrm>
            <a:off x="838200" y="1295400"/>
            <a:ext cx="8153400" cy="46482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background-repeat: repeat;          /* repeats both directions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background-repeat: repeat-x;        /* repeats horizontally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background-repeat: repeat-y;        /* repeats vertically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background-repeat: no-repeat;       /* doesn't repeat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background-position: left top;    /* 0% from left, 0% from top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background-position: center top;  /* centered horizontally, 0%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from </a:t>
            </a:r>
            <a:r>
              <a:rPr lang="en-US" sz="1400" b="1">
                <a:latin typeface="Courier New" panose="02070309020205020404" pitchFamily="49" charset="0"/>
                <a:ea typeface="Times New Roman" panose="02020603050405020304" pitchFamily="18" charset="0"/>
                <a:cs typeface="Times New Roman" panose="02020603050405020304" pitchFamily="18" charset="0"/>
              </a:rPr>
              <a:t>top */</a:t>
            </a:r>
          </a:p>
          <a:p>
            <a:pPr marL="347345"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background-attachment: scroll;    /* image moves as you scroll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background-attachment: fixed;     /* image does not move as you </a:t>
            </a:r>
            <a:br>
              <a:rPr lang="en-US" sz="1400" b="1">
                <a:latin typeface="Courier New" panose="02070309020205020404" pitchFamily="49" charset="0"/>
                <a:ea typeface="Times New Roman" panose="02020603050405020304" pitchFamily="18" charset="0"/>
                <a:cs typeface="Times New Roman" panose="02020603050405020304" pitchFamily="18" charset="0"/>
              </a:rPr>
            </a:br>
            <a:r>
              <a:rPr lang="en-US" sz="1400" b="1">
                <a:latin typeface="Courier New" panose="02070309020205020404" pitchFamily="49" charset="0"/>
                <a:ea typeface="Times New Roman" panose="02020603050405020304" pitchFamily="18" charset="0"/>
                <a:cs typeface="Times New Roman" panose="02020603050405020304" pitchFamily="18" charset="0"/>
              </a:rPr>
              <a:t>                                     scroll */</a:t>
            </a:r>
          </a:p>
          <a:p>
            <a:pPr>
              <a:spcBef>
                <a:spcPts val="600"/>
              </a:spcBef>
              <a:spcAft>
                <a:spcPts val="600"/>
              </a:spcAft>
              <a:tabLst>
                <a:tab pos="1371600" algn="l"/>
              </a:tabLst>
            </a:pPr>
            <a:r>
              <a:rPr lang="en-US" sz="2400" b="1">
                <a:solidFill>
                  <a:srgbClr val="000099"/>
                </a:solidFill>
                <a:latin typeface="Arial" panose="020B0604020202020204" pitchFamily="34" charset="0"/>
                <a:ea typeface="Times New Roman" panose="02020603050405020304" pitchFamily="18" charset="0"/>
                <a:cs typeface="Times New Roman" panose="02020603050405020304" pitchFamily="18" charset="0"/>
              </a:rPr>
              <a:t>Accessibility </a:t>
            </a: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guideline</a:t>
            </a:r>
          </a:p>
          <a:p>
            <a:pPr marL="342900" marR="274320" lvl="0" indent="-342900">
              <a:spcBef>
                <a:spcPts val="0"/>
              </a:spcBef>
              <a:spcAft>
                <a:spcPts val="600"/>
              </a:spcAft>
              <a:buFont typeface="Symbol" panose="05050102010706020507" pitchFamily="18" charset="2"/>
              <a:buChar char=""/>
            </a:pPr>
            <a:r>
              <a:rPr lang="en-US" sz="1800" spc="-10" dirty="0">
                <a:latin typeface="Times New Roman" panose="02020603050405020304" pitchFamily="18" charset="0"/>
                <a:ea typeface="Times New Roman" panose="02020603050405020304" pitchFamily="18" charset="0"/>
              </a:rPr>
              <a:t>Don’t use a background color or image that makes the text that’s over it difficult to read.</a:t>
            </a:r>
          </a:p>
          <a:p>
            <a:endParaRPr lang="en-US" dirty="0"/>
          </a:p>
        </p:txBody>
      </p:sp>
      <p:sp>
        <p:nvSpPr>
          <p:cNvPr id="5" name="Footer Placeholder 4">
            <a:extLst>
              <a:ext uri="{FF2B5EF4-FFF2-40B4-BE49-F238E27FC236}">
                <a16:creationId xmlns:a16="http://schemas.microsoft.com/office/drawing/2014/main" id="{1ABF2C9D-F17C-485B-A38A-1B9A45A3C3E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F99541E-2AEB-4FE4-B370-52C0F66D7D0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4E0FD69-C1EC-4BE9-972A-B4EF5554B92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723884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A4A3-670E-415F-BAA9-FDF54368518C}"/>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control </a:t>
            </a:r>
            <a:r>
              <a:rPr lang="en-US">
                <a:latin typeface="Arial" panose="020B0604020202020204" pitchFamily="34" charset="0"/>
                <a:ea typeface="Times New Roman" panose="02020603050405020304" pitchFamily="18" charset="0"/>
                <a:cs typeface="Times New Roman" panose="02020603050405020304" pitchFamily="18" charset="0"/>
              </a:rPr>
              <a:t>image size</a:t>
            </a:r>
            <a:endParaRPr lang="en-US" dirty="0"/>
          </a:p>
        </p:txBody>
      </p:sp>
      <p:sp>
        <p:nvSpPr>
          <p:cNvPr id="3" name="Text Placeholder 2">
            <a:extLst>
              <a:ext uri="{FF2B5EF4-FFF2-40B4-BE49-F238E27FC236}">
                <a16:creationId xmlns:a16="http://schemas.microsoft.com/office/drawing/2014/main" id="{BA2EB2CA-3C81-4DDB-AC1E-21EDDC49D40D}"/>
              </a:ext>
            </a:extLst>
          </p:cNvPr>
          <p:cNvSpPr>
            <a:spLocks noGrp="1"/>
          </p:cNvSpPr>
          <p:nvPr>
            <p:ph type="body" sz="quarter" idx="13"/>
          </p:nvPr>
        </p:nvSpPr>
        <p:spPr>
          <a:xfrm>
            <a:off x="838200" y="1295400"/>
            <a:ext cx="8153400" cy="4648200"/>
          </a:xfrm>
        </p:spPr>
        <p:txBody>
          <a:bodyPr/>
          <a:lstStyle/>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Scales the image as large as possible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without cropping or stretching the image.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background-size: contain;</a:t>
            </a:r>
          </a:p>
          <a:p>
            <a:pPr marL="347345"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Scales the image as large as possible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without stretching the image.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If the proportions of the image differ from the element,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it is cropped either vertically or horizontally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so that no empty space remains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background-size: cover;</a:t>
            </a:r>
          </a:p>
          <a:p>
            <a:pPr marL="347345"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2400" b="1">
                <a:solidFill>
                  <a:srgbClr val="000099"/>
                </a:solidFill>
                <a:latin typeface="Arial" panose="020B0604020202020204" pitchFamily="34" charset="0"/>
                <a:cs typeface="Times New Roman" panose="02020603050405020304" pitchFamily="18" charset="0"/>
              </a:rPr>
              <a:t>More Information</a:t>
            </a:r>
          </a:p>
          <a:p>
            <a:pPr marR="0">
              <a:spcBef>
                <a:spcPts val="0"/>
              </a:spcBef>
              <a:spcAft>
                <a:spcPts val="0"/>
              </a:spcAft>
              <a:tabLst>
                <a:tab pos="1371600" algn="l"/>
              </a:tabLst>
            </a:pPr>
            <a:r>
              <a:rPr lang="en-US" sz="1400">
                <a:solidFill>
                  <a:schemeClr val="accent2"/>
                </a:solidFill>
                <a:hlinkClick r:id="rId2">
                  <a:extLst>
                    <a:ext uri="{A12FA001-AC4F-418D-AE19-62706E023703}">
                      <ahyp:hlinkClr xmlns:ahyp="http://schemas.microsoft.com/office/drawing/2018/hyperlinkcolor" val="tx"/>
                    </a:ext>
                  </a:extLst>
                </a:hlinkClick>
              </a:rPr>
              <a:t>https://developer.mozilla.org/en-US/docs/Web/CSS/background-size</a:t>
            </a:r>
            <a:endParaRPr lang="en-US" sz="1400">
              <a:solidFill>
                <a:schemeClr val="accent2"/>
              </a:solidFill>
            </a:endParaRPr>
          </a:p>
        </p:txBody>
      </p:sp>
      <p:sp>
        <p:nvSpPr>
          <p:cNvPr id="5" name="Footer Placeholder 4">
            <a:extLst>
              <a:ext uri="{FF2B5EF4-FFF2-40B4-BE49-F238E27FC236}">
                <a16:creationId xmlns:a16="http://schemas.microsoft.com/office/drawing/2014/main" id="{1ABF2C9D-F17C-485B-A38A-1B9A45A3C3E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F99541E-2AEB-4FE4-B370-52C0F66D7D0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4E0FD69-C1EC-4BE9-972A-B4EF5554B92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2671088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8BCE-0D90-4120-8D38-10BF6DAA97DF}"/>
              </a:ext>
            </a:extLst>
          </p:cNvPr>
          <p:cNvSpPr>
            <a:spLocks noGrp="1"/>
          </p:cNvSpPr>
          <p:nvPr>
            <p:ph type="title"/>
          </p:nvPr>
        </p:nvSpPr>
        <p:spPr>
          <a:xfrm>
            <a:off x="838200" y="263604"/>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syntax for using a linear gradient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in the background-image property</a:t>
            </a:r>
            <a:endParaRPr lang="en-US" dirty="0"/>
          </a:p>
        </p:txBody>
      </p:sp>
      <p:sp>
        <p:nvSpPr>
          <p:cNvPr id="3" name="Text Placeholder 2">
            <a:extLst>
              <a:ext uri="{FF2B5EF4-FFF2-40B4-BE49-F238E27FC236}">
                <a16:creationId xmlns:a16="http://schemas.microsoft.com/office/drawing/2014/main" id="{13C2A77F-6B71-493F-9EBC-F5AECB77D2A1}"/>
              </a:ext>
            </a:extLst>
          </p:cNvPr>
          <p:cNvSpPr>
            <a:spLocks noGrp="1"/>
          </p:cNvSpPr>
          <p:nvPr>
            <p:ph type="body" sz="quarter" idx="13"/>
          </p:nvPr>
        </p:nvSpPr>
        <p:spPr>
          <a:xfrm>
            <a:off x="838200" y="1186934"/>
            <a:ext cx="7391400" cy="609600"/>
          </a:xfrm>
        </p:spPr>
        <p:txBody>
          <a:bodyPr/>
          <a:lstStyle/>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background-image: </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linear-gradient(</a:t>
            </a:r>
            <a:r>
              <a:rPr lang="en-US" sz="1600" dirty="0">
                <a:latin typeface="Courier New" panose="02070309020205020404" pitchFamily="49" charset="0"/>
                <a:ea typeface="Times New Roman" panose="02020603050405020304" pitchFamily="18" charset="0"/>
                <a:cs typeface="Times New Roman" panose="02020603050405020304" pitchFamily="18" charset="0"/>
              </a:rPr>
              <a:t>direction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color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color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p:txBody>
      </p:sp>
      <p:sp>
        <p:nvSpPr>
          <p:cNvPr id="5" name="Footer Placeholder 4">
            <a:extLst>
              <a:ext uri="{FF2B5EF4-FFF2-40B4-BE49-F238E27FC236}">
                <a16:creationId xmlns:a16="http://schemas.microsoft.com/office/drawing/2014/main" id="{1229BCF1-084B-4374-87D5-B255A54988F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E3638A2A-5EEC-41CF-926E-9DD2E130692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73E9ABA-8A8F-4292-BD58-388B79730474}"/>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32</a:t>
            </a:fld>
            <a:endParaRPr lang="en-US" dirty="0">
              <a:solidFill>
                <a:schemeClr val="bg1"/>
              </a:solidFill>
            </a:endParaRPr>
          </a:p>
        </p:txBody>
      </p:sp>
      <p:sp>
        <p:nvSpPr>
          <p:cNvPr id="7" name="TextBox 6">
            <a:extLst>
              <a:ext uri="{FF2B5EF4-FFF2-40B4-BE49-F238E27FC236}">
                <a16:creationId xmlns:a16="http://schemas.microsoft.com/office/drawing/2014/main" id="{14D125C8-1BDE-4821-9A5C-BBC9447D4A90}"/>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book_examples/ch05/12_gradients.html</a:t>
            </a:r>
          </a:p>
        </p:txBody>
      </p:sp>
      <p:sp>
        <p:nvSpPr>
          <p:cNvPr id="8" name="Title 1">
            <a:extLst>
              <a:ext uri="{FF2B5EF4-FFF2-40B4-BE49-F238E27FC236}">
                <a16:creationId xmlns:a16="http://schemas.microsoft.com/office/drawing/2014/main" id="{7318879A-04F3-410D-AB4C-78DF99BE1092}"/>
              </a:ext>
            </a:extLst>
          </p:cNvPr>
          <p:cNvSpPr txBox="1">
            <a:spLocks/>
          </p:cNvSpPr>
          <p:nvPr/>
        </p:nvSpPr>
        <p:spPr bwMode="auto">
          <a:xfrm>
            <a:off x="838200" y="1884402"/>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spcBef>
                <a:spcPct val="0"/>
              </a:spcBef>
              <a:spcAft>
                <a:spcPct val="0"/>
              </a:spcAft>
              <a:defRPr sz="2400" b="1" i="0" baseline="0">
                <a:solidFill>
                  <a:srgbClr val="000099"/>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a:spcBef>
                <a:spcPts val="0"/>
              </a:spcBef>
              <a:spcAft>
                <a:spcPts val="600"/>
              </a:spcAft>
              <a:tabLst>
                <a:tab pos="1371600" algn="l"/>
              </a:tabLst>
            </a:pPr>
            <a:r>
              <a:rPr lang="en-US" kern="0">
                <a:latin typeface="Arial" panose="020B0604020202020204" pitchFamily="34" charset="0"/>
                <a:ea typeface="Times New Roman" panose="02020603050405020304" pitchFamily="18" charset="0"/>
                <a:cs typeface="Times New Roman" panose="02020603050405020304" pitchFamily="18" charset="0"/>
              </a:rPr>
              <a:t>The HTML for two divisions</a:t>
            </a:r>
            <a:endParaRPr lang="en-US" kern="0" dirty="0"/>
          </a:p>
        </p:txBody>
      </p:sp>
      <p:sp>
        <p:nvSpPr>
          <p:cNvPr id="9" name="Text Placeholder 2">
            <a:extLst>
              <a:ext uri="{FF2B5EF4-FFF2-40B4-BE49-F238E27FC236}">
                <a16:creationId xmlns:a16="http://schemas.microsoft.com/office/drawing/2014/main" id="{A456C557-FA5F-4F9F-A670-0A571AB096EC}"/>
              </a:ext>
            </a:extLst>
          </p:cNvPr>
          <p:cNvSpPr txBox="1">
            <a:spLocks/>
          </p:cNvSpPr>
          <p:nvPr/>
        </p:nvSpPr>
        <p:spPr bwMode="auto">
          <a:xfrm>
            <a:off x="838200" y="2341602"/>
            <a:ext cx="7391400" cy="336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2000">
                <a:solidFill>
                  <a:schemeClr val="tx1"/>
                </a:solidFill>
                <a:latin typeface="+mn-lt"/>
                <a:ea typeface="+mn-ea"/>
                <a:cs typeface="+mn-cs"/>
              </a:defRPr>
            </a:lvl1pPr>
            <a:lvl2pPr marL="457200" indent="0" algn="l" rtl="0" eaLnBrk="1" fontAlgn="base" hangingPunct="1">
              <a:spcBef>
                <a:spcPct val="20000"/>
              </a:spcBef>
              <a:spcAft>
                <a:spcPct val="0"/>
              </a:spcAft>
              <a:buNone/>
              <a:defRPr sz="2800">
                <a:solidFill>
                  <a:schemeClr val="tx1"/>
                </a:solidFill>
                <a:latin typeface="+mn-lt"/>
              </a:defRPr>
            </a:lvl2pPr>
            <a:lvl3pPr marL="914400" indent="0" algn="l" rtl="0" eaLnBrk="1" fontAlgn="base" hangingPunct="1">
              <a:spcBef>
                <a:spcPct val="20000"/>
              </a:spcBef>
              <a:spcAft>
                <a:spcPct val="0"/>
              </a:spcAft>
              <a:buNone/>
              <a:defRPr sz="2400">
                <a:solidFill>
                  <a:schemeClr val="tx1"/>
                </a:solidFill>
                <a:latin typeface="+mn-lt"/>
              </a:defRPr>
            </a:lvl3pPr>
            <a:lvl4pPr marL="1371600" indent="0" algn="l" rtl="0" eaLnBrk="1" fontAlgn="base" hangingPunct="1">
              <a:spcBef>
                <a:spcPct val="20000"/>
              </a:spcBef>
              <a:spcAft>
                <a:spcPct val="0"/>
              </a:spcAft>
              <a:buNone/>
              <a:defRPr sz="2000">
                <a:solidFill>
                  <a:schemeClr val="tx1"/>
                </a:solidFill>
                <a:latin typeface="+mn-lt"/>
              </a:defRPr>
            </a:lvl4pPr>
            <a:lvl5pPr marL="1828800" indent="0" algn="l" rtl="0" eaLnBrk="1" fontAlgn="base" hangingPunct="1">
              <a:spcBef>
                <a:spcPct val="20000"/>
              </a:spcBef>
              <a:spcAft>
                <a:spcPct val="0"/>
              </a:spcAft>
              <a:buNone/>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&lt;div id="eg1"&gt;&lt;/div&gt;</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&lt;div id="eg2"&gt;&lt;/div&gt;</a:t>
            </a:r>
          </a:p>
          <a:p>
            <a:pPr>
              <a:spcBef>
                <a:spcPts val="1500"/>
              </a:spcBef>
              <a:spcAft>
                <a:spcPts val="600"/>
              </a:spcAft>
              <a:tabLst>
                <a:tab pos="1371600" algn="l"/>
              </a:tabLst>
            </a:pPr>
            <a:r>
              <a:rPr lang="en-US" sz="2400" b="1" kern="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CSS for the two divisions</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#eg1 {</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  background-image: </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    linear-gradient(to right, white 0%, red 100%); </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#eg2 {</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  background-image: </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    linear-gradient(45deg, red 0%, white 50%, blue 100%);</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a:t>
            </a:r>
          </a:p>
        </p:txBody>
      </p:sp>
      <p:pic>
        <p:nvPicPr>
          <p:cNvPr id="10" name="Content Placeholder 6" descr="See page 190 in book" title="See slide title">
            <a:extLst>
              <a:ext uri="{FF2B5EF4-FFF2-40B4-BE49-F238E27FC236}">
                <a16:creationId xmlns:a16="http://schemas.microsoft.com/office/drawing/2014/main" id="{986A0F59-53C5-4999-A6D7-328AC460B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867400" y="1981200"/>
            <a:ext cx="2766411" cy="1708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5079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3ED4-DF30-4CAE-93D6-5CEE2C2820FC}"/>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background-image property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a:latin typeface="Arial" panose="020B0604020202020204" pitchFamily="34" charset="0"/>
                <a:ea typeface="Times New Roman" panose="02020603050405020304" pitchFamily="18" charset="0"/>
                <a:cs typeface="Times New Roman" panose="02020603050405020304" pitchFamily="18" charset="0"/>
              </a:rPr>
              <a:t>that creates hard </a:t>
            </a:r>
            <a:r>
              <a:rPr lang="en-US" dirty="0">
                <a:latin typeface="Arial" panose="020B0604020202020204" pitchFamily="34" charset="0"/>
                <a:ea typeface="Times New Roman" panose="02020603050405020304" pitchFamily="18" charset="0"/>
                <a:cs typeface="Times New Roman" panose="02020603050405020304" pitchFamily="18" charset="0"/>
              </a:rPr>
              <a:t>red, white, and blue stripes</a:t>
            </a:r>
            <a:endParaRPr lang="en-US" dirty="0"/>
          </a:p>
        </p:txBody>
      </p:sp>
      <p:sp>
        <p:nvSpPr>
          <p:cNvPr id="3" name="Text Placeholder 2">
            <a:extLst>
              <a:ext uri="{FF2B5EF4-FFF2-40B4-BE49-F238E27FC236}">
                <a16:creationId xmlns:a16="http://schemas.microsoft.com/office/drawing/2014/main" id="{1F3A0745-3673-46AC-B651-A2F27A32A540}"/>
              </a:ext>
            </a:extLst>
          </p:cNvPr>
          <p:cNvSpPr>
            <a:spLocks noGrp="1"/>
          </p:cNvSpPr>
          <p:nvPr>
            <p:ph type="body" sz="quarter" idx="13"/>
          </p:nvPr>
        </p:nvSpPr>
        <p:spPr>
          <a:xfrm>
            <a:off x="838200" y="1371600"/>
            <a:ext cx="7391400" cy="12954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background-image: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linear-gradient(</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45deg, red 0%, red 33%, white 33%, white 66%,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blue 66%, blue </a:t>
            </a:r>
            <a:r>
              <a:rPr lang="en-US" sz="1600" b="1">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0BF024CE-726F-43B1-A08A-FFB15BC058B1}"/>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17BC3BC-1E92-48C4-9004-F5BA98CBD2A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62DD5BA-1BDB-433C-A183-BCFC39C15C25}"/>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33</a:t>
            </a:fld>
            <a:endParaRPr lang="en-US" dirty="0">
              <a:solidFill>
                <a:schemeClr val="bg1"/>
              </a:solidFill>
            </a:endParaRPr>
          </a:p>
        </p:txBody>
      </p:sp>
      <p:sp>
        <p:nvSpPr>
          <p:cNvPr id="7" name="Title 1">
            <a:extLst>
              <a:ext uri="{FF2B5EF4-FFF2-40B4-BE49-F238E27FC236}">
                <a16:creationId xmlns:a16="http://schemas.microsoft.com/office/drawing/2014/main" id="{173A2FB7-0F32-47EF-8AA5-9FA14BC68B5B}"/>
              </a:ext>
            </a:extLst>
          </p:cNvPr>
          <p:cNvSpPr txBox="1">
            <a:spLocks/>
          </p:cNvSpPr>
          <p:nvPr/>
        </p:nvSpPr>
        <p:spPr bwMode="auto">
          <a:xfrm>
            <a:off x="838200" y="4273406"/>
            <a:ext cx="7315200"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spcBef>
                <a:spcPct val="0"/>
              </a:spcBef>
              <a:spcAft>
                <a:spcPct val="0"/>
              </a:spcAft>
              <a:defRPr sz="2400" b="1" i="0" baseline="0">
                <a:solidFill>
                  <a:srgbClr val="000099"/>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a:spcBef>
                <a:spcPts val="0"/>
              </a:spcBef>
              <a:spcAft>
                <a:spcPts val="600"/>
              </a:spcAft>
              <a:tabLst>
                <a:tab pos="1371600" algn="l"/>
              </a:tabLst>
            </a:pPr>
            <a:r>
              <a:rPr lang="en-US" kern="0" dirty="0">
                <a:latin typeface="Arial" panose="020B0604020202020204" pitchFamily="34" charset="0"/>
                <a:cs typeface="Times New Roman" panose="02020603050405020304" pitchFamily="18" charset="0"/>
              </a:rPr>
              <a:t>More Information</a:t>
            </a:r>
          </a:p>
          <a:p>
            <a:pPr>
              <a:spcBef>
                <a:spcPts val="0"/>
              </a:spcBef>
              <a:spcAft>
                <a:spcPts val="600"/>
              </a:spcAft>
              <a:tabLst>
                <a:tab pos="1371600" algn="l"/>
              </a:tabLst>
            </a:pPr>
            <a:r>
              <a:rPr lang="en-US" sz="1400">
                <a:solidFill>
                  <a:schemeClr val="accent2"/>
                </a:solidFill>
                <a:hlinkClick r:id="rId2">
                  <a:extLst>
                    <a:ext uri="{A12FA001-AC4F-418D-AE19-62706E023703}">
                      <ahyp:hlinkClr xmlns:ahyp="http://schemas.microsoft.com/office/drawing/2018/hyperlinkcolor" val="tx"/>
                    </a:ext>
                  </a:extLst>
                </a:hlinkClick>
              </a:rPr>
              <a:t>https://developer.mozilla.org/en-US/docs/Web/CSS/background-image</a:t>
            </a:r>
            <a:endParaRPr lang="en-US" sz="1400">
              <a:solidFill>
                <a:schemeClr val="accent2"/>
              </a:solidFill>
              <a:hlinkClick r:id="rId3">
                <a:extLst>
                  <a:ext uri="{A12FA001-AC4F-418D-AE19-62706E023703}">
                    <ahyp:hlinkClr xmlns:ahyp="http://schemas.microsoft.com/office/drawing/2018/hyperlinkcolor" val="tx"/>
                  </a:ext>
                </a:extLst>
              </a:hlinkClick>
            </a:endParaRPr>
          </a:p>
          <a:p>
            <a:pPr>
              <a:spcBef>
                <a:spcPts val="0"/>
              </a:spcBef>
              <a:spcAft>
                <a:spcPts val="600"/>
              </a:spcAft>
              <a:tabLst>
                <a:tab pos="1371600" algn="l"/>
              </a:tabLst>
            </a:pPr>
            <a:r>
              <a:rPr lang="en-US" sz="1400">
                <a:solidFill>
                  <a:schemeClr val="accent2"/>
                </a:solidFill>
                <a:hlinkClick r:id="rId3">
                  <a:extLst>
                    <a:ext uri="{A12FA001-AC4F-418D-AE19-62706E023703}">
                      <ahyp:hlinkClr xmlns:ahyp="http://schemas.microsoft.com/office/drawing/2018/hyperlinkcolor" val="tx"/>
                    </a:ext>
                  </a:extLst>
                </a:hlinkClick>
              </a:rPr>
              <a:t>https</a:t>
            </a:r>
            <a:r>
              <a:rPr lang="en-US" sz="1400" dirty="0">
                <a:solidFill>
                  <a:schemeClr val="accent2"/>
                </a:solidFill>
                <a:hlinkClick r:id="rId3">
                  <a:extLst>
                    <a:ext uri="{A12FA001-AC4F-418D-AE19-62706E023703}">
                      <ahyp:hlinkClr xmlns:ahyp="http://schemas.microsoft.com/office/drawing/2018/hyperlinkcolor" val="tx"/>
                    </a:ext>
                  </a:extLst>
                </a:hlinkClick>
              </a:rPr>
              <a:t>://www.w3schools.com/css/css3_gradients</a:t>
            </a:r>
            <a:r>
              <a:rPr lang="en-US" sz="1400">
                <a:solidFill>
                  <a:schemeClr val="accent2"/>
                </a:solidFill>
                <a:hlinkClick r:id="rId3">
                  <a:extLst>
                    <a:ext uri="{A12FA001-AC4F-418D-AE19-62706E023703}">
                      <ahyp:hlinkClr xmlns:ahyp="http://schemas.microsoft.com/office/drawing/2018/hyperlinkcolor" val="tx"/>
                    </a:ext>
                  </a:extLst>
                </a:hlinkClick>
              </a:rPr>
              <a:t>.asp</a:t>
            </a:r>
            <a:endParaRPr lang="en-US" sz="1400">
              <a:solidFill>
                <a:schemeClr val="accent2"/>
              </a:solidFill>
            </a:endParaRPr>
          </a:p>
          <a:p>
            <a:pPr>
              <a:spcBef>
                <a:spcPts val="0"/>
              </a:spcBef>
              <a:spcAft>
                <a:spcPts val="600"/>
              </a:spcAft>
              <a:tabLst>
                <a:tab pos="1371600" algn="l"/>
              </a:tabLst>
            </a:pPr>
            <a:r>
              <a:rPr lang="en-US" sz="1400">
                <a:solidFill>
                  <a:schemeClr val="accent2"/>
                </a:solidFill>
                <a:hlinkClick r:id="rId4">
                  <a:extLst>
                    <a:ext uri="{A12FA001-AC4F-418D-AE19-62706E023703}">
                      <ahyp:hlinkClr xmlns:ahyp="http://schemas.microsoft.com/office/drawing/2018/hyperlinkcolor" val="tx"/>
                    </a:ext>
                  </a:extLst>
                </a:hlinkClick>
              </a:rPr>
              <a:t>https://caniuse.com/#search=linear-gradient</a:t>
            </a:r>
            <a:endParaRPr lang="en-US" sz="1400" kern="0" dirty="0">
              <a:solidFill>
                <a:schemeClr val="accent2"/>
              </a:solidFill>
              <a:latin typeface="Arial" panose="020B06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5DDCF96-AAAC-4559-B1FA-709ECE16B42B}"/>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book_examples/ch05/12_gradients.html</a:t>
            </a:r>
          </a:p>
        </p:txBody>
      </p:sp>
      <p:pic>
        <p:nvPicPr>
          <p:cNvPr id="9" name="Picture 8">
            <a:extLst>
              <a:ext uri="{FF2B5EF4-FFF2-40B4-BE49-F238E27FC236}">
                <a16:creationId xmlns:a16="http://schemas.microsoft.com/office/drawing/2014/main" id="{57856129-2A9A-4D1A-8AE7-727FE782D515}"/>
              </a:ext>
            </a:extLst>
          </p:cNvPr>
          <p:cNvPicPr>
            <a:picLocks noChangeAspect="1"/>
          </p:cNvPicPr>
          <p:nvPr/>
        </p:nvPicPr>
        <p:blipFill>
          <a:blip r:embed="rId5"/>
          <a:stretch>
            <a:fillRect/>
          </a:stretch>
        </p:blipFill>
        <p:spPr>
          <a:xfrm>
            <a:off x="4800600" y="2878693"/>
            <a:ext cx="3419475" cy="1057275"/>
          </a:xfrm>
          <a:prstGeom prst="rect">
            <a:avLst/>
          </a:prstGeom>
        </p:spPr>
      </p:pic>
    </p:spTree>
    <p:extLst>
      <p:ext uri="{BB962C8B-B14F-4D97-AF65-F5344CB8AC3E}">
        <p14:creationId xmlns:p14="http://schemas.microsoft.com/office/powerpoint/2010/main" val="3986214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8983-3A26-422F-A58E-E6AEDEB34EF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web page with borders and a gradient</a:t>
            </a:r>
            <a:endParaRPr lang="en-US" dirty="0"/>
          </a:p>
        </p:txBody>
      </p:sp>
      <p:pic>
        <p:nvPicPr>
          <p:cNvPr id="7" name="Content Placeholder 6" descr="See page 192 in book" title="See slide title">
            <a:extLst>
              <a:ext uri="{FF2B5EF4-FFF2-40B4-BE49-F238E27FC236}">
                <a16:creationId xmlns:a16="http://schemas.microsoft.com/office/drawing/2014/main" id="{F07E5B6C-B6B8-4C5B-ABF7-DFFAFDE10D7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1" y="1143001"/>
            <a:ext cx="5638799" cy="4609052"/>
          </a:xfrm>
          <a:prstGeom prst="rect">
            <a:avLst/>
          </a:prstGeom>
        </p:spPr>
      </p:pic>
      <p:sp>
        <p:nvSpPr>
          <p:cNvPr id="5" name="Footer Placeholder 4">
            <a:extLst>
              <a:ext uri="{FF2B5EF4-FFF2-40B4-BE49-F238E27FC236}">
                <a16:creationId xmlns:a16="http://schemas.microsoft.com/office/drawing/2014/main" id="{98FE2CE6-B6A0-4EC2-A4D3-6DBB9999A7D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AEE5256-B97D-457A-945A-64159D98776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956661B-03C7-47F9-9185-1D3F160A3E15}"/>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34</a:t>
            </a:fld>
            <a:endParaRPr lang="en-US" dirty="0">
              <a:solidFill>
                <a:schemeClr val="bg1"/>
              </a:solidFill>
            </a:endParaRPr>
          </a:p>
        </p:txBody>
      </p:sp>
      <p:sp>
        <p:nvSpPr>
          <p:cNvPr id="8" name="TextBox 7">
            <a:extLst>
              <a:ext uri="{FF2B5EF4-FFF2-40B4-BE49-F238E27FC236}">
                <a16:creationId xmlns:a16="http://schemas.microsoft.com/office/drawing/2014/main" id="{0BCCCD66-4D3D-4BAE-9092-0919093832EB}"/>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book_apps/ch05/town_hall/index3.html</a:t>
            </a:r>
          </a:p>
        </p:txBody>
      </p:sp>
    </p:spTree>
    <p:extLst>
      <p:ext uri="{BB962C8B-B14F-4D97-AF65-F5344CB8AC3E}">
        <p14:creationId xmlns:p14="http://schemas.microsoft.com/office/powerpoint/2010/main" val="1466978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07FC-09A4-49D7-A82F-8792427667A4}"/>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for the borders and gradient</a:t>
            </a:r>
            <a:endParaRPr lang="en-US" dirty="0"/>
          </a:p>
        </p:txBody>
      </p:sp>
      <p:sp>
        <p:nvSpPr>
          <p:cNvPr id="3" name="Text Placeholder 2">
            <a:extLst>
              <a:ext uri="{FF2B5EF4-FFF2-40B4-BE49-F238E27FC236}">
                <a16:creationId xmlns:a16="http://schemas.microsoft.com/office/drawing/2014/main" id="{5C64D6FD-6CCD-4DFE-BAFF-C01480E9EA68}"/>
              </a:ext>
            </a:extLst>
          </p:cNvPr>
          <p:cNvSpPr>
            <a:spLocks noGrp="1"/>
          </p:cNvSpPr>
          <p:nvPr>
            <p:ph type="body" sz="quarter" idx="13"/>
          </p:nvPr>
        </p:nvSpPr>
        <p:spPr>
          <a:xfrm>
            <a:off x="838200" y="1066800"/>
            <a:ext cx="7924800" cy="4876800"/>
          </a:xfrm>
        </p:spPr>
        <p:txBody>
          <a:bodyPr/>
          <a:lstStyle/>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html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background-image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br>
              <a:rPr lang="en-US" sz="1600" b="1">
                <a:latin typeface="Courier New" panose="02070309020205020404" pitchFamily="49" charset="0"/>
                <a:ea typeface="Times New Roman" panose="02020603050405020304" pitchFamily="18" charset="0"/>
                <a:cs typeface="Times New Roman" panose="02020603050405020304" pitchFamily="18" charset="0"/>
              </a:rPr>
            </a:br>
            <a:r>
              <a:rPr lang="en-US" sz="1600" b="1">
                <a:latin typeface="Courier New" panose="02070309020205020404" pitchFamily="49" charset="0"/>
                <a:ea typeface="Times New Roman" panose="02020603050405020304" pitchFamily="18" charset="0"/>
                <a:cs typeface="Times New Roman" panose="02020603050405020304" pitchFamily="18" charset="0"/>
              </a:rPr>
              <a:t>    linear-gradient(to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bottom, white 0%, #facd8a </a:t>
            </a:r>
            <a:r>
              <a:rPr lang="en-US" sz="1600" b="1">
                <a:latin typeface="Courier New" panose="02070309020205020404" pitchFamily="49" charset="0"/>
                <a:ea typeface="Times New Roman" panose="02020603050405020304" pitchFamily="18" charset="0"/>
                <a:cs typeface="Times New Roman" panose="02020603050405020304" pitchFamily="18" charset="0"/>
              </a:rPr>
              <a:t>100%;</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body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background-color: white;</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border: 1px solid black;</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border-radius: 25px;</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box-shadow: 5px 5px 0 0;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header {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border-bottom: 2px solid #f2972e;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header h2 {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text-shadow: 2px 3px 0 black;</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footer {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border-top: 2px solid #f2972e;</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p:txBody>
      </p:sp>
      <p:sp>
        <p:nvSpPr>
          <p:cNvPr id="5" name="Footer Placeholder 4">
            <a:extLst>
              <a:ext uri="{FF2B5EF4-FFF2-40B4-BE49-F238E27FC236}">
                <a16:creationId xmlns:a16="http://schemas.microsoft.com/office/drawing/2014/main" id="{295BDF7A-F44F-4C9A-8040-DB95A581737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67B1061-837B-477F-92D7-39046677550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86B8572-CCB6-478B-A8DA-F4202B07DE05}"/>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35</a:t>
            </a:fld>
            <a:endParaRPr lang="en-US" dirty="0">
              <a:solidFill>
                <a:schemeClr val="bg1"/>
              </a:solidFill>
            </a:endParaRPr>
          </a:p>
        </p:txBody>
      </p:sp>
      <p:sp>
        <p:nvSpPr>
          <p:cNvPr id="7" name="TextBox 6">
            <a:extLst>
              <a:ext uri="{FF2B5EF4-FFF2-40B4-BE49-F238E27FC236}">
                <a16:creationId xmlns:a16="http://schemas.microsoft.com/office/drawing/2014/main" id="{535C62C4-1085-4628-A995-645FECCBE47E}"/>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book_apps/ch05/town_hall/index3.html</a:t>
            </a:r>
          </a:p>
        </p:txBody>
      </p:sp>
    </p:spTree>
    <p:extLst>
      <p:ext uri="{BB962C8B-B14F-4D97-AF65-F5344CB8AC3E}">
        <p14:creationId xmlns:p14="http://schemas.microsoft.com/office/powerpoint/2010/main" val="15719786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2E25-2ACA-4840-A2E1-38CA30450D19}"/>
              </a:ext>
            </a:extLst>
          </p:cNvPr>
          <p:cNvSpPr>
            <a:spLocks noGrp="1"/>
          </p:cNvSpPr>
          <p:nvPr>
            <p:ph type="title"/>
          </p:nvPr>
        </p:nvSpPr>
        <p:spPr>
          <a:xfrm>
            <a:off x="914400" y="624990"/>
            <a:ext cx="7315200" cy="369332"/>
          </a:xfrm>
        </p:spPr>
        <p:txBody>
          <a:bodyPr/>
          <a:lstStyle/>
          <a:p>
            <a:pPr marL="1143000" marR="457200" indent="-1143000">
              <a:spcBef>
                <a:spcPts val="0"/>
              </a:spcBef>
              <a:spcAft>
                <a:spcPts val="600"/>
              </a:spcAft>
            </a:pPr>
            <a:r>
              <a:rPr lang="en-US" dirty="0">
                <a:latin typeface="Arial" panose="020B0604020202020204" pitchFamily="34" charset="0"/>
                <a:ea typeface="Times New Roman" panose="02020603050405020304" pitchFamily="18" charset="0"/>
                <a:cs typeface="Times New Roman" panose="02020603050405020304" pitchFamily="18" charset="0"/>
              </a:rPr>
              <a:t>Short 5-1	Apply CSS to an HTML page</a:t>
            </a:r>
            <a:endParaRPr lang="en-US" dirty="0"/>
          </a:p>
        </p:txBody>
      </p:sp>
      <p:pic>
        <p:nvPicPr>
          <p:cNvPr id="7" name="Content Placeholder 6" descr="Read the exercise description" title="Web page screenshot">
            <a:extLst>
              <a:ext uri="{FF2B5EF4-FFF2-40B4-BE49-F238E27FC236}">
                <a16:creationId xmlns:a16="http://schemas.microsoft.com/office/drawing/2014/main" id="{B71E4FC6-E483-458B-8D8A-39D7EA10D4B5}"/>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143000"/>
            <a:ext cx="4431753" cy="4800600"/>
          </a:xfrm>
          <a:prstGeom prst="rect">
            <a:avLst/>
          </a:prstGeom>
        </p:spPr>
      </p:pic>
      <p:sp>
        <p:nvSpPr>
          <p:cNvPr id="5" name="Footer Placeholder 4">
            <a:extLst>
              <a:ext uri="{FF2B5EF4-FFF2-40B4-BE49-F238E27FC236}">
                <a16:creationId xmlns:a16="http://schemas.microsoft.com/office/drawing/2014/main" id="{59C40A22-6CFA-45DD-980C-CB0E9C34D11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1407E87A-3DA3-4B4E-B04A-A4A5301C52D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F5E111B-AC22-4A24-81F9-742991C34623}"/>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1334735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5D30-CE04-4C91-904D-C04AB3C9A011}"/>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Objectives</a:t>
            </a:r>
            <a:endParaRPr lang="en-US" dirty="0"/>
          </a:p>
        </p:txBody>
      </p:sp>
      <p:sp>
        <p:nvSpPr>
          <p:cNvPr id="3" name="Text Placeholder 2">
            <a:extLst>
              <a:ext uri="{FF2B5EF4-FFF2-40B4-BE49-F238E27FC236}">
                <a16:creationId xmlns:a16="http://schemas.microsoft.com/office/drawing/2014/main" id="{ECAD3D00-1232-4D0A-9F03-314725775FCB}"/>
              </a:ext>
            </a:extLst>
          </p:cNvPr>
          <p:cNvSpPr>
            <a:spLocks noGrp="1"/>
          </p:cNvSpPr>
          <p:nvPr>
            <p:ph type="body" sz="quarter" idx="13"/>
          </p:nvPr>
        </p:nvSpPr>
        <p:spPr>
          <a:xfrm>
            <a:off x="838200" y="1066800"/>
            <a:ext cx="7467600" cy="4876800"/>
          </a:xfrm>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Given an HTML document, create CSS style rules that use the CSS box model to apply spacing, borders, and backgrounds. </a:t>
            </a: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use of the CSS box model.</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Explain how the CSS box model can be used to control the spacing between the headings and paragraphs on a page.</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effect of “collapsed </a:t>
            </a:r>
            <a:r>
              <a:rPr lang="en-US" sz="1800">
                <a:latin typeface="Times New Roman" panose="02020603050405020304" pitchFamily="18" charset="0"/>
                <a:ea typeface="Times New Roman" panose="02020603050405020304" pitchFamily="18" charset="0"/>
              </a:rPr>
              <a:t>margins”. </a:t>
            </a:r>
          </a:p>
          <a:p>
            <a:pPr marL="342900" marR="0" lvl="0" indent="-342900">
              <a:spcBef>
                <a:spcPts val="0"/>
              </a:spcBef>
              <a:spcAft>
                <a:spcPts val="600"/>
              </a:spcAft>
              <a:buFont typeface="+mj-lt"/>
              <a:buAutoNum type="arabicPeriod"/>
              <a:tabLst>
                <a:tab pos="347345" algn="l"/>
              </a:tabLst>
            </a:pPr>
            <a:r>
              <a:rPr lang="en-US" sz="1800" i="1">
                <a:latin typeface="Times New Roman" panose="02020603050405020304" pitchFamily="18" charset="0"/>
                <a:ea typeface="Times New Roman" panose="02020603050405020304" pitchFamily="18" charset="0"/>
              </a:rPr>
              <a:t>Describe </a:t>
            </a:r>
            <a:r>
              <a:rPr lang="en-US" sz="1800" i="1" dirty="0">
                <a:latin typeface="Times New Roman" panose="02020603050405020304" pitchFamily="18" charset="0"/>
                <a:ea typeface="Times New Roman" panose="02020603050405020304" pitchFamily="18" charset="0"/>
              </a:rPr>
              <a:t>these properties for a block element in a box model: height, width, margin, padding, border, background color, and background image.</a:t>
            </a:r>
          </a:p>
          <a:p>
            <a:pPr marL="342900" marR="0" lvl="0" indent="-342900">
              <a:spcBef>
                <a:spcPts val="0"/>
              </a:spcBef>
              <a:spcAft>
                <a:spcPts val="600"/>
              </a:spcAft>
              <a:buFont typeface="+mj-lt"/>
              <a:buAutoNum type="arabicPeriod"/>
              <a:tabLst>
                <a:tab pos="347345" algn="l"/>
              </a:tabLst>
            </a:pPr>
            <a:r>
              <a:rPr lang="en-US" sz="1800" i="1" dirty="0">
                <a:latin typeface="Times New Roman" panose="02020603050405020304" pitchFamily="18" charset="0"/>
                <a:ea typeface="Times New Roman" panose="02020603050405020304" pitchFamily="18" charset="0"/>
              </a:rPr>
              <a:t>Describe these CSS3 features for formatting boxes: rounded corners, shadows, background gradients.</a:t>
            </a:r>
          </a:p>
          <a:p>
            <a:endParaRPr lang="en-US" dirty="0"/>
          </a:p>
        </p:txBody>
      </p:sp>
      <p:sp>
        <p:nvSpPr>
          <p:cNvPr id="5" name="Footer Placeholder 4">
            <a:extLst>
              <a:ext uri="{FF2B5EF4-FFF2-40B4-BE49-F238E27FC236}">
                <a16:creationId xmlns:a16="http://schemas.microsoft.com/office/drawing/2014/main" id="{AAA656F6-7463-44DD-B2A5-DF05D0A5A81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237F3612-B2A1-4839-BB79-9AC0250B291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CB9BB03-5E31-466D-A8C0-E3877B5CB83E}"/>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121939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585F-A89E-4C7F-B67B-0A81CCD93F8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box model</a:t>
            </a:r>
            <a:endParaRPr lang="en-US" dirty="0"/>
          </a:p>
        </p:txBody>
      </p:sp>
      <p:pic>
        <p:nvPicPr>
          <p:cNvPr id="9" name="Content Placeholder 8" descr="See page 168 in book" title="See slide title">
            <a:extLst>
              <a:ext uri="{FF2B5EF4-FFF2-40B4-BE49-F238E27FC236}">
                <a16:creationId xmlns:a16="http://schemas.microsoft.com/office/drawing/2014/main" id="{08C32F52-C611-416F-A44E-25BC42B55808}"/>
              </a:ext>
            </a:extLst>
          </p:cNvPr>
          <p:cNvPicPr>
            <a:picLocks noGrp="1" noChangeAspect="1"/>
          </p:cNvPicPr>
          <p:nvPr>
            <p:ph sz="quarter" idx="13"/>
          </p:nvPr>
        </p:nvPicPr>
        <p:blipFill>
          <a:blip r:embed="rId2"/>
          <a:stretch>
            <a:fillRect/>
          </a:stretch>
        </p:blipFill>
        <p:spPr>
          <a:xfrm>
            <a:off x="967238" y="1295400"/>
            <a:ext cx="7209524" cy="3885714"/>
          </a:xfrm>
          <a:prstGeom prst="rect">
            <a:avLst/>
          </a:prstGeom>
        </p:spPr>
      </p:pic>
      <p:sp>
        <p:nvSpPr>
          <p:cNvPr id="5" name="Footer Placeholder 4">
            <a:extLst>
              <a:ext uri="{FF2B5EF4-FFF2-40B4-BE49-F238E27FC236}">
                <a16:creationId xmlns:a16="http://schemas.microsoft.com/office/drawing/2014/main" id="{B51CB2AB-A5DB-4D7D-9507-DB87E98A3F3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07CD439-5DF8-4F2E-B1C4-550BE624A3DF}"/>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CDF0ACA8-DBAA-44F4-BBB4-E0872E8EBF3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2111504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6F84-B35E-4F35-A7C1-BB0ED61CB57E}"/>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formula for calculating the height of a box</a:t>
            </a:r>
            <a:endParaRPr lang="en-US" dirty="0"/>
          </a:p>
        </p:txBody>
      </p:sp>
      <p:sp>
        <p:nvSpPr>
          <p:cNvPr id="3" name="Text Placeholder 2">
            <a:extLst>
              <a:ext uri="{FF2B5EF4-FFF2-40B4-BE49-F238E27FC236}">
                <a16:creationId xmlns:a16="http://schemas.microsoft.com/office/drawing/2014/main" id="{DC379C81-6349-4C55-9A17-E15E0431E49E}"/>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height</a:t>
            </a: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formula for calculating the width of a box</a:t>
            </a:r>
          </a:p>
          <a:p>
            <a:pPr marL="347345">
              <a:spcBef>
                <a:spcPts val="0"/>
              </a:spcBef>
              <a:spcAft>
                <a:spcPts val="0"/>
              </a:spcAft>
              <a:tabLst>
                <a:tab pos="1371600" algn="l"/>
              </a:tabLst>
            </a:pP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width</a:t>
            </a:r>
          </a:p>
          <a:p>
            <a:pPr marL="347345">
              <a:spcBef>
                <a:spcPts val="0"/>
              </a:spcBef>
              <a:spcAft>
                <a:spcPts val="0"/>
              </a:spcAft>
              <a:tabLst>
                <a:tab pos="1371600" algn="l"/>
              </a:tabLst>
            </a:pP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0"/>
              </a:spcAft>
              <a:tabLst>
                <a:tab pos="1371600" algn="l"/>
              </a:tabLst>
            </a:pP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BY DEFAULT</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MARGIN, BORDER,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AND PADDING ARE NOT INCLUDED IN THE WIDTH AND HEIGHT CALCULATIONS</a:t>
            </a:r>
          </a:p>
          <a:p>
            <a:pPr marL="347345">
              <a:spcBef>
                <a:spcPts val="0"/>
              </a:spcBef>
              <a:spcAft>
                <a:spcPts val="0"/>
              </a:spcAft>
              <a:tabLst>
                <a:tab pos="1371600" algn="l"/>
              </a:tabLst>
            </a:pP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21ED3258-2E6B-4684-85AB-E3EB5BDA080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21CEEE61-FD57-4220-8DF3-BB7FBF6DBD3A}"/>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96659E77-B233-42CF-B96D-8FF519B1E8BC}"/>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185905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89FA-0C54-4C17-8C02-3555667CFEE0}"/>
              </a:ext>
            </a:extLst>
          </p:cNvPr>
          <p:cNvSpPr>
            <a:spLocks noGrp="1"/>
          </p:cNvSpPr>
          <p:nvPr>
            <p:ph type="title"/>
          </p:nvPr>
        </p:nvSpPr>
        <p:spPr/>
        <p:txBody>
          <a:bodyPr/>
          <a:lstStyle/>
          <a:p>
            <a:r>
              <a:rPr lang="en-US" dirty="0"/>
              <a:t>CSS box-sizing</a:t>
            </a:r>
          </a:p>
        </p:txBody>
      </p:sp>
      <p:sp>
        <p:nvSpPr>
          <p:cNvPr id="3" name="Text Placeholder 2">
            <a:extLst>
              <a:ext uri="{FF2B5EF4-FFF2-40B4-BE49-F238E27FC236}">
                <a16:creationId xmlns:a16="http://schemas.microsoft.com/office/drawing/2014/main" id="{28DD1B8E-F40B-4630-A402-D0CCC555C836}"/>
              </a:ext>
            </a:extLst>
          </p:cNvPr>
          <p:cNvSpPr>
            <a:spLocks noGrp="1"/>
          </p:cNvSpPr>
          <p:nvPr>
            <p:ph type="body" sz="quarter" idx="13"/>
          </p:nvPr>
        </p:nvSpPr>
        <p:spPr/>
        <p:txBody>
          <a:bodyPr/>
          <a:lstStyle/>
          <a:p>
            <a:endParaRPr lang="en-US" sz="1800" dirty="0"/>
          </a:p>
          <a:p>
            <a:r>
              <a:rPr lang="en-US" sz="1800" b="1" dirty="0">
                <a:latin typeface="Courier New" panose="02070309020205020404" pitchFamily="49" charset="0"/>
                <a:cs typeface="Courier New" panose="02070309020205020404" pitchFamily="49" charset="0"/>
              </a:rPr>
              <a:t>box-sizing: content-box;</a:t>
            </a:r>
          </a:p>
          <a:p>
            <a:endParaRPr lang="en-US" sz="1800" dirty="0"/>
          </a:p>
          <a:p>
            <a:r>
              <a:rPr lang="en-US" sz="1800" dirty="0"/>
              <a:t>“</a:t>
            </a:r>
            <a:r>
              <a:rPr lang="en-US" sz="1800" b="1" dirty="0"/>
              <a:t>content-box</a:t>
            </a:r>
            <a:r>
              <a:rPr lang="en-US" sz="1800" dirty="0"/>
              <a:t> gives you the default CSS box-sizing behavior. If you set an element's width to 100 pixels, then the element's content box will be 100 pixels wide, and the width of any border or padding will be added to the final rendered width.”</a:t>
            </a:r>
          </a:p>
          <a:p>
            <a:endParaRPr lang="en-US" dirty="0"/>
          </a:p>
          <a:p>
            <a:r>
              <a:rPr lang="en-US" sz="2400" b="1" dirty="0">
                <a:solidFill>
                  <a:srgbClr val="000099"/>
                </a:solidFill>
                <a:latin typeface="+mj-lt"/>
                <a:ea typeface="+mj-ea"/>
                <a:cs typeface="+mj-cs"/>
              </a:rPr>
              <a:t>More Information</a:t>
            </a:r>
          </a:p>
          <a:p>
            <a:r>
              <a:rPr lang="en-US" sz="1400" dirty="0">
                <a:solidFill>
                  <a:srgbClr val="0070C0"/>
                </a:solidFill>
                <a:hlinkClick r:id="rId2">
                  <a:extLst>
                    <a:ext uri="{A12FA001-AC4F-418D-AE19-62706E023703}">
                      <ahyp:hlinkClr xmlns:ahyp="http://schemas.microsoft.com/office/drawing/2018/hyperlinkcolor" val="tx"/>
                    </a:ext>
                  </a:extLst>
                </a:hlinkClick>
              </a:rPr>
              <a:t>https://developer.mozilla.org/en-US/docs/Web/CSS/box-sizing</a:t>
            </a:r>
            <a:endParaRPr lang="en-US" sz="1400" dirty="0">
              <a:solidFill>
                <a:srgbClr val="0070C0"/>
              </a:solidFill>
            </a:endParaRPr>
          </a:p>
          <a:p>
            <a:endParaRPr lang="en-US" sz="1400" dirty="0">
              <a:solidFill>
                <a:srgbClr val="0070C0"/>
              </a:solidFill>
            </a:endParaRPr>
          </a:p>
        </p:txBody>
      </p:sp>
      <p:sp>
        <p:nvSpPr>
          <p:cNvPr id="4" name="Date Placeholder 3">
            <a:extLst>
              <a:ext uri="{FF2B5EF4-FFF2-40B4-BE49-F238E27FC236}">
                <a16:creationId xmlns:a16="http://schemas.microsoft.com/office/drawing/2014/main" id="{F4A578A8-EC50-4942-8AD1-8208D50C5751}"/>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D4D3995D-6D37-494A-8C51-3096F845AE2B}"/>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200DF182-047E-4963-8268-9F33000C22FA}"/>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251431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89FA-0C54-4C17-8C02-3555667CFEE0}"/>
              </a:ext>
            </a:extLst>
          </p:cNvPr>
          <p:cNvSpPr>
            <a:spLocks noGrp="1"/>
          </p:cNvSpPr>
          <p:nvPr>
            <p:ph type="title"/>
          </p:nvPr>
        </p:nvSpPr>
        <p:spPr/>
        <p:txBody>
          <a:bodyPr/>
          <a:lstStyle/>
          <a:p>
            <a:r>
              <a:rPr lang="en-US" dirty="0"/>
              <a:t>CSS box-sizing</a:t>
            </a:r>
          </a:p>
        </p:txBody>
      </p:sp>
      <p:sp>
        <p:nvSpPr>
          <p:cNvPr id="3" name="Text Placeholder 2">
            <a:extLst>
              <a:ext uri="{FF2B5EF4-FFF2-40B4-BE49-F238E27FC236}">
                <a16:creationId xmlns:a16="http://schemas.microsoft.com/office/drawing/2014/main" id="{28DD1B8E-F40B-4630-A402-D0CCC555C836}"/>
              </a:ext>
            </a:extLst>
          </p:cNvPr>
          <p:cNvSpPr>
            <a:spLocks noGrp="1"/>
          </p:cNvSpPr>
          <p:nvPr>
            <p:ph type="body" sz="quarter" idx="13"/>
          </p:nvPr>
        </p:nvSpPr>
        <p:spPr/>
        <p:txBody>
          <a:bodyPr/>
          <a:lstStyle/>
          <a:p>
            <a:endParaRPr lang="en-US" sz="1800" dirty="0"/>
          </a:p>
          <a:p>
            <a:r>
              <a:rPr lang="en-US" sz="1800" b="1" dirty="0">
                <a:latin typeface="Courier New" panose="02070309020205020404" pitchFamily="49" charset="0"/>
                <a:cs typeface="Courier New" panose="02070309020205020404" pitchFamily="49" charset="0"/>
              </a:rPr>
              <a:t>box-sizing: border-box;</a:t>
            </a:r>
          </a:p>
          <a:p>
            <a:endParaRPr lang="en-US" sz="1800" dirty="0"/>
          </a:p>
          <a:p>
            <a:r>
              <a:rPr lang="en-US" sz="1800" dirty="0"/>
              <a:t>“</a:t>
            </a:r>
            <a:r>
              <a:rPr lang="en-US" sz="1800" b="1" dirty="0"/>
              <a:t>border-box</a:t>
            </a:r>
            <a:r>
              <a:rPr lang="en-US" sz="1800" dirty="0"/>
              <a:t> tells the browser to account for any border and padding in the values you specify for an element's width and height. If you set an element's width to 100 pixels, that 100 pixels will include any border or padding you added, and the content box will shrink to absorb that extra width. This typically makes it much easier to size elements.”</a:t>
            </a:r>
          </a:p>
          <a:p>
            <a:endParaRPr lang="en-US" dirty="0"/>
          </a:p>
          <a:p>
            <a:r>
              <a:rPr lang="en-US" sz="2400" b="1" dirty="0">
                <a:solidFill>
                  <a:srgbClr val="000099"/>
                </a:solidFill>
                <a:latin typeface="+mj-lt"/>
                <a:ea typeface="+mj-ea"/>
                <a:cs typeface="+mj-cs"/>
              </a:rPr>
              <a:t>More Information</a:t>
            </a:r>
          </a:p>
          <a:p>
            <a:r>
              <a:rPr lang="en-US" sz="1400" dirty="0">
                <a:solidFill>
                  <a:srgbClr val="0070C0"/>
                </a:solidFill>
                <a:hlinkClick r:id="rId2">
                  <a:extLst>
                    <a:ext uri="{A12FA001-AC4F-418D-AE19-62706E023703}">
                      <ahyp:hlinkClr xmlns:ahyp="http://schemas.microsoft.com/office/drawing/2018/hyperlinkcolor" val="tx"/>
                    </a:ext>
                  </a:extLst>
                </a:hlinkClick>
              </a:rPr>
              <a:t>https://developer.mozilla.org/en-US/docs/Web/CSS/box-sizing</a:t>
            </a:r>
            <a:endParaRPr lang="en-US" sz="1400" dirty="0">
              <a:solidFill>
                <a:srgbClr val="0070C0"/>
              </a:solidFill>
            </a:endParaRPr>
          </a:p>
          <a:p>
            <a:endParaRPr lang="en-US" sz="1400" dirty="0">
              <a:solidFill>
                <a:srgbClr val="0070C0"/>
              </a:solidFill>
            </a:endParaRPr>
          </a:p>
        </p:txBody>
      </p:sp>
      <p:sp>
        <p:nvSpPr>
          <p:cNvPr id="4" name="Date Placeholder 3">
            <a:extLst>
              <a:ext uri="{FF2B5EF4-FFF2-40B4-BE49-F238E27FC236}">
                <a16:creationId xmlns:a16="http://schemas.microsoft.com/office/drawing/2014/main" id="{F4A578A8-EC50-4942-8AD1-8208D50C5751}"/>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D4D3995D-6D37-494A-8C51-3096F845AE2B}"/>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200DF182-047E-4963-8268-9F33000C22FA}"/>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306801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381BD-AFCB-44E6-A09C-A9D5F1B8E68E}"/>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HTML for a page that uses the box model</a:t>
            </a:r>
            <a:endParaRPr lang="en-US" dirty="0"/>
          </a:p>
        </p:txBody>
      </p:sp>
      <p:sp>
        <p:nvSpPr>
          <p:cNvPr id="3" name="Text Placeholder 2">
            <a:extLst>
              <a:ext uri="{FF2B5EF4-FFF2-40B4-BE49-F238E27FC236}">
                <a16:creationId xmlns:a16="http://schemas.microsoft.com/office/drawing/2014/main" id="{7EAB4FF2-9861-4DDB-BE87-3E2AB7D8B2A0}"/>
              </a:ext>
            </a:extLst>
          </p:cNvPr>
          <p:cNvSpPr>
            <a:spLocks noGrp="1"/>
          </p:cNvSpPr>
          <p:nvPr>
            <p:ph type="body" sz="quarter" idx="13"/>
          </p:nvPr>
        </p:nvSpPr>
        <p:spPr/>
        <p:txBody>
          <a:bodyPr/>
          <a:lstStyle/>
          <a:p>
            <a:r>
              <a:rPr lang="en-US" sz="1600" b="1" dirty="0">
                <a:latin typeface="Courier New" panose="02070309020205020404" pitchFamily="49" charset="0"/>
                <a:cs typeface="Courier New" panose="02070309020205020404" pitchFamily="49" charset="0"/>
              </a:rPr>
              <a:t>&lt;body&gt;</a:t>
            </a:r>
          </a:p>
          <a:p>
            <a:r>
              <a:rPr lang="en-US" sz="1600" b="1" dirty="0">
                <a:latin typeface="Courier New" panose="02070309020205020404" pitchFamily="49" charset="0"/>
                <a:cs typeface="Courier New" panose="02070309020205020404" pitchFamily="49" charset="0"/>
              </a:rPr>
              <a:t>    &lt;main&gt;</a:t>
            </a:r>
          </a:p>
          <a:p>
            <a:r>
              <a:rPr lang="en-US" sz="1600" b="1" dirty="0">
                <a:latin typeface="Courier New" panose="02070309020205020404" pitchFamily="49" charset="0"/>
                <a:cs typeface="Courier New" panose="02070309020205020404" pitchFamily="49" charset="0"/>
              </a:rPr>
              <a:t>        &lt;h1&gt;San Joaquin Valley Town Hall&lt;/h1&gt;</a:t>
            </a:r>
          </a:p>
          <a:p>
            <a:r>
              <a:rPr lang="en-US" sz="1600" b="1" dirty="0">
                <a:latin typeface="Courier New" panose="02070309020205020404" pitchFamily="49" charset="0"/>
                <a:cs typeface="Courier New" panose="02070309020205020404" pitchFamily="49" charset="0"/>
              </a:rPr>
              <a:t>        &lt;p&gt;Welcome to San Joaquin Valley Town Hall.</a:t>
            </a:r>
          </a:p>
          <a:p>
            <a:r>
              <a:rPr lang="en-US" sz="1600" b="1" dirty="0">
                <a:latin typeface="Courier New" panose="02070309020205020404" pitchFamily="49" charset="0"/>
                <a:cs typeface="Courier New" panose="02070309020205020404" pitchFamily="49" charset="0"/>
              </a:rPr>
              <a:t>           We have some fascinating speakers for you this </a:t>
            </a:r>
          </a:p>
          <a:p>
            <a:r>
              <a:rPr lang="en-US" sz="1600" b="1" dirty="0">
                <a:latin typeface="Courier New" panose="02070309020205020404" pitchFamily="49" charset="0"/>
                <a:cs typeface="Courier New" panose="02070309020205020404" pitchFamily="49" charset="0"/>
              </a:rPr>
              <a:t>           season!&lt;/p&gt;</a:t>
            </a:r>
          </a:p>
          <a:p>
            <a:r>
              <a:rPr lang="en-US" sz="1600" b="1" dirty="0">
                <a:latin typeface="Courier New" panose="02070309020205020404" pitchFamily="49" charset="0"/>
                <a:cs typeface="Courier New" panose="02070309020205020404" pitchFamily="49" charset="0"/>
              </a:rPr>
              <a:t>    &lt;/main&gt;</a:t>
            </a:r>
          </a:p>
          <a:p>
            <a:r>
              <a:rPr lang="en-US" sz="1600" b="1" dirty="0">
                <a:latin typeface="Courier New" panose="02070309020205020404" pitchFamily="49" charset="0"/>
                <a:cs typeface="Courier New" panose="02070309020205020404" pitchFamily="49" charset="0"/>
              </a:rPr>
              <a:t>&lt;/body&gt;</a:t>
            </a:r>
          </a:p>
          <a:p>
            <a:endParaRPr lang="en-US" dirty="0"/>
          </a:p>
        </p:txBody>
      </p:sp>
      <p:sp>
        <p:nvSpPr>
          <p:cNvPr id="5" name="Footer Placeholder 4">
            <a:extLst>
              <a:ext uri="{FF2B5EF4-FFF2-40B4-BE49-F238E27FC236}">
                <a16:creationId xmlns:a16="http://schemas.microsoft.com/office/drawing/2014/main" id="{B0146109-A52A-430E-9738-D2C6F0BA26B9}"/>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BC299A9F-F01F-4E58-848C-19520EDEEFC6}"/>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D95CEFC-47EE-4E5D-B19E-29B8E5950C3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8</a:t>
            </a:fld>
            <a:endParaRPr lang="en-US" dirty="0">
              <a:solidFill>
                <a:schemeClr val="bg1"/>
              </a:solidFill>
            </a:endParaRPr>
          </a:p>
        </p:txBody>
      </p:sp>
      <p:sp>
        <p:nvSpPr>
          <p:cNvPr id="7" name="TextBox 6">
            <a:extLst>
              <a:ext uri="{FF2B5EF4-FFF2-40B4-BE49-F238E27FC236}">
                <a16:creationId xmlns:a16="http://schemas.microsoft.com/office/drawing/2014/main" id="{6E025984-B299-4D50-8E23-C85B06B573E2}"/>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book_examples/ch05/02_box_model.html</a:t>
            </a:r>
          </a:p>
        </p:txBody>
      </p:sp>
    </p:spTree>
    <p:extLst>
      <p:ext uri="{BB962C8B-B14F-4D97-AF65-F5344CB8AC3E}">
        <p14:creationId xmlns:p14="http://schemas.microsoft.com/office/powerpoint/2010/main" val="246859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C01E-D25D-43C6-9F10-990DF9CE4075}"/>
              </a:ext>
            </a:extLst>
          </p:cNvPr>
          <p:cNvSpPr>
            <a:spLocks noGrp="1"/>
          </p:cNvSpPr>
          <p:nvPr>
            <p:ph type="title"/>
          </p:nvPr>
        </p:nvSpPr>
        <p:spPr>
          <a:xfrm>
            <a:off x="762000" y="4249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a:t>
            </a:r>
            <a:r>
              <a:rPr lang="en-US">
                <a:latin typeface="Arial" panose="020B0604020202020204" pitchFamily="34" charset="0"/>
                <a:ea typeface="Times New Roman" panose="02020603050405020304" pitchFamily="18" charset="0"/>
                <a:cs typeface="Times New Roman" panose="02020603050405020304" pitchFamily="18" charset="0"/>
              </a:rPr>
              <a:t>for a </a:t>
            </a:r>
            <a:r>
              <a:rPr lang="en-US" dirty="0">
                <a:latin typeface="Arial" panose="020B0604020202020204" pitchFamily="34" charset="0"/>
                <a:ea typeface="Times New Roman" panose="02020603050405020304" pitchFamily="18" charset="0"/>
                <a:cs typeface="Times New Roman" panose="02020603050405020304" pitchFamily="18" charset="0"/>
              </a:rPr>
              <a:t>page that uses the box model</a:t>
            </a:r>
            <a:endParaRPr lang="en-US" dirty="0"/>
          </a:p>
        </p:txBody>
      </p:sp>
      <p:sp>
        <p:nvSpPr>
          <p:cNvPr id="3" name="Text Placeholder 2">
            <a:extLst>
              <a:ext uri="{FF2B5EF4-FFF2-40B4-BE49-F238E27FC236}">
                <a16:creationId xmlns:a16="http://schemas.microsoft.com/office/drawing/2014/main" id="{D8D7A1D8-2C67-4DD4-9266-44123A9E561A}"/>
              </a:ext>
            </a:extLst>
          </p:cNvPr>
          <p:cNvSpPr>
            <a:spLocks noGrp="1"/>
          </p:cNvSpPr>
          <p:nvPr>
            <p:ph type="body" sz="quarter" idx="13"/>
          </p:nvPr>
        </p:nvSpPr>
        <p:spPr>
          <a:xfrm>
            <a:off x="762000" y="914400"/>
            <a:ext cx="7391400" cy="48768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body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border: 3px dotted black;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 10px;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main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border:  2px solid black;</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width:   500px;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  20px;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 10px;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h1, p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border: 1px dashed black;</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 10px;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h1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 .5em 0 .25em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padding-left: 15px;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padding-left: 15px;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5" name="Footer Placeholder 4">
            <a:extLst>
              <a:ext uri="{FF2B5EF4-FFF2-40B4-BE49-F238E27FC236}">
                <a16:creationId xmlns:a16="http://schemas.microsoft.com/office/drawing/2014/main" id="{7CD6D38A-1A5E-4A6A-B753-34416A38ABA7}"/>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0457510-659C-4D90-9EC3-F05978E1DE31}"/>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21E9059F-CE3D-4443-9544-F98143C31F31}"/>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9</a:t>
            </a:fld>
            <a:endParaRPr lang="en-US" dirty="0">
              <a:solidFill>
                <a:schemeClr val="bg1"/>
              </a:solidFill>
            </a:endParaRPr>
          </a:p>
        </p:txBody>
      </p:sp>
      <p:sp>
        <p:nvSpPr>
          <p:cNvPr id="7" name="TextBox 6">
            <a:extLst>
              <a:ext uri="{FF2B5EF4-FFF2-40B4-BE49-F238E27FC236}">
                <a16:creationId xmlns:a16="http://schemas.microsoft.com/office/drawing/2014/main" id="{676E2D1F-E8A4-488F-A273-CB02DFF3DF9F}"/>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book_examples/ch05/02_box_model.html</a:t>
            </a:r>
          </a:p>
        </p:txBody>
      </p:sp>
    </p:spTree>
    <p:extLst>
      <p:ext uri="{BB962C8B-B14F-4D97-AF65-F5344CB8AC3E}">
        <p14:creationId xmlns:p14="http://schemas.microsoft.com/office/powerpoint/2010/main" val="2384060495"/>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slide template.potx" id="{4A2ABCEF-BE8E-4B25-BD44-EE3A87320AFC}" vid="{C051B12D-284B-4F9D-A3F7-0FFBB2E14AA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slide template</Template>
  <TotalTime>1438</TotalTime>
  <Words>3381</Words>
  <Application>Microsoft Office PowerPoint</Application>
  <PresentationFormat>On-screen Show (4:3)</PresentationFormat>
  <Paragraphs>497</Paragraphs>
  <Slides>37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Arial Narrow</vt:lpstr>
      <vt:lpstr>Consolas</vt:lpstr>
      <vt:lpstr>Courier New</vt:lpstr>
      <vt:lpstr>Symbol</vt:lpstr>
      <vt:lpstr>Times New Roman</vt:lpstr>
      <vt:lpstr>Master slides_with_titles_logo</vt:lpstr>
      <vt:lpstr>Chapter 5</vt:lpstr>
      <vt:lpstr>Objectives</vt:lpstr>
      <vt:lpstr>The CSS box model</vt:lpstr>
      <vt:lpstr>The CSS box model</vt:lpstr>
      <vt:lpstr>The formula for calculating the height of a box</vt:lpstr>
      <vt:lpstr>CSS box-sizing</vt:lpstr>
      <vt:lpstr>CSS box-sizing</vt:lpstr>
      <vt:lpstr>The HTML for a page that uses the box model</vt:lpstr>
      <vt:lpstr>The CSS for a page that uses the box model</vt:lpstr>
      <vt:lpstr>The web page in a browser</vt:lpstr>
      <vt:lpstr>How to set the width of the content area</vt:lpstr>
      <vt:lpstr>How to set the margin on a single side </vt:lpstr>
      <vt:lpstr>How to set the padding on a single side</vt:lpstr>
      <vt:lpstr>Recommended Practices</vt:lpstr>
      <vt:lpstr>A web page with widths, margins, and padding</vt:lpstr>
      <vt:lpstr>The box model styles for the web page</vt:lpstr>
      <vt:lpstr>The box model styles (continued)</vt:lpstr>
      <vt:lpstr>A web page with widths, margins, and padding</vt:lpstr>
      <vt:lpstr>A version of the page that uses a reset selector</vt:lpstr>
      <vt:lpstr>The changed box model styles for the page</vt:lpstr>
      <vt:lpstr>Properties for setting borders</vt:lpstr>
      <vt:lpstr>How to set border properties</vt:lpstr>
      <vt:lpstr>How to set the widths of borders</vt:lpstr>
      <vt:lpstr>Border Styles</vt:lpstr>
      <vt:lpstr>The syntax for the border-radius  and box-shadow properties</vt:lpstr>
      <vt:lpstr>HTML</vt:lpstr>
      <vt:lpstr>The properties for setting the background color and image</vt:lpstr>
      <vt:lpstr>The properties for setting the background color and image</vt:lpstr>
      <vt:lpstr>How to use the shorthand property</vt:lpstr>
      <vt:lpstr>How to control image repetition, position,  and scrolling</vt:lpstr>
      <vt:lpstr>How to control image size</vt:lpstr>
      <vt:lpstr>The syntax for using a linear gradient  in the background-image property</vt:lpstr>
      <vt:lpstr>A background-image property  that creates hard red, white, and blue stripes</vt:lpstr>
      <vt:lpstr>A web page with borders and a gradient</vt:lpstr>
      <vt:lpstr>The CSS for the borders and gradient</vt:lpstr>
      <vt:lpstr>Short 5-1 Apply CSS to an HTML page</vt:lpstr>
      <vt:lpstr>Objectives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Samantha Walker</dc:creator>
  <cp:lastModifiedBy>Paul R. Smith</cp:lastModifiedBy>
  <cp:revision>73</cp:revision>
  <cp:lastPrinted>2016-01-14T23:03:16Z</cp:lastPrinted>
  <dcterms:created xsi:type="dcterms:W3CDTF">2018-02-26T22:59:24Z</dcterms:created>
  <dcterms:modified xsi:type="dcterms:W3CDTF">2020-06-09T13:57:39Z</dcterms:modified>
</cp:coreProperties>
</file>