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74" r:id="rId10"/>
    <p:sldId id="27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layout/gri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overvie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layout/gr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Grid System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Containers are the most basic layout element in Bootstrap and are </a:t>
            </a:r>
            <a:r>
              <a:rPr lang="en-US" b="1"/>
              <a:t>required when using the grid system</a:t>
            </a:r>
            <a:r>
              <a:rPr lang="en-US"/>
              <a:t>.</a:t>
            </a:r>
          </a:p>
          <a:p>
            <a:r>
              <a:rPr lang="en-US"/>
              <a:t>Containers are used to contain, pad, and center the content within them.</a:t>
            </a:r>
          </a:p>
          <a:p>
            <a:r>
              <a:rPr lang="en-US"/>
              <a:t>Containers provide the simplicity and predictablity of fixed layouts, with a responsive twist.</a:t>
            </a:r>
          </a:p>
          <a:p>
            <a:r>
              <a:rPr lang="en-US"/>
              <a:t>Containers should </a:t>
            </a:r>
            <a:r>
              <a:rPr lang="en-US" b="1"/>
              <a:t>never</a:t>
            </a:r>
            <a:r>
              <a:rPr lang="en-US"/>
              <a:t> be nested.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92301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2"/>
              </a:rPr>
              <a:t>https://getbootstrap.com/docs/4.5/layout/overview/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7970"/>
            <a:ext cx="10058400" cy="1371600"/>
          </a:xfrm>
        </p:spPr>
        <p:txBody>
          <a:bodyPr/>
          <a:lstStyle/>
          <a:p>
            <a:r>
              <a:rPr lang="en-US"/>
              <a:t>Container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8104"/>
            <a:ext cx="10058400" cy="162998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Bootstrap comes with three different containers:</a:t>
            </a:r>
          </a:p>
          <a:p>
            <a:pPr>
              <a:spcBef>
                <a:spcPts val="0"/>
              </a:spcBef>
            </a:pP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.container</a:t>
            </a:r>
            <a:r>
              <a:rPr lang="en-US"/>
              <a:t> which sets a </a:t>
            </a:r>
            <a:r>
              <a:rPr lang="en-US">
                <a:latin typeface="Consolas" panose="020B0609020204030204" pitchFamily="49" charset="0"/>
              </a:rPr>
              <a:t>max-width</a:t>
            </a:r>
            <a:r>
              <a:rPr lang="en-US"/>
              <a:t> at each responsive breakpoint</a:t>
            </a:r>
          </a:p>
          <a:p>
            <a:pPr>
              <a:spcBef>
                <a:spcPts val="0"/>
              </a:spcBef>
            </a:pP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.container-fluid</a:t>
            </a:r>
            <a:r>
              <a:rPr lang="en-US"/>
              <a:t> which is </a:t>
            </a:r>
            <a:r>
              <a:rPr lang="en-US">
                <a:latin typeface="Consolas" panose="020B0609020204030204" pitchFamily="49" charset="0"/>
              </a:rPr>
              <a:t>width: 100%</a:t>
            </a:r>
            <a:r>
              <a:rPr lang="en-US"/>
              <a:t> at all breakpoints</a:t>
            </a:r>
          </a:p>
          <a:p>
            <a:pPr>
              <a:spcBef>
                <a:spcPts val="0"/>
              </a:spcBef>
            </a:pP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.container-{breakpoint}</a:t>
            </a:r>
            <a:r>
              <a:rPr lang="en-US"/>
              <a:t>, which is </a:t>
            </a:r>
            <a:r>
              <a:rPr lang="en-US">
                <a:latin typeface="Consolas" panose="020B0609020204030204" pitchFamily="49" charset="0"/>
              </a:rPr>
              <a:t>width: 100%</a:t>
            </a:r>
            <a:r>
              <a:rPr lang="en-US"/>
              <a:t> until the specified breakpoint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The table below illustrates how each container’s </a:t>
            </a:r>
            <a:r>
              <a:rPr lang="en-US">
                <a:latin typeface="Consolas" panose="020B0609020204030204" pitchFamily="49" charset="0"/>
              </a:rPr>
              <a:t>max-width</a:t>
            </a:r>
            <a:r>
              <a:rPr lang="en-US"/>
              <a:t> compares: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92301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2"/>
              </a:rPr>
              <a:t>https://getbootstrap.com/docs/4.5/layout/overview/</a:t>
            </a:r>
            <a:endParaRPr lang="en-US" sz="1400" b="1">
              <a:solidFill>
                <a:srgbClr val="00B0F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52365B-B8B3-4A01-8777-B0B323729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90086"/>
              </p:ext>
            </p:extLst>
          </p:nvPr>
        </p:nvGraphicFramePr>
        <p:xfrm>
          <a:off x="1066800" y="3112316"/>
          <a:ext cx="10058400" cy="2682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2638">
                  <a:extLst>
                    <a:ext uri="{9D8B030D-6E8A-4147-A177-3AD203B41FA5}">
                      <a16:colId xmlns:a16="http://schemas.microsoft.com/office/drawing/2014/main" val="1580498391"/>
                    </a:ext>
                  </a:extLst>
                </a:gridCol>
                <a:gridCol w="1330162">
                  <a:extLst>
                    <a:ext uri="{9D8B030D-6E8A-4147-A177-3AD203B41FA5}">
                      <a16:colId xmlns:a16="http://schemas.microsoft.com/office/drawing/2014/main" val="219249811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126275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33837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850221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3707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Extra Small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&lt;576px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Small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≥576px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≥768px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Large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≥992px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Extra Large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≥1200px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1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3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2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8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0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.container-fluid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4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90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9758"/>
            <a:ext cx="10058400" cy="1371600"/>
          </a:xfrm>
        </p:spPr>
        <p:txBody>
          <a:bodyPr/>
          <a:lstStyle/>
          <a:p>
            <a:r>
              <a:rPr lang="en-US"/>
              <a:t>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97F8-254F-46D8-B777-5DEAC63E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9461"/>
            <a:ext cx="10058400" cy="3685603"/>
          </a:xfrm>
        </p:spPr>
        <p:txBody>
          <a:bodyPr>
            <a:normAutofit/>
          </a:bodyPr>
          <a:lstStyle/>
          <a:p>
            <a:r>
              <a:rPr lang="en-US" sz="1800" b="1"/>
              <a:t>Mobile-First, Twelve Column System</a:t>
            </a:r>
          </a:p>
          <a:p>
            <a:r>
              <a:rPr lang="en-US" sz="1800"/>
              <a:t>Uses </a:t>
            </a:r>
            <a:r>
              <a:rPr lang="en-US" sz="1800" b="1"/>
              <a:t>containers, rows, </a:t>
            </a:r>
            <a:r>
              <a:rPr lang="en-US" sz="1800"/>
              <a:t>and </a:t>
            </a:r>
            <a:r>
              <a:rPr lang="en-US" sz="1800" b="1"/>
              <a:t>columns</a:t>
            </a:r>
            <a:r>
              <a:rPr lang="en-US" sz="1800"/>
              <a:t> to layout and align content. </a:t>
            </a:r>
          </a:p>
          <a:p>
            <a:r>
              <a:rPr lang="en-US" sz="1800"/>
              <a:t>Built on top of </a:t>
            </a:r>
            <a:r>
              <a:rPr lang="en-US" sz="1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-US" sz="1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lex</a:t>
            </a:r>
            <a:r>
              <a:rPr lang="en-US" sz="1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en-US" sz="1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ox</a:t>
            </a:r>
            <a:r>
              <a:rPr lang="en-US" sz="1800"/>
              <a:t>. Rows are flexbox containers.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D3678-78AE-4B14-8EE2-8CF9EED34E16}"/>
              </a:ext>
            </a:extLst>
          </p:cNvPr>
          <p:cNvSpPr/>
          <p:nvPr/>
        </p:nvSpPr>
        <p:spPr>
          <a:xfrm>
            <a:off x="1066800" y="5463882"/>
            <a:ext cx="10753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400">
              <a:solidFill>
                <a:srgbClr val="00B0F0"/>
              </a:solidFill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1854B50-8198-464E-A7BC-F0E5F92F3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70314"/>
              </p:ext>
            </p:extLst>
          </p:nvPr>
        </p:nvGraphicFramePr>
        <p:xfrm>
          <a:off x="1066800" y="3033499"/>
          <a:ext cx="8127996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8662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06147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0029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616137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99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38813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19768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176593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85931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73093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475866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2055861"/>
                    </a:ext>
                  </a:extLst>
                </a:gridCol>
              </a:tblGrid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en-US" b="1"/>
                        <a:t>12 colums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5613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538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0148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381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984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29BBC2E-5E19-4279-85C3-9FA53BCF82BC}"/>
              </a:ext>
            </a:extLst>
          </p:cNvPr>
          <p:cNvSpPr txBox="1"/>
          <p:nvPr/>
        </p:nvSpPr>
        <p:spPr>
          <a:xfrm>
            <a:off x="9362113" y="3007508"/>
            <a:ext cx="28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 item per 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4F597-24C7-4C78-B3B7-58BE22B0ADFC}"/>
              </a:ext>
            </a:extLst>
          </p:cNvPr>
          <p:cNvSpPr txBox="1"/>
          <p:nvPr/>
        </p:nvSpPr>
        <p:spPr>
          <a:xfrm>
            <a:off x="9362114" y="3388545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items per 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974B7-84D0-494E-927A-AE1A5E4D3722}"/>
              </a:ext>
            </a:extLst>
          </p:cNvPr>
          <p:cNvSpPr txBox="1"/>
          <p:nvPr/>
        </p:nvSpPr>
        <p:spPr>
          <a:xfrm>
            <a:off x="9362114" y="3757877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items per row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4C42B-201A-42E0-B433-6CA28FC182F7}"/>
              </a:ext>
            </a:extLst>
          </p:cNvPr>
          <p:cNvSpPr txBox="1"/>
          <p:nvPr/>
        </p:nvSpPr>
        <p:spPr>
          <a:xfrm>
            <a:off x="9354892" y="4152138"/>
            <a:ext cx="28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items per row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D930C4-ADF5-416C-921B-D396D020A60F}"/>
              </a:ext>
            </a:extLst>
          </p:cNvPr>
          <p:cNvSpPr txBox="1"/>
          <p:nvPr/>
        </p:nvSpPr>
        <p:spPr>
          <a:xfrm>
            <a:off x="9362114" y="4521470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 items per row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6188B-8A5A-4945-B14F-5C5738EA9679}"/>
              </a:ext>
            </a:extLst>
          </p:cNvPr>
          <p:cNvSpPr txBox="1"/>
          <p:nvPr/>
        </p:nvSpPr>
        <p:spPr>
          <a:xfrm>
            <a:off x="9362114" y="4902507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 items per row</a:t>
            </a:r>
          </a:p>
        </p:txBody>
      </p:sp>
    </p:spTree>
    <p:extLst>
      <p:ext uri="{BB962C8B-B14F-4D97-AF65-F5344CB8AC3E}">
        <p14:creationId xmlns:p14="http://schemas.microsoft.com/office/powerpoint/2010/main" val="33449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647"/>
            <a:ext cx="10058400" cy="1371600"/>
          </a:xfrm>
        </p:spPr>
        <p:txBody>
          <a:bodyPr/>
          <a:lstStyle/>
          <a:p>
            <a:r>
              <a:rPr lang="en-US"/>
              <a:t>Grid System - </a:t>
            </a:r>
            <a:r>
              <a:rPr lang="en-US">
                <a:highlight>
                  <a:srgbClr val="FCF7F1"/>
                </a:highlight>
              </a:rPr>
              <a:t>Example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4B2A-57C8-4D24-9B24-98014172888C}"/>
              </a:ext>
            </a:extLst>
          </p:cNvPr>
          <p:cNvSpPr/>
          <p:nvPr/>
        </p:nvSpPr>
        <p:spPr>
          <a:xfrm>
            <a:off x="1066800" y="2782047"/>
            <a:ext cx="577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class="container"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class="row"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class="col-4"</a:t>
            </a:r>
            <a:r>
              <a:rPr lang="en-US">
                <a:latin typeface="Consolas" panose="020B0609020204030204" pitchFamily="49" charset="0"/>
              </a:rPr>
              <a:t>&gt;Column #1&lt;/div&gt;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class="col-8"</a:t>
            </a:r>
            <a:r>
              <a:rPr lang="en-US">
                <a:latin typeface="Consolas" panose="020B0609020204030204" pitchFamily="49" charset="0"/>
              </a:rPr>
              <a:t>&gt;Column #2&lt;/div&gt;</a:t>
            </a:r>
          </a:p>
          <a:p>
            <a:r>
              <a:rPr lang="en-US">
                <a:latin typeface="Consolas" panose="020B0609020204030204" pitchFamily="49" charset="0"/>
              </a:rPr>
              <a:t>&lt;/div&gt;</a:t>
            </a:r>
          </a:p>
          <a:p>
            <a:r>
              <a:rPr lang="en-US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3EC22-46B8-4952-820C-7748E54477A6}"/>
              </a:ext>
            </a:extLst>
          </p:cNvPr>
          <p:cNvSpPr/>
          <p:nvPr/>
        </p:nvSpPr>
        <p:spPr>
          <a:xfrm>
            <a:off x="1066800" y="5850244"/>
            <a:ext cx="1075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 b="1">
              <a:solidFill>
                <a:srgbClr val="00B0F0"/>
              </a:solidFill>
            </a:endParaRPr>
          </a:p>
        </p:txBody>
      </p: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0B1E350-5578-4317-A98B-2E553A856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92227"/>
              </p:ext>
            </p:extLst>
          </p:nvPr>
        </p:nvGraphicFramePr>
        <p:xfrm>
          <a:off x="6837027" y="3414239"/>
          <a:ext cx="4240173" cy="48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391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2826782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</a:tblGrid>
              <a:tr h="489942">
                <a:tc>
                  <a:txBody>
                    <a:bodyPr/>
                    <a:lstStyle/>
                    <a:p>
                      <a:r>
                        <a:rPr lang="en-US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6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25BD9-7B5B-4B4D-A86C-110C5B62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F90DB1-BFEB-49E8-BC5B-368ED6C2A6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885944"/>
          <a:ext cx="10058397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302245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7506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67203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Viewport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576px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768px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992px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 ≥ 1200px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498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E11385B-98E3-48AF-89BC-76D237C5ABB5}"/>
              </a:ext>
            </a:extLst>
          </p:cNvPr>
          <p:cNvSpPr/>
          <p:nvPr/>
        </p:nvSpPr>
        <p:spPr>
          <a:xfrm>
            <a:off x="1066800" y="5852160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https://getbootstrap.com/docs/4.5/layout/overview/</a:t>
            </a:r>
            <a:endParaRPr lang="en-US" sz="1400" b="1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A2D36-1D14-4569-BB72-90031983B74D}"/>
              </a:ext>
            </a:extLst>
          </p:cNvPr>
          <p:cNvSpPr txBox="1"/>
          <p:nvPr/>
        </p:nvSpPr>
        <p:spPr>
          <a:xfrm>
            <a:off x="1066800" y="1829528"/>
            <a:ext cx="1005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Bootstrap uses some predefined </a:t>
            </a:r>
            <a:r>
              <a:rPr lang="en-US" b="1">
                <a:highlight>
                  <a:srgbClr val="FCF7F1"/>
                </a:highlight>
              </a:rPr>
              <a:t>breakpoints</a:t>
            </a:r>
            <a:r>
              <a:rPr lang="en-US" b="1"/>
              <a:t> and </a:t>
            </a:r>
            <a:r>
              <a:rPr lang="en-US" b="1">
                <a:highlight>
                  <a:srgbClr val="FCF7F1"/>
                </a:highlight>
              </a:rPr>
              <a:t>media queries</a:t>
            </a:r>
            <a:r>
              <a:rPr lang="en-US" b="1"/>
              <a:t> to help you build responsive websites.</a:t>
            </a:r>
          </a:p>
        </p:txBody>
      </p:sp>
    </p:spTree>
    <p:extLst>
      <p:ext uri="{BB962C8B-B14F-4D97-AF65-F5344CB8AC3E}">
        <p14:creationId xmlns:p14="http://schemas.microsoft.com/office/powerpoint/2010/main" val="193783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647"/>
            <a:ext cx="10058400" cy="1371600"/>
          </a:xfrm>
        </p:spPr>
        <p:txBody>
          <a:bodyPr/>
          <a:lstStyle/>
          <a:p>
            <a:r>
              <a:rPr lang="en-US"/>
              <a:t>Responsive Grid - </a:t>
            </a:r>
            <a:r>
              <a:rPr lang="en-US">
                <a:highlight>
                  <a:srgbClr val="FCF7F1"/>
                </a:highlight>
              </a:rPr>
              <a:t>Example #2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4B2A-57C8-4D24-9B24-98014172888C}"/>
              </a:ext>
            </a:extLst>
          </p:cNvPr>
          <p:cNvSpPr/>
          <p:nvPr/>
        </p:nvSpPr>
        <p:spPr>
          <a:xfrm>
            <a:off x="1343637" y="2867970"/>
            <a:ext cx="57702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class="container"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class="row"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class="col-md-4"</a:t>
            </a:r>
            <a:r>
              <a:rPr lang="en-US">
                <a:latin typeface="Consolas" panose="020B0609020204030204" pitchFamily="49" charset="0"/>
              </a:rPr>
              <a:t>&gt;Column #1&lt;/div&gt;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class="col-md-4"</a:t>
            </a:r>
            <a:r>
              <a:rPr lang="en-US">
                <a:latin typeface="Consolas" panose="020B0609020204030204" pitchFamily="49" charset="0"/>
              </a:rPr>
              <a:t>&gt;Column #2&lt;/div&gt;</a:t>
            </a:r>
          </a:p>
          <a:p>
            <a:r>
              <a:rPr lang="en-US">
                <a:latin typeface="Consolas" panose="020B0609020204030204" pitchFamily="49" charset="0"/>
              </a:rPr>
              <a:t>    &lt;div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class="col-md-4"</a:t>
            </a:r>
            <a:r>
              <a:rPr lang="en-US">
                <a:latin typeface="Consolas" panose="020B0609020204030204" pitchFamily="49" charset="0"/>
              </a:rPr>
              <a:t>&gt;Column #3&lt;/div&gt;</a:t>
            </a:r>
          </a:p>
          <a:p>
            <a:r>
              <a:rPr lang="en-US">
                <a:latin typeface="Consolas" panose="020B0609020204030204" pitchFamily="49" charset="0"/>
              </a:rPr>
              <a:t>  &lt;/div&gt;</a:t>
            </a:r>
          </a:p>
          <a:p>
            <a:r>
              <a:rPr lang="en-US">
                <a:latin typeface="Consolas" panose="020B0609020204030204" pitchFamily="49" charset="0"/>
              </a:rPr>
              <a:t>&lt;/div&gt;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8D962E-F2F3-4CF4-A0D0-28CF509A22FC}"/>
              </a:ext>
            </a:extLst>
          </p:cNvPr>
          <p:cNvGraphicFramePr>
            <a:graphicFrameLocks noGrp="1"/>
          </p:cNvGraphicFramePr>
          <p:nvPr/>
        </p:nvGraphicFramePr>
        <p:xfrm>
          <a:off x="7273254" y="4486636"/>
          <a:ext cx="4240173" cy="48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391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1413391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  <a:gridCol w="1413391">
                  <a:extLst>
                    <a:ext uri="{9D8B030D-6E8A-4147-A177-3AD203B41FA5}">
                      <a16:colId xmlns:a16="http://schemas.microsoft.com/office/drawing/2014/main" val="1730448661"/>
                    </a:ext>
                  </a:extLst>
                </a:gridCol>
              </a:tblGrid>
              <a:tr h="489942">
                <a:tc>
                  <a:txBody>
                    <a:bodyPr/>
                    <a:lstStyle/>
                    <a:p>
                      <a:r>
                        <a:rPr lang="en-US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EF5DB95-907C-45A1-8D47-271FF023CA21}"/>
              </a:ext>
            </a:extLst>
          </p:cNvPr>
          <p:cNvGraphicFramePr>
            <a:graphicFrameLocks noGrp="1"/>
          </p:cNvGraphicFramePr>
          <p:nvPr/>
        </p:nvGraphicFramePr>
        <p:xfrm>
          <a:off x="7303549" y="2867970"/>
          <a:ext cx="21760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011">
                  <a:extLst>
                    <a:ext uri="{9D8B030D-6E8A-4147-A177-3AD203B41FA5}">
                      <a16:colId xmlns:a16="http://schemas.microsoft.com/office/drawing/2014/main" val="46882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440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C6F355D-1176-48AB-B470-08367F76C3A6}"/>
              </a:ext>
            </a:extLst>
          </p:cNvPr>
          <p:cNvSpPr txBox="1"/>
          <p:nvPr/>
        </p:nvSpPr>
        <p:spPr>
          <a:xfrm>
            <a:off x="7273254" y="4057769"/>
            <a:ext cx="42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Medium or larger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8FEC2-D914-4157-951C-6B39B9ED42CE}"/>
              </a:ext>
            </a:extLst>
          </p:cNvPr>
          <p:cNvSpPr txBox="1"/>
          <p:nvPr/>
        </p:nvSpPr>
        <p:spPr>
          <a:xfrm>
            <a:off x="7273253" y="2432551"/>
            <a:ext cx="42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 Small and Small 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3EC22-46B8-4952-820C-7748E54477A6}"/>
              </a:ext>
            </a:extLst>
          </p:cNvPr>
          <p:cNvSpPr/>
          <p:nvPr/>
        </p:nvSpPr>
        <p:spPr>
          <a:xfrm>
            <a:off x="1066800" y="5850244"/>
            <a:ext cx="1075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765-D487-4CDC-8001-E3DC1183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647"/>
            <a:ext cx="10058400" cy="1371600"/>
          </a:xfrm>
        </p:spPr>
        <p:txBody>
          <a:bodyPr/>
          <a:lstStyle/>
          <a:p>
            <a:r>
              <a:rPr lang="en-US"/>
              <a:t>Responsive Grid - </a:t>
            </a:r>
            <a:r>
              <a:rPr lang="en-US">
                <a:highlight>
                  <a:srgbClr val="FCF7F1"/>
                </a:highlight>
              </a:rPr>
              <a:t>Example #3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4B2A-57C8-4D24-9B24-98014172888C}"/>
              </a:ext>
            </a:extLst>
          </p:cNvPr>
          <p:cNvSpPr/>
          <p:nvPr/>
        </p:nvSpPr>
        <p:spPr>
          <a:xfrm>
            <a:off x="764798" y="2370953"/>
            <a:ext cx="60890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class="container"</a:t>
            </a:r>
            <a:r>
              <a:rPr lang="en-US" sz="1600">
                <a:latin typeface="Consolas" panose="020B0609020204030204" pitchFamily="49" charset="0"/>
              </a:rPr>
              <a:t>&gt;</a:t>
            </a:r>
          </a:p>
          <a:p>
            <a:r>
              <a:rPr lang="en-US" sz="1600">
                <a:latin typeface="Consolas" panose="020B0609020204030204" pitchFamily="49" charset="0"/>
              </a:rPr>
              <a:t>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class="row"</a:t>
            </a:r>
            <a:r>
              <a:rPr lang="en-US" sz="1600">
                <a:latin typeface="Consolas" panose="020B0609020204030204" pitchFamily="49" charset="0"/>
              </a:rPr>
              <a:t>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#1&lt;/div&gt;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#2&lt;/div&gt;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#3&lt;/div&gt;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#4&lt;/div&gt;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#5&lt;/div&gt;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  &lt;div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class="col-md-4 col-xl-2"</a:t>
            </a:r>
            <a:r>
              <a:rPr lang="en-US" sz="1600">
                <a:latin typeface="Consolas" panose="020B0609020204030204" pitchFamily="49" charset="0"/>
              </a:rPr>
              <a:t>&gt;Column #6&lt;/div&gt;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8D962E-F2F3-4CF4-A0D0-28CF509A2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76887"/>
              </p:ext>
            </p:extLst>
          </p:nvPr>
        </p:nvGraphicFramePr>
        <p:xfrm>
          <a:off x="6853806" y="5558204"/>
          <a:ext cx="4659618" cy="48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603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3528629726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245391877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1456625334"/>
                    </a:ext>
                  </a:extLst>
                </a:gridCol>
                <a:gridCol w="776603">
                  <a:extLst>
                    <a:ext uri="{9D8B030D-6E8A-4147-A177-3AD203B41FA5}">
                      <a16:colId xmlns:a16="http://schemas.microsoft.com/office/drawing/2014/main" val="1730448661"/>
                    </a:ext>
                  </a:extLst>
                </a:gridCol>
              </a:tblGrid>
              <a:tr h="489942">
                <a:tc>
                  <a:txBody>
                    <a:bodyPr/>
                    <a:lstStyle/>
                    <a:p>
                      <a:r>
                        <a:rPr lang="en-US" sz="1200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Column #4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Column #5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Column #6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EF5DB95-907C-45A1-8D47-271FF023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67322"/>
              </p:ext>
            </p:extLst>
          </p:nvPr>
        </p:nvGraphicFramePr>
        <p:xfrm>
          <a:off x="6853806" y="1795689"/>
          <a:ext cx="2223082" cy="182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3082">
                  <a:extLst>
                    <a:ext uri="{9D8B030D-6E8A-4147-A177-3AD203B41FA5}">
                      <a16:colId xmlns:a16="http://schemas.microsoft.com/office/drawing/2014/main" val="46882542"/>
                    </a:ext>
                  </a:extLst>
                </a:gridCol>
              </a:tblGrid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0310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3376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49929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#4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50453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#5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0959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200"/>
                        <a:t>Column #6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440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C6F355D-1176-48AB-B470-08367F76C3A6}"/>
              </a:ext>
            </a:extLst>
          </p:cNvPr>
          <p:cNvSpPr txBox="1"/>
          <p:nvPr/>
        </p:nvSpPr>
        <p:spPr>
          <a:xfrm>
            <a:off x="6853806" y="5099451"/>
            <a:ext cx="42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 Large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8FEC2-D914-4157-951C-6B39B9ED42CE}"/>
              </a:ext>
            </a:extLst>
          </p:cNvPr>
          <p:cNvSpPr txBox="1"/>
          <p:nvPr/>
        </p:nvSpPr>
        <p:spPr>
          <a:xfrm>
            <a:off x="6853805" y="1419157"/>
            <a:ext cx="42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 Small and Small 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800B9-289B-46C6-901F-CE8D4027FCAC}"/>
              </a:ext>
            </a:extLst>
          </p:cNvPr>
          <p:cNvSpPr txBox="1"/>
          <p:nvPr/>
        </p:nvSpPr>
        <p:spPr>
          <a:xfrm>
            <a:off x="6853804" y="3811919"/>
            <a:ext cx="42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Medium and Large devices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79D8E35-9DD5-4A8D-92FB-6648126CE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69013"/>
              </p:ext>
            </p:extLst>
          </p:nvPr>
        </p:nvGraphicFramePr>
        <p:xfrm>
          <a:off x="6853803" y="4191941"/>
          <a:ext cx="4177716" cy="717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572">
                  <a:extLst>
                    <a:ext uri="{9D8B030D-6E8A-4147-A177-3AD203B41FA5}">
                      <a16:colId xmlns:a16="http://schemas.microsoft.com/office/drawing/2014/main" val="3722436381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980564662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1730448661"/>
                    </a:ext>
                  </a:extLst>
                </a:gridCol>
              </a:tblGrid>
              <a:tr h="358899">
                <a:tc>
                  <a:txBody>
                    <a:bodyPr/>
                    <a:lstStyle/>
                    <a:p>
                      <a:r>
                        <a:rPr lang="en-US" sz="1400"/>
                        <a:t>Column #1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Column #2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Column #3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23385"/>
                  </a:ext>
                </a:extLst>
              </a:tr>
              <a:tr h="358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Column #4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Column #5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Column #6</a:t>
                      </a:r>
                    </a:p>
                  </a:txBody>
                  <a:tcPr anchor="ctr"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0100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D0698CC-78A8-4B18-B09E-9F149C815E21}"/>
              </a:ext>
            </a:extLst>
          </p:cNvPr>
          <p:cNvSpPr/>
          <p:nvPr/>
        </p:nvSpPr>
        <p:spPr>
          <a:xfrm>
            <a:off x="1066800" y="5850244"/>
            <a:ext cx="1075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https://getbootstrap.com/docs/4.5/layout/grid/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07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800</Words>
  <Application>Microsoft Office PowerPoint</Application>
  <PresentationFormat>Widescreen</PresentationFormat>
  <Paragraphs>186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Garamond</vt:lpstr>
      <vt:lpstr>SavonVTI</vt:lpstr>
      <vt:lpstr>Bootstrap Grid System</vt:lpstr>
      <vt:lpstr>Containers</vt:lpstr>
      <vt:lpstr>Container Classes</vt:lpstr>
      <vt:lpstr>Grid System</vt:lpstr>
      <vt:lpstr>Grid System - Example #1</vt:lpstr>
      <vt:lpstr>Breakpoints</vt:lpstr>
      <vt:lpstr>Responsive Grid - Example #2</vt:lpstr>
      <vt:lpstr>Responsive Grid - Example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2020-06-23T21:36:47Z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