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2" r:id="rId4"/>
    <p:sldId id="263" r:id="rId5"/>
    <p:sldId id="264" r:id="rId6"/>
    <p:sldId id="267" r:id="rId7"/>
    <p:sldId id="268" r:id="rId8"/>
    <p:sldId id="265" r:id="rId9"/>
    <p:sldId id="269" r:id="rId10"/>
    <p:sldId id="270" r:id="rId11"/>
    <p:sldId id="266" r:id="rId12"/>
    <p:sldId id="298" r:id="rId13"/>
    <p:sldId id="297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301" r:id="rId34"/>
    <p:sldId id="302" r:id="rId35"/>
    <p:sldId id="294" r:id="rId36"/>
    <p:sldId id="295" r:id="rId37"/>
    <p:sldId id="303" r:id="rId38"/>
    <p:sldId id="300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931" autoAdjust="0"/>
  </p:normalViewPr>
  <p:slideViewPr>
    <p:cSldViewPr>
      <p:cViewPr varScale="1">
        <p:scale>
          <a:sx n="120" d="100"/>
          <a:sy n="120" d="100"/>
        </p:scale>
        <p:origin x="13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4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4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  <a:latin typeface="Arial Narrow" panose="020B0606020202030204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609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  <a:latin typeface="Arial Narrow" panose="020B0606020202030204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271400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C11,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15860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08880-B528-4099-A0B3-2D0E80F8CC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8360D25-52B4-4B71-950E-3EC41BEEAB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3B274F-76DF-4B25-A5DA-6581D07DBB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2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2E7DD-D20B-4D09-84D6-32F1D304E6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24267-24A5-4D0F-A92C-3D175275B62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67DEB-36F0-403C-8941-ABD242E67C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08990-44BB-4421-8C0C-3DD793F264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217F6-3D5D-4A37-88B7-98A7689BC4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50C7F-EBF9-4D2B-A305-B70CB7BF8B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9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</a:t>
            </a:r>
            <a:br>
              <a:rPr lang="en-US" dirty="0"/>
            </a:br>
            <a:r>
              <a:rPr lang="en-US" dirty="0"/>
              <a:t>with images and icons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5B7184-98C9-4A39-8BF5-58FBDCFD8A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0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718D-5EC8-4E93-A567-47751787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property for aligning images vertically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E75A0-C7F3-4E8D-9379-0BA69D7C1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vertical-align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057400" marR="804545" indent="-2057400">
              <a:spcBef>
                <a:spcPts val="1200"/>
              </a:spcBef>
              <a:spcAft>
                <a:spcPts val="600"/>
              </a:spcAft>
              <a:tabLst>
                <a:tab pos="20574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keywords for this property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bottom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middle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text-bottom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text-top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4185C-514D-41D5-A641-D694053D6E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E04B-6A6A-46D2-B464-A495ED6119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D235-CDDC-445A-BC5C-625681A7C8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8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148B-C752-4FCC-8C35-D5991092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three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DFDF6-E540-464A-9160-11CD2199F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&lt;h2&gt;We want to hear from you&lt;/h2&gt;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="images/computer.gif" alt="web address"&gt;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&lt;strong&gt;Web:&lt;/strong&gt; www.murach.com&lt;/p&gt;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="images/telephone.gif" alt="phone"&gt;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&lt;strong&gt;Phone:&lt;/strong&gt; 1-800-221-5528&lt;/p&gt;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="images/email.gif" alt="email"&gt;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&lt;strong&gt;Email:&lt;/strong&gt; murachbooks@murach.com&lt;/p&gt;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that aligns the images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vertical-align: middle;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10px;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388BD-3139-4DDA-85BB-BA78ADFF930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C36C-DEB9-4392-9FF9-9F64ED5D7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B841B-70E4-4137-BB77-F6202BC809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94EA-8ED9-41F5-83D9-ACA1EA4B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images in a web browser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they’re aligned</a:t>
            </a:r>
            <a:endParaRPr lang="en-US" dirty="0"/>
          </a:p>
        </p:txBody>
      </p:sp>
      <p:pic>
        <p:nvPicPr>
          <p:cNvPr id="10" name="Content Placeholder 9" descr="See page 396 in book" title="See slide title">
            <a:extLst>
              <a:ext uri="{FF2B5EF4-FFF2-40B4-BE49-F238E27FC236}">
                <a16:creationId xmlns:a16="http://schemas.microsoft.com/office/drawing/2014/main" id="{68B5F668-B417-409F-90E1-E588F21A21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525864"/>
            <a:ext cx="3779848" cy="19386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D35C9-6E58-4D72-BB47-27EB138163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B2EA-72F3-4F4B-B452-ED56121E4F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B3B9-E4BA-48D3-96A7-2E1165BF2E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4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2496-65DA-4C3D-8FF1-FB03A984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images in a web browser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they’re aligned</a:t>
            </a:r>
            <a:endParaRPr lang="en-US" dirty="0"/>
          </a:p>
        </p:txBody>
      </p:sp>
      <p:pic>
        <p:nvPicPr>
          <p:cNvPr id="12" name="Content Placeholder 11" descr="See page 396 in book" title="See slide title">
            <a:extLst>
              <a:ext uri="{FF2B5EF4-FFF2-40B4-BE49-F238E27FC236}">
                <a16:creationId xmlns:a16="http://schemas.microsoft.com/office/drawing/2014/main" id="{DD686DC3-5A0C-4045-8970-46A3BFEC46F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3679115" cy="1828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CB7C0-4545-4B85-9AB5-0FC9669ECB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624E-3745-453A-8242-40CFAE93CD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79EE1-0DD0-4975-9930-55F0C5AC08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0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D58C-D331-469F-AD0E-FD522C8C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properties for floating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223DD-BBB8-4B3B-BE3C-96627FEB41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939C7-1374-4D6C-9887-5FF950D519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68D15-1C41-4E79-877F-B78E05DC89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7E3A-431F-4975-8E95-3F383A703F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4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5E92-C6C6-444A-92C6-5A715A2F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HTML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7E9C-8DC3-46FE-AD06-779DB5BF8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="images/students.jpg"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alt="teacher and students"&gt;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&lt;li&gt;in college and university MIS programs that focus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providing students with practical, real-world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experience&lt;/li&gt;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&lt;li&gt;by technical institutes and community colleges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that focus on the skills that employers are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looking for&lt;/li&gt;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&lt;li&gt;... 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 id="last"&gt;...&lt;/p&gt;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B531-8B0D-4AE9-9B54-CAE4A43634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70CB-8643-4AF3-8AC5-BB83FB544F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6D026-510E-4220-A5EA-76C6623501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3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8F8-6E40-462A-8DAD-997CD46C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5438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floating an image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clearing the last paragraph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57D9-6073-4AF6-88A1-DAAC15CDA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15px;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#last { clear: left;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537A-C3DB-4FDF-98BE-D22E2B04B1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657DF-9B46-45D5-991E-67CC6151FB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312E3-D4EA-4392-B08A-83AD4657D3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D1BF-5637-43A1-913E-1BC2F2EE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in a web browser</a:t>
            </a:r>
            <a:endParaRPr lang="en-US" dirty="0"/>
          </a:p>
        </p:txBody>
      </p:sp>
      <p:pic>
        <p:nvPicPr>
          <p:cNvPr id="7" name="Content Placeholder 6" descr="See page 398 in book" title="See slide title">
            <a:extLst>
              <a:ext uri="{FF2B5EF4-FFF2-40B4-BE49-F238E27FC236}">
                <a16:creationId xmlns:a16="http://schemas.microsoft.com/office/drawing/2014/main" id="{2F83DA41-10AA-4BF8-A799-DC7870CEAA1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48" y="1143000"/>
            <a:ext cx="6657143" cy="30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A5606-896B-4ED2-8ACF-B5B437A4D34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0CB8-D119-4582-BE2C-FDCD1E3067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5781-114B-4574-A93B-F2F5B97F2C5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5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9CF7-E348-41C6-B2B3-3B5F157F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with figure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pic>
        <p:nvPicPr>
          <p:cNvPr id="7" name="Content Placeholder 6" descr="See page 400 in book" title="See slide title">
            <a:extLst>
              <a:ext uri="{FF2B5EF4-FFF2-40B4-BE49-F238E27FC236}">
                <a16:creationId xmlns:a16="http://schemas.microsoft.com/office/drawing/2014/main" id="{C98087BF-3B33-43FE-9B91-1C1DE137456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095238" cy="43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D5BA3-6B2F-4843-97F5-1AD08844EA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C623F-2255-4C02-9AD2-A9970EEC3B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0FB8-8AB8-4E51-AD54-353AC3CACA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4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BE30-8BF0-48D2-9D83-669C62DC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figure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8125-8BDB-4B92-8658-E1E14FD55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&lt;h1&gt;Fossil Threads in the Web of Life&lt;/h1&gt;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&lt;figure&gt;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="images/sampson_dinosaur.jpg" </a:t>
            </a:r>
            <a:b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alt="Scott Sampson"&gt;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&gt;Scott Sampson and friend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&lt;/figure&gt;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9971-5BF2-452F-8431-4BFD4AB2CC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3400-5CF3-45F4-AF5E-9AD56D7B48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4507-A9BA-4BD7-AF28-76A2B4328E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6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HTML to include images on a web page and CSS to align and float images.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HTML5 figure 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figcaption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elements to treat an image as a figure.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HTML to create an image map that can be used to link to more than one web page.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27CFC-076F-4F8E-BDF1-55804EFE6C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09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7822-72B7-49EB-9AE6-36DCE924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figure and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83744-069E-4849-BFE8-93D7558C5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margin-right: 1.5em;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font-weight: bold;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padding-top: .25em;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1px solid black;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92BDA-51F9-4870-8781-3641A54609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96742-CDB0-432A-8C52-B3F204181F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4E519-7CF4-4F15-B411-66938D25A0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8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2FD5-2AC3-4C4B-93DB-9FE8A8C2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 for adding multiple picture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144E9-35C4-4F02-98D3-5EF041B72E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source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srcset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94FF-819A-46A9-A97F-8F11DFE133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0D99-13F7-4F72-B30E-40BB7B50F8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EA717-E496-4C7E-A453-5B2119FA0E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2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D1A6-12CC-4A2F-8754-E2FDC14A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Displaying an image based on screen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97CC-9AA5-4026-94C7-19D5614DC0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&lt;picture&gt;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&lt;source media="(min-width: 960px)"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="images/mountains01.png"&gt;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&lt;source media="(min-width: 768px)"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="images/mountains02.png"&gt;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&lt;source media="(min-width: 460px)"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="images/mountains03.png"&gt;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="images/mountains04.png" alt=""&gt;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&lt;/picture&gt;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04879-0EBB-4445-A1FF-AB13976996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7CB2D-8400-4FB6-B21F-11461DFF62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251D-A834-439B-9F38-7B4856D2CB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6A0A-B51A-472B-BBDB-56588EE2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Displaying an image in an alternative format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BEFBA-DEFC-4BB4-9AF5-BAE10297F8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&lt;picture&gt;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&lt;source type="image/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srcset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="images/mountains04.webp"&gt;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/mountains04.png" alt=""&gt;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&lt;/picture&gt;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D8CC4-C8AA-4A8F-9E6C-1DC2EE9C16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9DA6-10C5-4A11-A38D-FEC9747549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EC69-B19A-4072-B66F-C17D3EDBED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41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F599-336D-4F5A-99D7-CB35B0BF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image has been rolled over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because the mouse is hovering over it</a:t>
            </a:r>
            <a:endParaRPr lang="en-US" dirty="0"/>
          </a:p>
        </p:txBody>
      </p:sp>
      <p:pic>
        <p:nvPicPr>
          <p:cNvPr id="9" name="Content Placeholder 8" descr="See page 404 in book" title="See slide title">
            <a:extLst>
              <a:ext uri="{FF2B5EF4-FFF2-40B4-BE49-F238E27FC236}">
                <a16:creationId xmlns:a16="http://schemas.microsoft.com/office/drawing/2014/main" id="{702A99E8-4B65-4960-B75F-1773D92F353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4628571" cy="38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BDA8-60FD-48B1-9464-F4CFD92B5D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A216-1C74-4205-8DC2-5F673A237B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B288B-E93E-4D5A-8D30-80715A623B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7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D9C4-1076-472E-BDC8-09BDDF6B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an image rollover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D6CDB-6960-4B04-9E8E-BE9A5AA239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&lt;h1&gt;Ram Tap Combined Test&lt;/h1&gt;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 id="image1"&gt;&lt;/p&gt;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image rollover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#image1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("h1.jpg");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434px;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312px;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#image1:hover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("h2.jpg");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0506B-3C6D-47DD-9E4B-B579E84C357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81B7D-773A-4E14-8ACD-928F8E3D4B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BEDF-DDB2-4D42-95CE-8A97F3E681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94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A5A7-9DC9-4BE9-8CA9-C95E5A6D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in a web browser with hotspots created by an image map</a:t>
            </a:r>
            <a:endParaRPr lang="en-US" dirty="0"/>
          </a:p>
        </p:txBody>
      </p:sp>
      <p:pic>
        <p:nvPicPr>
          <p:cNvPr id="7" name="Content Placeholder 6" descr="See page 406 in book" title="See slide title">
            <a:extLst>
              <a:ext uri="{FF2B5EF4-FFF2-40B4-BE49-F238E27FC236}">
                <a16:creationId xmlns:a16="http://schemas.microsoft.com/office/drawing/2014/main" id="{407C8C84-4497-4BAA-BE5F-BE26164D91F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62333"/>
            <a:ext cx="3678435" cy="26000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370A4-6678-4C10-A012-3B64C7D069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150B5-E39B-46A0-A281-6FAD4507C5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66575-4077-4658-8D97-C390F1F8DA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40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EAB-EA26-4970-A697-0E4C74DC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 and image 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0EF01-D26C-4A58-A259-B9E48BB56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="images/web_books.jpg"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alt="PHP/MySQL and JavaScript/jQuery books"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="#books"&gt;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&lt;map name="books"&gt;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&lt;area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="php_mysql.html"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shape="poly"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alt="PHP/MySQL book"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title="PHP/MySQL"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="0,30,115,0,133,67,109,156,39,174"&gt;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&lt;area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="javascript_jquery.html"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shape="poly"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alt="JavaScript/jQuery book"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title="JavaScript/jQuery"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="145,21,261,52,222,195,107,165"&gt;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&lt;/map&gt;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3D355-B22E-4532-99E1-4340AA95E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9B77C-B5CA-47FE-97EE-13ECF28C1F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F3B6-4A41-4ED0-B813-42FC16F74E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89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24E-D3F3-4CE2-8653-386FA923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editor</a:t>
            </a:r>
            <a:endParaRPr lang="en-US" dirty="0"/>
          </a:p>
        </p:txBody>
      </p:sp>
      <p:pic>
        <p:nvPicPr>
          <p:cNvPr id="7" name="Content Placeholder 6" descr="See page 408 in book" title="See slide title">
            <a:extLst>
              <a:ext uri="{FF2B5EF4-FFF2-40B4-BE49-F238E27FC236}">
                <a16:creationId xmlns:a16="http://schemas.microsoft.com/office/drawing/2014/main" id="{FF915E32-27E8-4C36-8102-76893FACCAC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587207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D877-4F6C-47D9-8723-2010D04D23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6E48-AB52-4210-BB5B-CD731DA5FF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977A-EB2B-4639-BD3E-A6F86B4AFA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77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520E-4E4F-406D-A99D-019B85C2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editing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6E40D-0B50-4F14-9476-C88C2F8925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Change the size, image type, or quality of an image.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Control the animation of an animated GIF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Save an image with transparency or a matte.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Get the coordinates for an image map.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5C1D-3757-4B6F-823D-7FEC3155653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D355A-5FAD-42DB-B227-1413C24564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6C57A-67F4-4D2B-B817-239C7F0710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and describe the four types of images that are used with websites.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proper use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 and its related CSS.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figure and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figcaption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elements with images.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picture and source elements for working with images.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image rollovers and image maps.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image editors and tools for creating favicons.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svg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element and Scalable Vector Graphics.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27CFC-076F-4F8E-BDF1-55804EFE6C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9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7138-E247-4B74-BE4A-BEA2333E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image without transparency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with transparency and a matte</a:t>
            </a:r>
            <a:endParaRPr lang="en-US" dirty="0"/>
          </a:p>
        </p:txBody>
      </p:sp>
      <p:pic>
        <p:nvPicPr>
          <p:cNvPr id="7" name="Content Placeholder 6" descr="See page 408 in book" title="See slide title">
            <a:extLst>
              <a:ext uri="{FF2B5EF4-FFF2-40B4-BE49-F238E27FC236}">
                <a16:creationId xmlns:a16="http://schemas.microsoft.com/office/drawing/2014/main" id="{C6A4288B-C30D-4647-BB38-0956A35FD1E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4238"/>
            <a:ext cx="4114286" cy="21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17EC-6433-44A7-AE30-471331669C6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047F-0449-44D3-A78E-FA86047100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460D2-9BAF-4EB7-BD7E-6548BD6377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06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EE2E-980B-4355-BF50-F0393B5B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Creative Commons license conditions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images and icons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B44B5-2F8B-46DC-A25A-5A69869E56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Attribution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Share Alike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Non-Commercial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 Derivative Works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2060-1057-45F9-85CB-0B47B4E46E9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C02E-9146-4A5B-922F-9167A39081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8531-045F-47EF-A89D-EE73B44835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57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C89A-B0BE-4FF5-8DC7-9002B060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icon libraries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C56D0-F6F8-4E61-AB21-D6D9B9C351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Font Awesome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Glyphicons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Glyphish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Material Icons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Flaticon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8970-FD63-4DBA-AC95-6E07203E75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721A-0764-4FE0-8A6A-41A32CC0AE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A4E9-00AE-409E-B791-C3A8C3CE0E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85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53BE56-D147-441E-8C19-B393F733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that uses 3 Font Awesome icons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13E222-5618-4277-BFC8-A259E86673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&lt;h2&gt;We want to hear from you&lt;/h2&gt;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fa-globe fa-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&lt;strong&gt;Web:&lt;/strong&gt; www.murach.com&lt;/li&gt;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fa-phone-square fa-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&lt;strong&gt;Phone:&lt;/strong&gt; 1-800-221-5528&lt;/li&gt;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fa-envelope-square fa-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&lt;strong&gt;Email:&lt;/strong&gt; sales@murach.com&lt;/li&gt;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4A0F1D-12F4-45D1-84DA-1ED94F5043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9839" y="3475329"/>
            <a:ext cx="7391400" cy="457200"/>
          </a:xfrm>
        </p:spPr>
        <p:txBody>
          <a:bodyPr/>
          <a:lstStyle/>
          <a:p>
            <a:r>
              <a:rPr lang="en-US" dirty="0"/>
              <a:t>The icons in a web browser</a:t>
            </a:r>
          </a:p>
        </p:txBody>
      </p:sp>
      <p:pic>
        <p:nvPicPr>
          <p:cNvPr id="9" name="Content Placeholder 8" descr="See page 413 in book" title="See slide title">
            <a:extLst>
              <a:ext uri="{FF2B5EF4-FFF2-40B4-BE49-F238E27FC236}">
                <a16:creationId xmlns:a16="http://schemas.microsoft.com/office/drawing/2014/main" id="{5D3374F4-B8DC-41D5-9C70-CCC5F51D40D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71" y="4114800"/>
            <a:ext cx="3663656" cy="16764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5FF39-344D-4292-B0A3-43515168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1C209-35A6-4EDE-9087-08CB452D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0FC638-F36D-4724-89FF-EC316581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C11,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47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C29D13-8A63-40FE-8960-95A60B2E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page with a favicon</a:t>
            </a:r>
          </a:p>
        </p:txBody>
      </p:sp>
      <p:pic>
        <p:nvPicPr>
          <p:cNvPr id="9" name="Content Placeholder 8" descr="See page 415 in book" title="See slide title">
            <a:extLst>
              <a:ext uri="{FF2B5EF4-FFF2-40B4-BE49-F238E27FC236}">
                <a16:creationId xmlns:a16="http://schemas.microsoft.com/office/drawing/2014/main" id="{6398CBCD-921B-4034-9E3E-91CA0A556AA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04900"/>
            <a:ext cx="6018982" cy="26289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352B4A-EBD0-446A-A3E5-413A257016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32" y="3962400"/>
            <a:ext cx="7391400" cy="338183"/>
          </a:xfrm>
        </p:spPr>
        <p:txBody>
          <a:bodyPr/>
          <a:lstStyle/>
          <a:p>
            <a:r>
              <a:rPr lang="en-US" dirty="0"/>
              <a:t>The link element that links to the favicon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936485-112C-48A0-AA88-9BB2913C4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8032" y="4419600"/>
            <a:ext cx="7696200" cy="129912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="shortcut icon"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="images/favicon.ico"&gt;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B27AF-37DB-45F0-A151-7579292F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F7EF8-EA3B-4598-B703-B18B74A1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A8123-425A-4A68-B79D-6AF054F0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 Narrow" panose="020B0606020202030204" pitchFamily="34" charset="0"/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  <a:latin typeface="Arial Narrow" panose="020B0606020202030204" pitchFamily="34" charset="0"/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3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0761-D01B-4035-9508-46A1ABE2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programs and tools for creating favicons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44C1C-37FF-48D7-9217-C08FA6264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Axialis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Icon Workshop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Font Awesome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Photoshop plugin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IrfanView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FavIcon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from Pics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AF1F-065D-4541-B262-CF0EE9DEBD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1274F-FE2D-44AA-A037-60021103CB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8DD3F-C189-4C5E-A0B3-7FC0A49C2D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43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8138-4BB7-41ED-A910-C5213C44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Scalable Vector Graphics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47FCD-3CA3-4C2A-93BA-ED381A1F2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attributes of the &lt;</a:t>
            </a:r>
            <a:r>
              <a:rPr lang="en-US" b="1" spc="-10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 elements for creating various shapes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   ellipse line   polyline   	polygon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   text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red rectangle with a black border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width="300" height="100"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fill="red" stroke="black"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46B6-3984-4BB7-B0DA-28795B585A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E69B6-7D07-40E2-B65A-61CDD8AF0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3EB57-95BD-4379-8A06-02FE794CE5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356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EA7C4-B37C-44C1-B69A-ADF75791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Murach logo as an SVG element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B19E39-E22A-4A87-95AC-D69AA7DDE0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viewBox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="0 0 247.83 76.96"&gt;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class="cls-1" width="80" height="76.96"/&gt;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&lt;path class="cls-2"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d="M28.19,18.36H18.13s3.29.09,3.29,4.33V52l10.53-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3.33V22.47C31.95,19.88,30.58,18.37,28.19,18.36Z"/&gt;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&lt;path class="cls-2"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d="M40.33,21.9H30.26s3.29.08,3.29,4.32V55.52l10.53-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3.33V26C44.09,23.43,42.72,21.91,40.33,21.9Z"/&gt;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&lt;path class="cls-2"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d="M52.42,25.53H42.36s3.29.08,3.29,4.32V59.14l10.53-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3.33V29.64C56.18,27.05,54.81,25.54,52.42,25.53Z"/&gt;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10D205-45C1-492C-8649-63B2CC0D8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6600" y="38100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logo</a:t>
            </a:r>
          </a:p>
          <a:p>
            <a:endParaRPr lang="en-US" dirty="0"/>
          </a:p>
        </p:txBody>
      </p:sp>
      <p:pic>
        <p:nvPicPr>
          <p:cNvPr id="10" name="Content Placeholder 9" descr="See page 417 in book" title="See slide title">
            <a:extLst>
              <a:ext uri="{FF2B5EF4-FFF2-40B4-BE49-F238E27FC236}">
                <a16:creationId xmlns:a16="http://schemas.microsoft.com/office/drawing/2014/main" id="{651513BE-7B01-4CD7-961E-2BC821767D1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19600"/>
            <a:ext cx="1371600" cy="131572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9DDF4-3815-4B91-A6FA-540A77E5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E6A0B-A8EA-4B75-A960-5E737DA7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BEA84-D1E6-4D7E-8228-A3A88E22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C11,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206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E70C-39BF-4A10-9EED-ACA389A4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11-1	Do an image rollover with CSS</a:t>
            </a:r>
            <a:endParaRPr lang="en-US" dirty="0"/>
          </a:p>
        </p:txBody>
      </p:sp>
      <p:pic>
        <p:nvPicPr>
          <p:cNvPr id="8" name="Content Placeholder 7" descr="Read the exercise description" title="Web page screenshot">
            <a:extLst>
              <a:ext uri="{FF2B5EF4-FFF2-40B4-BE49-F238E27FC236}">
                <a16:creationId xmlns:a16="http://schemas.microsoft.com/office/drawing/2014/main" id="{7A695776-FD1A-4306-808F-CE31644C4F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0612"/>
            <a:ext cx="5181600" cy="46767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00C8A-94CC-4AB0-9058-503A81503E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8F54C-AA9A-44A8-95E1-1526EF007E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A048-70F8-4D69-B437-2FD8DB6EE2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3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6CF7-A8B6-4195-A60D-CFA1B83F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E4F3-70A7-4925-82DE-142BA1434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GIF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JPEG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PNG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WebP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SVG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51EC5-207E-478F-BE8F-0DCA35C9B8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722A-442D-4003-8336-43A72C0E62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9A5E8-DB31-4034-9E72-F3BDB2D651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9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5B14-C29C-4179-A4A1-12DF4809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 of the &lt;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tag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2C3F8-3F46-4EA1-9A2B-887B10C33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2CF4-9E7F-4566-95BA-3A65B662D7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DCFB-0910-4870-BBB5-6EB25878D9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C93E1-E9C7-45A5-8D0E-0D3FF3C2F1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80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D25E-40EE-4333-8612-A1AC8F3D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sizing an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A73D6-024E-4616-897B-2998A86F7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	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9227-0E37-4D26-9DDB-2139515C73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811B-4C82-4A51-84FB-F98C7A35F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C4D2-E1D4-439C-9AC8-396931827A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99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16D8-EFD8-492D-A5D2-174A93A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two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AD52-9616-4765-9121-C88406383D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="images/students.jpg"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alt="teacher and students"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height="300" width="400"&gt;&amp;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;&amp;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id="small"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="images/students.jpg"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alt="teacher and students"&gt;&lt;/p&gt;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resizing the second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#small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150px;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200px;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7FAC-9715-46E6-BD87-DB26947E32A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B47D-F168-4997-BD33-780E63A6B7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7127-88E2-4F81-B70A-6ED02179C6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3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7A84-D307-4DD8-9C3F-26345F3E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images in a web browser</a:t>
            </a:r>
          </a:p>
        </p:txBody>
      </p:sp>
      <p:pic>
        <p:nvPicPr>
          <p:cNvPr id="10" name="Content Placeholder 9" descr="See page 394 in book" title="See slide title">
            <a:extLst>
              <a:ext uri="{FF2B5EF4-FFF2-40B4-BE49-F238E27FC236}">
                <a16:creationId xmlns:a16="http://schemas.microsoft.com/office/drawing/2014/main" id="{F7ABA902-6EE0-4FB2-902B-A878579D35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102456" cy="38286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CDEC0-0EBF-4B29-BD44-578C0E5201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EFAA-BAE3-44A4-9D40-6C05964C4C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4FF7-F97B-4C8E-8227-7E4F8CD37A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1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FEDC-A7B7-498D-9533-B235DB7B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guidelines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CDEC1-DA50-4441-826B-0ADB869F2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images with useful content, always code an alt attribute that describes the content.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images that are used for decoration, code the alt attribute as an empty string.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D5A4-9029-4BB0-A225-35447A55C3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HTML and CSS,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E6A8-ED2E-4C13-B80C-34ED31D4FB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C545-9190-4D17-94CB-BC9917EA11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1254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1543</TotalTime>
  <Words>2358</Words>
  <Application>Microsoft Office PowerPoint</Application>
  <PresentationFormat>On-screen Show (4:3)</PresentationFormat>
  <Paragraphs>380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11</vt:lpstr>
      <vt:lpstr>Objectives</vt:lpstr>
      <vt:lpstr>Objectives (continued)</vt:lpstr>
      <vt:lpstr>Image types</vt:lpstr>
      <vt:lpstr>Attributes of the &lt;img&gt; tag</vt:lpstr>
      <vt:lpstr>CSS properties for sizing an image</vt:lpstr>
      <vt:lpstr>The HTML and CSS for two images</vt:lpstr>
      <vt:lpstr>The images in a web browser</vt:lpstr>
      <vt:lpstr>Accessibility guidelines</vt:lpstr>
      <vt:lpstr>The property for aligning images vertically</vt:lpstr>
      <vt:lpstr>The HTML and CSS for three images</vt:lpstr>
      <vt:lpstr>The images in a web browser  before they’re aligned</vt:lpstr>
      <vt:lpstr>Three images in a web browser  after they’re aligned</vt:lpstr>
      <vt:lpstr>The properties for floating images</vt:lpstr>
      <vt:lpstr>Some of the HTML for a web page</vt:lpstr>
      <vt:lpstr>The CSS for floating an image  and clearing the last paragraph</vt:lpstr>
      <vt:lpstr>The HTML in a web browser</vt:lpstr>
      <vt:lpstr>A page with figure and figcaption elements</vt:lpstr>
      <vt:lpstr>The HTML for the figure and figcaption elements</vt:lpstr>
      <vt:lpstr>The CSS for the figure and figcaption elements</vt:lpstr>
      <vt:lpstr>Elements for adding multiple picture resources</vt:lpstr>
      <vt:lpstr>Displaying an image based on screen size</vt:lpstr>
      <vt:lpstr>Displaying an image in an alternative format</vt:lpstr>
      <vt:lpstr>This image has been rolled over  because the mouse is hovering over it</vt:lpstr>
      <vt:lpstr>The HTML and CSS for an image rollover</vt:lpstr>
      <vt:lpstr>An image in a web browser with hotspots created by an image map</vt:lpstr>
      <vt:lpstr>The HTML for the image and image map</vt:lpstr>
      <vt:lpstr>An image editor</vt:lpstr>
      <vt:lpstr>Typical editing operations</vt:lpstr>
      <vt:lpstr>An image without transparency  and with transparency and a matte</vt:lpstr>
      <vt:lpstr>Creative Commons license conditions  for images and icons</vt:lpstr>
      <vt:lpstr>Popular icon libraries</vt:lpstr>
      <vt:lpstr>HTML that uses 3 Font Awesome icons</vt:lpstr>
      <vt:lpstr>A web page with a favicon</vt:lpstr>
      <vt:lpstr>Popular programs and tools for creating favicons</vt:lpstr>
      <vt:lpstr>How to work with Scalable Vector Graphics</vt:lpstr>
      <vt:lpstr>The Murach logo as an SVG element</vt:lpstr>
      <vt:lpstr>Short 11-1 Do an image rollover with CSS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Mike Murach</dc:creator>
  <cp:lastModifiedBy>Paul R. Smith</cp:lastModifiedBy>
  <cp:revision>56</cp:revision>
  <cp:lastPrinted>2016-01-14T23:03:16Z</cp:lastPrinted>
  <dcterms:created xsi:type="dcterms:W3CDTF">2018-02-21T19:17:13Z</dcterms:created>
  <dcterms:modified xsi:type="dcterms:W3CDTF">2020-07-07T19:55:13Z</dcterms:modified>
</cp:coreProperties>
</file>