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65" r:id="rId12"/>
    <p:sldId id="303" r:id="rId13"/>
    <p:sldId id="266" r:id="rId14"/>
    <p:sldId id="267" r:id="rId15"/>
    <p:sldId id="268" r:id="rId16"/>
    <p:sldId id="269" r:id="rId17"/>
    <p:sldId id="270" r:id="rId18"/>
    <p:sldId id="271" r:id="rId19"/>
    <p:sldId id="296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95" r:id="rId28"/>
    <p:sldId id="281" r:id="rId29"/>
    <p:sldId id="282" r:id="rId30"/>
    <p:sldId id="283" r:id="rId31"/>
    <p:sldId id="284" r:id="rId32"/>
    <p:sldId id="285" r:id="rId33"/>
    <p:sldId id="29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1" r:id="rId44"/>
    <p:sldId id="302" r:id="rId45"/>
    <p:sldId id="3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6433" autoAdjust="0"/>
  </p:normalViewPr>
  <p:slideViewPr>
    <p:cSldViewPr>
      <p:cViewPr varScale="1">
        <p:scale>
          <a:sx n="102" d="100"/>
          <a:sy n="102" d="100"/>
        </p:scale>
        <p:origin x="1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S8zfLdLgQ" TargetMode="External"/><Relationship Id="rId2" Type="http://schemas.openxmlformats.org/officeDocument/2006/relationships/hyperlink" Target="https://youtu.be/n71TUnTNdw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FTAPjr7vg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ounter.com/globalstats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browser-market-share/desktop-mobile-tablet/worldwide/#quarterly-201301-2020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nsights.stackoverflow.com/survey/2020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andsend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" TargetMode="External"/><Relationship Id="rId2" Type="http://schemas.openxmlformats.org/officeDocument/2006/relationships/hyperlink" Target="https://developer.mozilla.org/en-US/docs/Learn/HTML/Introduction_to_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l.github.io/IDE.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UR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verstock.com/blue-floral-throw-pillows,/k,/results.html?SearchType=Header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tasty.com/blog/above-the-fold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murach.com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wtonforkranch.com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Murachs-JavaScript-jQuery-3rd-Ruvalcaba/dp/1943872058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</a:p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4A8262-6117-4A57-8C19-8128119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Internet work?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9BED5-12B0-4E13-8124-7724663DD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r>
              <a:rPr lang="en-US"/>
              <a:t>Internet </a:t>
            </a:r>
            <a:r>
              <a:rPr lang="en-US" dirty="0"/>
              <a:t>Infrastructure as Fast As Possible</a:t>
            </a:r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https://youtu.be/n71TUnTNdw8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How the Internet Works </a:t>
            </a:r>
            <a:r>
              <a:rPr lang="en-US"/>
              <a:t>for Developers - Pt1</a:t>
            </a:r>
            <a:endParaRPr lang="en-US" dirty="0"/>
          </a:p>
          <a:p>
            <a:pPr algn="ctr"/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</a:t>
            </a:r>
            <a:r>
              <a:rPr lang="en-US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/e4S8zfLdLgQ</a:t>
            </a:r>
            <a:endParaRPr lang="en-US" u="sng">
              <a:solidFill>
                <a:schemeClr val="accent2"/>
              </a:solidFill>
            </a:endParaRPr>
          </a:p>
          <a:p>
            <a:pPr algn="ctr"/>
            <a:endParaRPr lang="en-US" u="sng">
              <a:solidFill>
                <a:schemeClr val="accent2"/>
              </a:solidFill>
            </a:endParaRPr>
          </a:p>
          <a:p>
            <a:pPr algn="ctr"/>
            <a:r>
              <a:rPr lang="en-US"/>
              <a:t>How the Internet Works for Developers - Pt2</a:t>
            </a:r>
          </a:p>
          <a:p>
            <a:pPr algn="ctr"/>
            <a:r>
              <a:rPr lang="en-US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https://youtu.be/FTAPjr7vgxE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2403-8261-4D4E-91E1-58C08814A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341-7312-4A56-9BEF-CFAC205CC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AA01-06BC-40D7-A872-159405949C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 - Current Market Share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AF1AB-4064-43C6-ADBE-13A2813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7" y="1048180"/>
            <a:ext cx="6296025" cy="4761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2E8DAC-B5CD-445F-8B08-9B8AE7474AF0}"/>
              </a:ext>
            </a:extLst>
          </p:cNvPr>
          <p:cNvSpPr/>
          <p:nvPr/>
        </p:nvSpPr>
        <p:spPr>
          <a:xfrm>
            <a:off x="489797" y="5816487"/>
            <a:ext cx="6296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https://www.w3counter.com/globalstats.php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7" y="56887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 - Usage Over 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D86C24C-9A05-4988-847E-1A0D14E8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7" y="1058941"/>
            <a:ext cx="8225366" cy="46267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71B1D8-E549-4B19-A3EF-BD684CB513BC}"/>
              </a:ext>
            </a:extLst>
          </p:cNvPr>
          <p:cNvSpPr/>
          <p:nvPr/>
        </p:nvSpPr>
        <p:spPr>
          <a:xfrm>
            <a:off x="0" y="579120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https://gs.statcounter.com/browser-market-share/desktop-mobile-tablet/worldwide/#quarterly-201301-202002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3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9" y="564076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programming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829" y="1384774"/>
            <a:ext cx="1636372" cy="4711226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JavaScript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Python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Java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ea typeface="Times New Roman" panose="02020603050405020304" pitchFamily="18" charset="0"/>
              </a:rPr>
              <a:t>C#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PHP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/>
              <a:t>Ruby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CCEF0-C96A-4D6F-8033-B84B7193AF3C}"/>
              </a:ext>
            </a:extLst>
          </p:cNvPr>
          <p:cNvSpPr/>
          <p:nvPr/>
        </p:nvSpPr>
        <p:spPr>
          <a:xfrm>
            <a:off x="1843200" y="5868573"/>
            <a:ext cx="7300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https://insights.stackoverflow.com/survey/2020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2E4E2-A286-4A69-AEDD-3677B8B5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01" y="1371600"/>
            <a:ext cx="7300799" cy="4434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C16594-5993-4D45-8BBA-20C6F7111336}"/>
              </a:ext>
            </a:extLst>
          </p:cNvPr>
          <p:cNvSpPr/>
          <p:nvPr/>
        </p:nvSpPr>
        <p:spPr bwMode="auto">
          <a:xfrm>
            <a:off x="2819400" y="2209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64286-605D-4567-B2E1-DE91EAF8E614}"/>
              </a:ext>
            </a:extLst>
          </p:cNvPr>
          <p:cNvSpPr/>
          <p:nvPr/>
        </p:nvSpPr>
        <p:spPr bwMode="auto">
          <a:xfrm>
            <a:off x="2823754" y="2971800"/>
            <a:ext cx="649287" cy="4572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4045E-F489-4E55-978F-C6E9B3C08EBB}"/>
              </a:ext>
            </a:extLst>
          </p:cNvPr>
          <p:cNvSpPr/>
          <p:nvPr/>
        </p:nvSpPr>
        <p:spPr bwMode="auto">
          <a:xfrm>
            <a:off x="2821826" y="3733800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2F09-CB75-4D69-8D8C-ABE82CF7CA09}"/>
              </a:ext>
            </a:extLst>
          </p:cNvPr>
          <p:cNvSpPr/>
          <p:nvPr/>
        </p:nvSpPr>
        <p:spPr bwMode="auto">
          <a:xfrm>
            <a:off x="2830286" y="4276746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5A7B4-0309-4291-88FA-678E6AD3C287}"/>
              </a:ext>
            </a:extLst>
          </p:cNvPr>
          <p:cNvSpPr/>
          <p:nvPr/>
        </p:nvSpPr>
        <p:spPr bwMode="auto">
          <a:xfrm>
            <a:off x="2819399" y="5537145"/>
            <a:ext cx="649287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hlinkClick r:id="rId2"/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Interactivity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JavaScript and XML (AJAX)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3E-1F97-48E3-9EC4-9ED1777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dirty="0"/>
              <a:t>CSS to change how the page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25D-F159-4392-8ECA-BD6862ED0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HTML is used to create the structure of a web page.</a:t>
            </a:r>
          </a:p>
          <a:p>
            <a:endParaRPr lang="en-US" sz="2000" dirty="0"/>
          </a:p>
          <a:p>
            <a:r>
              <a:rPr lang="en-US" sz="2000" dirty="0"/>
              <a:t>Cascading Style Sheets (CSS) is used to change the look of a web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382-D9FD-41BA-BE95-A0D8493B0D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717C-92B8-469F-AB39-04D8C2D13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D7E8-7C88-469B-8465-8FE5EF3E93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&lt;link&gt; element to add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&lt;title&gt;JavaScript and jQuery book&lt;/title&gt;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rel="stylesheet" href="book.css"&gt;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Mozilla Developer Network (MDN)</a:t>
            </a:r>
            <a:endParaRPr lang="en-US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/>
              <a:t>Introduction to HTML</a:t>
            </a: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https://developer.mozilla.org/en-US/docs/Learn/HTML/Introduction_to_HTML</a:t>
            </a:r>
            <a:endParaRPr lang="en-US" sz="1400"/>
          </a:p>
          <a:p>
            <a:r>
              <a:rPr lang="en-US"/>
              <a:t>CSS first steps</a:t>
            </a:r>
          </a:p>
          <a:p>
            <a:r>
              <a:rPr lang="en-US" sz="14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https://developer.mozilla.org/en-US/docs/Learn/CSS/First_steps</a:t>
            </a:r>
            <a:endParaRPr lang="en-US" sz="1400">
              <a:solidFill>
                <a:schemeClr val="accent2"/>
              </a:solidFill>
            </a:endParaRP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7334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066800"/>
            <a:ext cx="3378200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Notepad++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2B0B60-8647-4491-A4E0-4C5423EE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5000" r="6667" b="5000"/>
          <a:stretch/>
        </p:blipFill>
        <p:spPr>
          <a:xfrm>
            <a:off x="3759200" y="1031966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7334"/>
            <a:ext cx="7543801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4226781" cy="4876800"/>
          </a:xfrm>
        </p:spPr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+mj-lt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>
                <a:latin typeface="+mj-lt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NetBeans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IntelliJ IDEA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Brackets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+mj-lt"/>
                <a:ea typeface="Times New Roman" panose="02020603050405020304" pitchFamily="18" charset="0"/>
              </a:rPr>
              <a:t>Atom</a:t>
            </a:r>
            <a:endParaRPr lang="en-US" spc="-1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28AA-5CB5-4FBA-A5F2-843778A97EBC}"/>
              </a:ext>
            </a:extLst>
          </p:cNvPr>
          <p:cNvSpPr/>
          <p:nvPr/>
        </p:nvSpPr>
        <p:spPr>
          <a:xfrm>
            <a:off x="4836379" y="5786735"/>
            <a:ext cx="4078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https://pypl.github.io/IDE.html</a:t>
            </a:r>
            <a:endParaRPr lang="en-US" sz="12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1AE0-1A9F-45C3-9888-E03E768F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81" y="1060770"/>
            <a:ext cx="4078019" cy="46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9768"/>
            <a:ext cx="77724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989426"/>
            <a:ext cx="8479465" cy="202479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ea typeface="Times New Roman" panose="02020603050405020304" pitchFamily="18" charset="0"/>
              </a:rPr>
              <a:t>FileZilla</a:t>
            </a:r>
            <a:r>
              <a:rPr lang="en-US" spc="-10" dirty="0"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WinSCP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ea typeface="Times New Roman" panose="02020603050405020304" pitchFamily="18" charset="0"/>
              </a:rPr>
              <a:t>Cyberduck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 dirty="0"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ea typeface="Times New Roman" panose="02020603050405020304" pitchFamily="18" charset="0"/>
              </a:rPr>
              <a:t>Most IDEs have FTP clients built in</a:t>
            </a:r>
            <a:r>
              <a:rPr lang="en-US" b="1" spc="-10">
                <a:ea typeface="Times New Roman" panose="02020603050405020304" pitchFamily="18" charset="0"/>
              </a:rPr>
              <a:t>, or </a:t>
            </a:r>
            <a:r>
              <a:rPr lang="en-US" b="1" spc="-10" dirty="0">
                <a:ea typeface="Times New Roman" panose="02020603050405020304" pitchFamily="18" charset="0"/>
              </a:rPr>
              <a:t>available as </a:t>
            </a:r>
            <a:r>
              <a:rPr lang="en-US" b="1" spc="-10">
                <a:ea typeface="Times New Roman" panose="02020603050405020304" pitchFamily="18" charset="0"/>
              </a:rPr>
              <a:t>extensions.</a:t>
            </a:r>
            <a:endParaRPr lang="en-US" b="1" spc="-10" dirty="0"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DD7F69-BC6D-4D7F-8D02-FAA9C5D4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" y="3174542"/>
            <a:ext cx="3553582" cy="2831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F7F03-83CC-4884-B5D7-B7B07EAF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86" y="3174542"/>
            <a:ext cx="4136065" cy="28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20401"/>
            <a:ext cx="7315200" cy="369332"/>
          </a:xfrm>
        </p:spPr>
        <p:txBody>
          <a:bodyPr/>
          <a:lstStyle/>
          <a:p>
            <a:r>
              <a:rPr lang="en-US"/>
              <a:t>Components of a simple URL</a:t>
            </a:r>
            <a:endParaRPr lang="en-US" dirty="0"/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B03-22CC-4EED-BB3B-7E6BDD392630}"/>
              </a:ext>
            </a:extLst>
          </p:cNvPr>
          <p:cNvSpPr txBox="1"/>
          <p:nvPr/>
        </p:nvSpPr>
        <p:spPr>
          <a:xfrm>
            <a:off x="5029200" y="17294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path</a:t>
            </a:r>
            <a:endParaRPr lang="en-US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A1A4-4A67-49F4-B0E6-E2800D7B6757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00200"/>
            <a:ext cx="609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1306CA-1AF2-48CB-B5C6-93571338AC2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724400" y="1633119"/>
            <a:ext cx="304800" cy="281041"/>
          </a:xfrm>
          <a:prstGeom prst="bentConnector3">
            <a:avLst>
              <a:gd name="adj1" fmla="val 4286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C45A45-5953-4004-B4F1-CD8A9D03DFDC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5715000" y="1633119"/>
            <a:ext cx="1676400" cy="281041"/>
          </a:xfrm>
          <a:prstGeom prst="bentConnector3">
            <a:avLst>
              <a:gd name="adj1" fmla="val 9935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E80F2D8-699E-4877-98B7-66870E2B1012}"/>
              </a:ext>
            </a:extLst>
          </p:cNvPr>
          <p:cNvSpPr/>
          <p:nvPr/>
        </p:nvSpPr>
        <p:spPr>
          <a:xfrm>
            <a:off x="838200" y="4001033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+mn-lt"/>
              </a:rPr>
              <a:t>Learn More: What is a URL?</a:t>
            </a:r>
          </a:p>
          <a:p>
            <a:r>
              <a:rPr lang="en-US" sz="200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https://developer.mozilla.org/en-US/docs/Learn/Common_questions/What_is_a_URL</a:t>
            </a:r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of a web page into the browser’s address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a link in the current web page 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another web page.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your text editor or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Create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use uppercase letters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filenames or directory names,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avoid issues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with case-sensitive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right-click the page and select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"View page source"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the source code is displayed in a new browser tab.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CFAFE-43C8-4A52-92B6-1AD52495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95" y="3061672"/>
            <a:ext cx="3181805" cy="29864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20F56D-37D8-4289-8AAE-26FD2E682A3C}"/>
              </a:ext>
            </a:extLst>
          </p:cNvPr>
          <p:cNvSpPr/>
          <p:nvPr/>
        </p:nvSpPr>
        <p:spPr bwMode="auto">
          <a:xfrm>
            <a:off x="3857397" y="5334000"/>
            <a:ext cx="2362200" cy="2286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Chrome, click on the link that refers to the CSS file.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AC8B4-8A4C-4DF0-A4FE-BD3A9438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63479"/>
            <a:ext cx="6172200" cy="38277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B199A-9694-4163-93D7-5009EE2ED69B}"/>
              </a:ext>
            </a:extLst>
          </p:cNvPr>
          <p:cNvSpPr/>
          <p:nvPr/>
        </p:nvSpPr>
        <p:spPr bwMode="auto">
          <a:xfrm>
            <a:off x="1066800" y="4417424"/>
            <a:ext cx="6019800" cy="9144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2CA-0C99-4CB2-89C3-BDFA9FB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Web Development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3EB-D83E-410F-87FD-E43596788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Usability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Cross-browser </a:t>
            </a:r>
            <a:r>
              <a:rPr lang="en-US" sz="2000" b="1" dirty="0">
                <a:cs typeface="Times New Roman" panose="02020603050405020304" pitchFamily="18" charset="0"/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Accessibility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Search </a:t>
            </a:r>
            <a:r>
              <a:rPr lang="en-US" sz="2000" b="1" dirty="0">
                <a:cs typeface="Times New Roman" panose="02020603050405020304" pitchFamily="18" charset="0"/>
              </a:rPr>
              <a:t>Engine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cs typeface="Times New Roman" panose="02020603050405020304" pitchFamily="18" charset="0"/>
              </a:rPr>
              <a:t>Responsive </a:t>
            </a:r>
            <a:r>
              <a:rPr lang="en-US" sz="2000" b="1" dirty="0">
                <a:cs typeface="Times New Roman" panose="02020603050405020304" pitchFamily="18" charset="0"/>
              </a:rPr>
              <a:t>Web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F034-5C15-4CFC-B476-E05174C182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733-79AE-4821-BEEF-14C341C92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4AD-9DC4-42E5-8A55-E3AF4E98A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hlinkClick r:id="rId2"/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want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what they’re looking for as quickly and easily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scan the page to find what they’re looking for or a link to what they’re looking for. They do not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often click on links and buttons with the hope of finding what they’re looking for.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Present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much critical information as possible 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“above the fold”.</a:t>
            </a:r>
            <a:endParaRPr lang="en-US" spc="-1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items, but limit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header that identifies the site and provides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navigation bar.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Section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hlinkClick r:id="rId2"/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Typically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Media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 into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HTML.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of CSS.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JavaScript.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35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you deploy a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Discuss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five web development issues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Cross-browser Compatibility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914400" marR="274320" lvl="1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hlinkClick r:id="rId2"/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hlinkClick r:id="rId2"/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782</TotalTime>
  <Words>2478</Words>
  <Application>Microsoft Office PowerPoint</Application>
  <PresentationFormat>On-screen Show (4:3)</PresentationFormat>
  <Paragraphs>435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How does the Internet work?</vt:lpstr>
      <vt:lpstr>Web Browsers - Current Market Share</vt:lpstr>
      <vt:lpstr>Web Browser - Usage Over Time</vt:lpstr>
      <vt:lpstr>Server-side programming languages</vt:lpstr>
      <vt:lpstr>A web page with image swaps and rollovers</vt:lpstr>
      <vt:lpstr>How JavaScript fits into this architecture</vt:lpstr>
      <vt:lpstr>Common uses of JavaScript</vt:lpstr>
      <vt:lpstr>The code for an HTML file </vt:lpstr>
      <vt:lpstr>The HTML displayed in a web browser </vt:lpstr>
      <vt:lpstr>Use CSS to change how the page looks</vt:lpstr>
      <vt:lpstr>Use &lt;link&gt; element to add a CSS file</vt:lpstr>
      <vt:lpstr>The code for the CSS file named book.css</vt:lpstr>
      <vt:lpstr>The web page displayed in a web browser</vt:lpstr>
      <vt:lpstr>Websites to become familiar with</vt:lpstr>
      <vt:lpstr>Free text editors</vt:lpstr>
      <vt:lpstr>Popular IDEs for web development</vt:lpstr>
      <vt:lpstr>Some popular FTP programs</vt:lpstr>
      <vt:lpstr>Components of a simple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Common Web Development Issues</vt:lpstr>
      <vt:lpstr>A website that is easy to use (Overstock.com)</vt:lpstr>
      <vt:lpstr>What website users want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  <vt:lpstr>Objectives</vt:lpstr>
      <vt:lpstr>Objectives (cont.)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Paul R. Smith</cp:lastModifiedBy>
  <cp:revision>68</cp:revision>
  <cp:lastPrinted>2016-01-14T23:03:16Z</cp:lastPrinted>
  <dcterms:created xsi:type="dcterms:W3CDTF">2018-02-26T18:05:07Z</dcterms:created>
  <dcterms:modified xsi:type="dcterms:W3CDTF">2020-06-16T13:22:39Z</dcterms:modified>
</cp:coreProperties>
</file>