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19" r:id="rId8"/>
    <p:sldId id="322" r:id="rId9"/>
    <p:sldId id="264" r:id="rId10"/>
    <p:sldId id="323" r:id="rId11"/>
    <p:sldId id="265" r:id="rId12"/>
    <p:sldId id="266" r:id="rId13"/>
    <p:sldId id="267" r:id="rId14"/>
    <p:sldId id="324" r:id="rId15"/>
    <p:sldId id="268" r:id="rId16"/>
    <p:sldId id="269" r:id="rId17"/>
    <p:sldId id="32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2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8" r:id="rId51"/>
    <p:sldId id="305" r:id="rId52"/>
    <p:sldId id="307" r:id="rId53"/>
    <p:sldId id="308" r:id="rId54"/>
    <p:sldId id="309" r:id="rId55"/>
    <p:sldId id="312" r:id="rId56"/>
    <p:sldId id="313" r:id="rId57"/>
    <p:sldId id="314" r:id="rId58"/>
    <p:sldId id="315" r:id="rId59"/>
    <p:sldId id="316" r:id="rId60"/>
    <p:sldId id="317" r:id="rId61"/>
    <p:sldId id="327" r:id="rId62"/>
    <p:sldId id="328" r:id="rId63"/>
    <p:sldId id="304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5" autoAdjust="0"/>
    <p:restoredTop sz="89182" autoAdjust="0"/>
  </p:normalViewPr>
  <p:slideViewPr>
    <p:cSldViewPr>
      <p:cViewPr varScale="1">
        <p:scale>
          <a:sx n="102" d="100"/>
          <a:sy n="102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6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6401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8184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329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font-variant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colas.github.io/normalize.c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ecolas.github.io/normalize.cs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9ED5A8-8C75-4BB5-826D-8FF2AF027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style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F1EFEB-2401-4D83-88F9-500E8E2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measurements are relative!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1295400" y="10668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density.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 (px / density = pt)</a:t>
            </a:r>
            <a:endParaRPr lang="en-US" i="1" kern="0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(pt * density = px)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262371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203-4665-4AF2-BD73-4BBC1DB7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9B20-503D-41AB-A784-53066A6F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DFD-EC5F-440D-A542-E40C0C6C14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D9C3-D221-4DF6-8CD2-892F2892D1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7B28-9143-4DFD-A6B5-BEAC6BB74E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EFFD5-A15A-4C41-850B-770125864F56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03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D557-2454-4610-BEAC-924646F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6C9E-D4D1-4980-AB4D-8239A89E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FD6-7C64-479C-B92F-8FA2640092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785-2D25-4452-85FE-715A34116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6DC7-0E1F-47FF-B1C6-237883A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FB20A-B191-4320-947A-237DA3A352B5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26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7" name="Content Placeholder 6" descr="See page 128 in book" title="See slide title">
            <a:extLst>
              <a:ext uri="{FF2B5EF4-FFF2-40B4-BE49-F238E27FC236}">
                <a16:creationId xmlns:a16="http://schemas.microsoft.com/office/drawing/2014/main" id="{E28434D6-65F5-475C-87AC-69B92C6A64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88534"/>
            <a:ext cx="7257143" cy="12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95973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B8A2-7386-413A-839A-6CD5B55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372D-F0F0-4292-8F4C-0A1558AB0D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/>
              <a:t>Use the following units for the listed purposes.</a:t>
            </a:r>
          </a:p>
          <a:p>
            <a:endParaRPr lang="en-US" sz="1800"/>
          </a:p>
          <a:p>
            <a:r>
              <a:rPr lang="en-US" sz="1800" b="1"/>
              <a:t>px</a:t>
            </a:r>
          </a:p>
          <a:p>
            <a:r>
              <a:rPr lang="en-US" sz="1800"/>
              <a:t>  root font-size, border, outline</a:t>
            </a:r>
          </a:p>
          <a:p>
            <a:r>
              <a:rPr lang="en-US" sz="1800" b="1"/>
              <a:t>rem</a:t>
            </a:r>
          </a:p>
          <a:p>
            <a:r>
              <a:rPr lang="en-US" sz="1800"/>
              <a:t>  font-size, margin, padding, width, height</a:t>
            </a:r>
          </a:p>
          <a:p>
            <a:r>
              <a:rPr lang="en-US" sz="1800" b="1"/>
              <a:t>vh / vw</a:t>
            </a:r>
          </a:p>
          <a:p>
            <a:r>
              <a:rPr lang="en-US" sz="1800"/>
              <a:t>  page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F100-1090-4DFA-95CA-CD5254A609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F75E-A65D-4A56-ABD2-FFBD9796CD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BF68-4A8C-41C2-B740-512D59A841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3E7C-E5F3-49AA-86CD-B282D0E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8382-09F7-43D5-9D9A-3EA8FB7A0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51);   /* 0 to 255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1D8A-BDAB-4B27-AFC0-8B40C70126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AA00-D602-4563-93AA-D7D8605A73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A27A-3134-443E-B7EA-2AAACA537F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A56AE-5D1A-41CD-8F44-23FF5794148E}"/>
              </a:ext>
            </a:extLst>
          </p:cNvPr>
          <p:cNvSpPr/>
          <p:nvPr/>
        </p:nvSpPr>
        <p:spPr>
          <a:xfrm>
            <a:off x="8382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"Most graphic designers use </a:t>
            </a:r>
            <a:r>
              <a:rPr lang="en-US" sz="1800" i="1"/>
              <a:t>hexadecimal</a:t>
            </a:r>
            <a:r>
              <a:rPr lang="en-US" sz="1800"/>
              <a:t> or </a:t>
            </a:r>
            <a:r>
              <a:rPr lang="en-US" sz="1800" i="1"/>
              <a:t>hex</a:t>
            </a:r>
            <a:r>
              <a:rPr lang="en-US" sz="1800"/>
              <a:t> values to specify an RGB value because that lets them choose from over 16 million colors." (p. 131)</a:t>
            </a:r>
          </a:p>
        </p:txBody>
      </p:sp>
    </p:spTree>
    <p:extLst>
      <p:ext uri="{BB962C8B-B14F-4D97-AF65-F5344CB8AC3E}">
        <p14:creationId xmlns:p14="http://schemas.microsoft.com/office/powerpoint/2010/main" val="164609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D081-1A1B-47A3-8551-FDE858D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FDEF-8366-44A7-8F23-600B7927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#FFFFCC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200%;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#0000FF;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8F06-D549-44BE-BCBD-44414DC9D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98A-D46A-44BC-AE9B-53B366F16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6459-55DB-4641-B772-4F1768F120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35B4-C3A3-4B54-AD6B-771E8E75349A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</p:spTree>
    <p:extLst>
      <p:ext uri="{BB962C8B-B14F-4D97-AF65-F5344CB8AC3E}">
        <p14:creationId xmlns:p14="http://schemas.microsoft.com/office/powerpoint/2010/main" val="333486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11" name="Content Placeholder 6" descr="See page 130 in book" title="See slide title">
            <a:extLst>
              <a:ext uri="{FF2B5EF4-FFF2-40B4-BE49-F238E27FC236}">
                <a16:creationId xmlns:a16="http://schemas.microsoft.com/office/drawing/2014/main" id="{CEA84CF0-AC64-4B19-A1B6-4454AE7A03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217186"/>
            <a:ext cx="7315200" cy="114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0FC1-F610-4CAB-9ABF-801A8E4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7A-949F-44E2-8782-D5B5C65B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easy to read.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Black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on a white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easiest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read.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flip this and put light text on a dark background. (Many users, especially developers, prefer this to reduce eye strain.)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BB7-B8AE-4E96-B49C-A7BD55E9D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E77D-B780-4073-9ED8-E5CAAB297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BCBB-F7FA-438D-8202-592F2CB915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B8F-151F-4414-95A1-8C5051FF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colors with CSS3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4A48-C632-4867-8C12-CA72DF76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3657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values for colors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opacity-value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hue-degrees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saturation%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lightness%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2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282D-C960-47AF-99C3-41E655CC82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0FE8-C5FF-40BE-9944-154B74A52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8DBC-3442-40E9-98C7-85B85CD48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developer tools in your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C39-CEA1-423A-876C-06D9DEA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5C0F-3A0A-4669-B9F3-B4DA07ED6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01232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blue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dark green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pastel green */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solid blue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0.5)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336E-2375-4A54-B97B-B0E2D4EA1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2C15-F0EC-4DC6-ACF4-CA7A23C13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97C4-68BD-44E8-AB6C-4D8B9F6A6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75A0-107E-4B78-A96A-FC9DD0751614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299768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1D77-4A34-4D0E-9E69-1703FA1D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colors in a browser</a:t>
            </a:r>
            <a:endParaRPr lang="en-US" dirty="0"/>
          </a:p>
        </p:txBody>
      </p:sp>
      <p:pic>
        <p:nvPicPr>
          <p:cNvPr id="7" name="Content Placeholder 6" descr="See page 132 in book" title="See slide title">
            <a:extLst>
              <a:ext uri="{FF2B5EF4-FFF2-40B4-BE49-F238E27FC236}">
                <a16:creationId xmlns:a16="http://schemas.microsoft.com/office/drawing/2014/main" id="{9185D277-33E8-4122-9257-DC727A52F6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3187"/>
            <a:ext cx="4209524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68F6-04D0-4796-B798-A2F15C854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B317-6F60-4C91-9BA4-040E7F214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2891-09B8-4E2C-A15A-DEFFFC7C6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311FD3-8D89-4594-BFCD-967084010B90}"/>
              </a:ext>
            </a:extLst>
          </p:cNvPr>
          <p:cNvSpPr txBox="1">
            <a:spLocks/>
          </p:cNvSpPr>
          <p:nvPr/>
        </p:nvSpPr>
        <p:spPr bwMode="auto">
          <a:xfrm>
            <a:off x="4890654" y="1334899"/>
            <a:ext cx="4100945" cy="20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rgba(0, 0, 255, .2)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100%, 25%)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75%, 75%)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hsla(240, 100%, 50%, 0.5)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B9F61-0CB0-493D-984E-C31DD8866B9E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339892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6CFA-A1F5-4245-9B53-C0E6604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4676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1E43-D5D2-43DC-9EA5-FBECBF1C7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295400"/>
            <a:ext cx="83820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 right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87DF-F557-4B93-B680-00924D391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8B6A-5FAD-4CDC-B783-449FBB907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4707-7637-458A-862E-774E1EE9DA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179B7-7080-4B3D-A4D9-0B17471BB4D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0029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5F7-2FB4-4464-9990-5C4AAAD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7F434-405B-4C3E-8B46-CAA5DDDE9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038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border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padding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margin-left: 3em;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#copyright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blue;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1249-F270-4B0B-810B-0F781405A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E8E4-F5EF-44C8-90B2-27BAEC42C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89F5-BA6C-4BAB-916C-E65DFB39D0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5B5A7-6071-4C8F-B32F-816C1094D9B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368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62A-E432-4AFB-9996-013DCD2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7" name="Content Placeholder 6" descr="See page 134 in book" title="See slide title">
            <a:extLst>
              <a:ext uri="{FF2B5EF4-FFF2-40B4-BE49-F238E27FC236}">
                <a16:creationId xmlns:a16="http://schemas.microsoft.com/office/drawing/2014/main" id="{0D32B8FD-3D7F-4838-9C69-85F0872B25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2" y="3486877"/>
            <a:ext cx="6257143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EAF7-338C-4C59-B860-54ACB88343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BF05-C888-4703-B595-EEA7CFCBB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22BF-409D-48D0-AF85-B197277279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73-572A-4110-A905-56F0509AB6B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CB70F-89B4-4DAE-A9F4-7338978E1B22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DFC35-FA6E-4DCA-9B87-76704400BBC4}"/>
              </a:ext>
            </a:extLst>
          </p:cNvPr>
          <p:cNvSpPr txBox="1"/>
          <p:nvPr/>
        </p:nvSpPr>
        <p:spPr>
          <a:xfrm>
            <a:off x="907473" y="3116743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886B4-CE7D-475F-B398-5268ECAC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82" y="1480111"/>
            <a:ext cx="41338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38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41B-683D-437C-B5CB-7FC05A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2F77-8B80-4104-8E38-5D95A148E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36F5-5C97-4740-BDA8-BA3078223E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5FA6-AA0D-4E30-B14C-595550AE5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36C-B71B-4987-8AEF-CC8EAC39DB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4F41F-0FFA-418A-BD47-671AC866B4DE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404224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9A68-6E18-4DAE-B366-B917C28B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Document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AF81-D482-4C6C-BE29-DA6FFD12A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57200"/>
          </a:xfrm>
        </p:spPr>
        <p:txBody>
          <a:bodyPr/>
          <a:lstStyle/>
          <a:p>
            <a:r>
              <a:rPr lang="en-US"/>
              <a:t>You can think of an HTML document like a family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10B2-CC92-43C9-ADA6-510FAC4438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D899-F76F-46CC-A9DB-EF6C4D085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6F3F4-D2A1-4C91-B4EB-4657AEF6B6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EAEB-D670-4F71-BD00-6B364B7E719E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42A436-C476-47E3-8856-6E7192AF0AC7}"/>
              </a:ext>
            </a:extLst>
          </p:cNvPr>
          <p:cNvSpPr/>
          <p:nvPr/>
        </p:nvSpPr>
        <p:spPr bwMode="auto">
          <a:xfrm>
            <a:off x="4785284" y="2300655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3BA718-8608-4B7D-B6EF-5F3D03106558}"/>
              </a:ext>
            </a:extLst>
          </p:cNvPr>
          <p:cNvSpPr/>
          <p:nvPr/>
        </p:nvSpPr>
        <p:spPr bwMode="auto">
          <a:xfrm>
            <a:off x="2177202" y="3034987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6D3A81-BC41-4A15-A429-288B34346CDF}"/>
              </a:ext>
            </a:extLst>
          </p:cNvPr>
          <p:cNvSpPr/>
          <p:nvPr/>
        </p:nvSpPr>
        <p:spPr bwMode="auto">
          <a:xfrm>
            <a:off x="3481243" y="3047614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E3BC3-2869-414F-BF04-8A2B54DDDC5D}"/>
              </a:ext>
            </a:extLst>
          </p:cNvPr>
          <p:cNvSpPr/>
          <p:nvPr/>
        </p:nvSpPr>
        <p:spPr bwMode="auto">
          <a:xfrm>
            <a:off x="4785284" y="3047614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B0E299-2B5E-4CA2-BF5C-CC6E9D38516C}"/>
              </a:ext>
            </a:extLst>
          </p:cNvPr>
          <p:cNvSpPr/>
          <p:nvPr/>
        </p:nvSpPr>
        <p:spPr bwMode="auto">
          <a:xfrm>
            <a:off x="7624321" y="3034987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4C5BA2-7F2E-4B74-A3D5-266A715E4655}"/>
              </a:ext>
            </a:extLst>
          </p:cNvPr>
          <p:cNvSpPr/>
          <p:nvPr/>
        </p:nvSpPr>
        <p:spPr bwMode="auto">
          <a:xfrm>
            <a:off x="6856823" y="3047614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7EC399-D1F3-4E28-9F76-387F823C8837}"/>
              </a:ext>
            </a:extLst>
          </p:cNvPr>
          <p:cNvSpPr/>
          <p:nvPr/>
        </p:nvSpPr>
        <p:spPr bwMode="auto">
          <a:xfrm>
            <a:off x="6089325" y="3053067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D8C06-951A-4D35-8745-02AD96997415}"/>
              </a:ext>
            </a:extLst>
          </p:cNvPr>
          <p:cNvCxnSpPr>
            <a:stCxn id="8" idx="4"/>
            <a:endCxn id="11" idx="0"/>
          </p:cNvCxnSpPr>
          <p:nvPr/>
        </p:nvCxnSpPr>
        <p:spPr bwMode="auto">
          <a:xfrm>
            <a:off x="5318684" y="2669987"/>
            <a:ext cx="0" cy="3776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FD006-3A5C-4293-A4F6-A98EE24EA6DC}"/>
              </a:ext>
            </a:extLst>
          </p:cNvPr>
          <p:cNvCxnSpPr>
            <a:stCxn id="8" idx="3"/>
            <a:endCxn id="10" idx="0"/>
          </p:cNvCxnSpPr>
          <p:nvPr/>
        </p:nvCxnSpPr>
        <p:spPr bwMode="auto">
          <a:xfrm flipH="1">
            <a:off x="4014643" y="2615900"/>
            <a:ext cx="926870" cy="43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3FE0F-3FFC-4167-8F01-57861D1A9EF0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flipH="1">
            <a:off x="2710602" y="2485321"/>
            <a:ext cx="2074682" cy="5496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4EB141-8830-4E8E-A803-D58686E09FAC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 bwMode="auto">
          <a:xfrm>
            <a:off x="5695855" y="2615900"/>
            <a:ext cx="660563" cy="4371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91C777-1EEB-402E-81EE-AF0CF8AF290D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 bwMode="auto">
          <a:xfrm>
            <a:off x="5852084" y="2485321"/>
            <a:ext cx="1271832" cy="562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68ED4A-EFC4-4F25-9CBE-DBBFD9EF9ACF}"/>
              </a:ext>
            </a:extLst>
          </p:cNvPr>
          <p:cNvCxnSpPr>
            <a:cxnSpLocks/>
            <a:stCxn id="8" idx="7"/>
            <a:endCxn id="12" idx="0"/>
          </p:cNvCxnSpPr>
          <p:nvPr/>
        </p:nvCxnSpPr>
        <p:spPr bwMode="auto">
          <a:xfrm>
            <a:off x="5695855" y="2354742"/>
            <a:ext cx="2195559" cy="6802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1525094-FF86-42C9-81AC-B4D914EB056E}"/>
              </a:ext>
            </a:extLst>
          </p:cNvPr>
          <p:cNvSpPr/>
          <p:nvPr/>
        </p:nvSpPr>
        <p:spPr bwMode="auto">
          <a:xfrm>
            <a:off x="7583865" y="3689803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em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384C8A-9743-4252-9059-F8DE8FAAF9A0}"/>
              </a:ext>
            </a:extLst>
          </p:cNvPr>
          <p:cNvCxnSpPr>
            <a:cxnSpLocks/>
            <a:stCxn id="12" idx="4"/>
            <a:endCxn id="33" idx="0"/>
          </p:cNvCxnSpPr>
          <p:nvPr/>
        </p:nvCxnSpPr>
        <p:spPr bwMode="auto">
          <a:xfrm>
            <a:off x="7891414" y="3404319"/>
            <a:ext cx="0" cy="2854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5FA5033-9B85-4B4A-9AC4-9A4C085919E4}"/>
              </a:ext>
            </a:extLst>
          </p:cNvPr>
          <p:cNvSpPr/>
          <p:nvPr/>
        </p:nvSpPr>
        <p:spPr bwMode="auto">
          <a:xfrm>
            <a:off x="3707094" y="3795705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FDF7F8-A26B-465B-A54A-0B09DF355CD4}"/>
              </a:ext>
            </a:extLst>
          </p:cNvPr>
          <p:cNvSpPr/>
          <p:nvPr/>
        </p:nvSpPr>
        <p:spPr bwMode="auto">
          <a:xfrm>
            <a:off x="4477735" y="3801729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0D67A9-2036-49D5-9535-4584EED9C9C1}"/>
              </a:ext>
            </a:extLst>
          </p:cNvPr>
          <p:cNvSpPr/>
          <p:nvPr/>
        </p:nvSpPr>
        <p:spPr bwMode="auto">
          <a:xfrm>
            <a:off x="2936453" y="3786336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B4C324-86E9-4B89-93E1-A644C3D53FD4}"/>
              </a:ext>
            </a:extLst>
          </p:cNvPr>
          <p:cNvCxnSpPr>
            <a:cxnSpLocks/>
            <a:stCxn id="10" idx="4"/>
            <a:endCxn id="36" idx="0"/>
          </p:cNvCxnSpPr>
          <p:nvPr/>
        </p:nvCxnSpPr>
        <p:spPr bwMode="auto">
          <a:xfrm>
            <a:off x="4014643" y="3416946"/>
            <a:ext cx="0" cy="378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26E396-760A-42CA-9635-AD1F84BBE021}"/>
              </a:ext>
            </a:extLst>
          </p:cNvPr>
          <p:cNvCxnSpPr>
            <a:cxnSpLocks/>
            <a:stCxn id="38" idx="0"/>
            <a:endCxn id="10" idx="5"/>
          </p:cNvCxnSpPr>
          <p:nvPr/>
        </p:nvCxnSpPr>
        <p:spPr bwMode="auto">
          <a:xfrm flipH="1" flipV="1">
            <a:off x="4391814" y="3362859"/>
            <a:ext cx="393470" cy="4388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7C78F-38A1-4F90-A037-246E3ACA8695}"/>
              </a:ext>
            </a:extLst>
          </p:cNvPr>
          <p:cNvCxnSpPr>
            <a:cxnSpLocks/>
            <a:stCxn id="10" idx="3"/>
            <a:endCxn id="39" idx="0"/>
          </p:cNvCxnSpPr>
          <p:nvPr/>
        </p:nvCxnSpPr>
        <p:spPr bwMode="auto">
          <a:xfrm flipH="1">
            <a:off x="3244002" y="3362859"/>
            <a:ext cx="393470" cy="4234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3D99266-B4D5-4B7F-81E4-91F7AB0B68FF}"/>
              </a:ext>
            </a:extLst>
          </p:cNvPr>
          <p:cNvSpPr/>
          <p:nvPr/>
        </p:nvSpPr>
        <p:spPr bwMode="auto">
          <a:xfrm>
            <a:off x="2936453" y="4559173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3A95A3-C386-45A7-855F-DA7734816F16}"/>
              </a:ext>
            </a:extLst>
          </p:cNvPr>
          <p:cNvSpPr/>
          <p:nvPr/>
        </p:nvSpPr>
        <p:spPr bwMode="auto">
          <a:xfrm>
            <a:off x="3707094" y="4552380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B31969-0554-4A47-97E7-CCAB9B38AFAE}"/>
              </a:ext>
            </a:extLst>
          </p:cNvPr>
          <p:cNvSpPr/>
          <p:nvPr/>
        </p:nvSpPr>
        <p:spPr bwMode="auto">
          <a:xfrm>
            <a:off x="4477735" y="4552380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ABC7D8-1F0C-4FBC-8DE7-389C2D35681C}"/>
              </a:ext>
            </a:extLst>
          </p:cNvPr>
          <p:cNvCxnSpPr>
            <a:cxnSpLocks/>
            <a:stCxn id="36" idx="4"/>
            <a:endCxn id="53" idx="0"/>
          </p:cNvCxnSpPr>
          <p:nvPr/>
        </p:nvCxnSpPr>
        <p:spPr bwMode="auto">
          <a:xfrm>
            <a:off x="4014643" y="4165037"/>
            <a:ext cx="0" cy="3873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8BC09F-52DC-4D1C-AD04-037F02264315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 bwMode="auto">
          <a:xfrm>
            <a:off x="4785284" y="4171061"/>
            <a:ext cx="0" cy="3813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E41F7C-7833-4805-A8F4-F795FA006C17}"/>
              </a:ext>
            </a:extLst>
          </p:cNvPr>
          <p:cNvCxnSpPr>
            <a:cxnSpLocks/>
            <a:stCxn id="39" idx="4"/>
            <a:endCxn id="52" idx="0"/>
          </p:cNvCxnSpPr>
          <p:nvPr/>
        </p:nvCxnSpPr>
        <p:spPr bwMode="auto">
          <a:xfrm>
            <a:off x="3244002" y="4155668"/>
            <a:ext cx="0" cy="4035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6B5B7B-8C7A-47F0-8ACA-4323A7D95A91}"/>
              </a:ext>
            </a:extLst>
          </p:cNvPr>
          <p:cNvSpPr txBox="1"/>
          <p:nvPr/>
        </p:nvSpPr>
        <p:spPr>
          <a:xfrm>
            <a:off x="832266" y="3989269"/>
            <a:ext cx="11811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parent</a:t>
            </a:r>
          </a:p>
          <a:p>
            <a:r>
              <a:rPr lang="en-US" sz="1400">
                <a:latin typeface="+mn-lt"/>
              </a:rPr>
              <a:t>child</a:t>
            </a:r>
          </a:p>
          <a:p>
            <a:r>
              <a:rPr lang="en-US" sz="1400">
                <a:latin typeface="+mn-lt"/>
              </a:rPr>
              <a:t>descendant</a:t>
            </a:r>
          </a:p>
          <a:p>
            <a:r>
              <a:rPr lang="en-US" sz="1400">
                <a:latin typeface="+mn-lt"/>
              </a:rPr>
              <a:t>ascendent</a:t>
            </a:r>
          </a:p>
          <a:p>
            <a:r>
              <a:rPr lang="en-US" sz="1400">
                <a:latin typeface="+mn-lt"/>
              </a:rPr>
              <a:t>sibling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AD5AAE-088E-41FC-A54A-16252BF28C39}"/>
              </a:ext>
            </a:extLst>
          </p:cNvPr>
          <p:cNvSpPr txBox="1"/>
          <p:nvPr/>
        </p:nvSpPr>
        <p:spPr>
          <a:xfrm>
            <a:off x="631746" y="3633241"/>
            <a:ext cx="172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+mn-lt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8071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548-8105-41DB-B01B-E255B31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1DBE-12DA-423C-AAAB-28AF2138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 Selector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Selector (aka. Direct Descendent)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 Selector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 Selector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{ margin-left: 2em;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3B02-0CA6-492C-9D47-A12E13A262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2DC6-AFFC-4486-AFEE-9ADC28D36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C671-A93A-4DEC-8BED-A7153A128D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F22C-9F88-4F42-929C-BBF56BB36C0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51048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1DA-FE75-4853-B4D5-320C38E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2CD9-A417-468C-B449-30F6B9D7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86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 for an element by both type and class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cs typeface="Times New Roman" panose="02020603050405020304" pitchFamily="18" charset="0"/>
              </a:rPr>
              <a:t>Multiple combined selectors</a:t>
            </a:r>
            <a:endParaRPr lang="en-US" b="1" spc="-1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speakers &gt;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7E7E-9411-478A-A548-B47AEFB271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455F-E26E-40AA-97B4-D280CB96E9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D962-E873-4B60-97BB-29F06E12A5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8F31B-ABD7-4DFC-9326-DB352AE2076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52546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A0D9-A1E0-4FBB-BC8A-3EEDE51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1809-A37D-4AAB-B030-B96B5749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8674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that have a value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4527-B7CB-426D-8B1E-1F65274AC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9D58-2661-4969-A5BB-D70231C09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A85D-CDA3-4A70-8514-B09D6C4DDB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5FEA-8BCB-4251-B3A5-C2DBE01AECD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135024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!important rules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E41-735D-4DF5-8CE3-FA7EAA0E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9C7A-D32D-4C52-BF03-AF27809C6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4419600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CSS3 pseudo-classes</a:t>
            </a:r>
            <a:endParaRPr lang="en-US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:last-child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pseudo-elements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1EC-E70D-4032-97A0-3FFF33DBEE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D6BF-1953-42A7-9D4B-31AB99954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CAA8-0DCA-4641-A36C-BB31643B0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156DA-068F-4B51-B708-4DC0B24AC42C}"/>
              </a:ext>
            </a:extLst>
          </p:cNvPr>
          <p:cNvSpPr txBox="1"/>
          <p:nvPr/>
        </p:nvSpPr>
        <p:spPr>
          <a:xfrm>
            <a:off x="2590800" y="1040091"/>
            <a:ext cx="624840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A link that has not been visited.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A link that has been visited.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active link. (Mouse button down but not released.)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element that the mouse is hovering over. (Does not work on mobile.)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element that currently has keyboard focus. (Works on mobile.)</a:t>
            </a:r>
          </a:p>
        </p:txBody>
      </p:sp>
    </p:spTree>
    <p:extLst>
      <p:ext uri="{BB962C8B-B14F-4D97-AF65-F5344CB8AC3E}">
        <p14:creationId xmlns:p14="http://schemas.microsoft.com/office/powerpoint/2010/main" val="383573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4961-EE06-457B-8EB3-3A8AE4F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770E-FA9D-4147-8EAA-FB5CFC9C1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2819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0DA5-B4E8-46CB-9BA0-8571D2DF5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869-E0CB-470D-960E-B795EA339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5899-6EEE-46DB-9BE6-8203F306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D5A7-FC9D-4375-B7FC-FDD72590283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954770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CEE8-E944-4B82-BA49-F7413FB3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F36D-BFEA-41E5-8FDD-B44974E7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:link, a:visited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B62-FC9A-49B6-9128-6D469C2C49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F087-6F89-4788-A276-36384E54BB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B260-CB36-430C-B543-0CFF9E1035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E226E-3FB6-42B0-A4CA-CE3594AFF57D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56764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F07-3739-4A77-B64D-7CB8EC74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7" name="Content Placeholder 6" descr="See page 140 in book" title="See slide title">
            <a:extLst>
              <a:ext uri="{FF2B5EF4-FFF2-40B4-BE49-F238E27FC236}">
                <a16:creationId xmlns:a16="http://schemas.microsoft.com/office/drawing/2014/main" id="{31437376-D05C-4C15-A96F-23D8D69BDAC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3218"/>
            <a:ext cx="5406503" cy="19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3E51-1DCF-4CEB-A279-32D5E9E387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05DF-E9EB-4453-9594-E0025FE9E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D273-15CD-400F-B522-33835CF7DC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4DFAC-8FAB-444F-8042-54B223D01400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249843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BD5D-C1EF-4354-B4D5-2BB65BDF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0342E-D676-4E0A-A7F5-5D64DF77B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can.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9A38-69C1-456C-87B2-B4322A711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9461-9FED-47F9-B863-F07F237D8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26CF-62CB-4DC3-83CE-9D5663751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3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1A27-792F-41B7-AE4E-A6CA0138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5CF2-C1B7-445F-9922-13490A006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important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rules in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style sheet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style sheet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Default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BD9F-2900-4250-848A-D415B34CA5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A8AB-6CF5-4576-9A23-635299561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EE6F-34A8-4F4F-9453-B5F4C1470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3D8-4FF1-4A33-A629-2E65B2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rule as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B619-A82A-4947-8E13-355B673FC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9FE2-5A81-432E-8C7E-EA161E7BC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268C-C1D0-4028-A53D-43CEF910D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F9E2-5059-4351-ACC6-951B62FC7B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1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AD67-6F0B-4518-8A1B-96958D7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2FE5-7CE4-428D-BE5B-1C34E05D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574" y="1219200"/>
            <a:ext cx="7391400" cy="44958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 most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specific.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Composite and Relational selectors are more specific than simple selectors.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specific.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A89-3BDB-4397-95BF-8518DB7B98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9B6E-EB2B-4C9E-9DFF-4B8E05103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99D4-0421-4971-9AE3-5FFBBE1953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4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CB8-3676-437A-95D8-E3F9CA7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tools</a:t>
            </a:r>
            <a:endParaRPr lang="en-US" dirty="0"/>
          </a:p>
        </p:txBody>
      </p:sp>
      <p:pic>
        <p:nvPicPr>
          <p:cNvPr id="7" name="Content Placeholder 6" descr="See page 144 in book" title="See slide title">
            <a:extLst>
              <a:ext uri="{FF2B5EF4-FFF2-40B4-BE49-F238E27FC236}">
                <a16:creationId xmlns:a16="http://schemas.microsoft.com/office/drawing/2014/main" id="{CA52131E-FEF6-4908-92D9-38333665DD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1365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D243-F274-4530-A125-8CF7E3138F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05AE-A8D4-49EF-A2A3-DAA644A98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5999-1CFB-416E-A5C6-E18E91746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3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FD96-7CE2-42C4-B747-25B6C8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03B2-BE98-4416-9417-F119A5B9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CFD7-11DD-4BB9-9800-F2206F885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A7C-B515-4BEF-8D8E-C84CAD0FD6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59CF-D5E5-498D-A0F7-DC8C2EDA2D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0C7B-375D-45CA-849B-F6B095A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FEAE-5A9D-4A72-93A4-78553BDAB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5963-0F65-4062-A786-833B4DC699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3548-9D86-4EE5-8DC9-061A95E96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3CB8-C353-4864-B823-5B9C3B3A15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2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89C-CFD1-4AAD-A3B4-79BDB4A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B0B-FA00-44CF-87EE-79152C95B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D316-C90F-4AFA-81AD-4A4F81B8FF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8847-B903-4B44-B2FA-4B0FAC7D6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36A6-A0CB-48DA-B376-BBCD1673DF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146 in book" title="See slide title">
            <a:extLst>
              <a:ext uri="{FF2B5EF4-FFF2-40B4-BE49-F238E27FC236}">
                <a16:creationId xmlns:a16="http://schemas.microsoft.com/office/drawing/2014/main" id="{32420AF7-B97F-4F8C-B601-15261168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58733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860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EA9-49E5-4E7C-8E4D-C676979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7EE-02C8-4849-B973-0E3CA150E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2971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'Times New Roman',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'Courier New',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percent of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parent element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1.5em;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150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*/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cs typeface="Times New Roman" panose="02020603050405020304" pitchFamily="18" charset="0"/>
              </a:rPr>
              <a:t>Notes</a:t>
            </a:r>
            <a:endParaRPr lang="en-US" b="1" spc="-1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FFD3-D9B6-4549-B9D4-20B6C25C8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368-7A4F-4A82-9225-BFF12E074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CA87-DF6B-4F4D-A2BD-361D6BF55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47A23-6DB5-4D29-9261-FB45716F6954}"/>
              </a:ext>
            </a:extLst>
          </p:cNvPr>
          <p:cNvSpPr/>
          <p:nvPr/>
        </p:nvSpPr>
        <p:spPr>
          <a:xfrm>
            <a:off x="838200" y="4038600"/>
            <a:ext cx="7696200" cy="11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Fonts are searched in the order listed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If the font name includes spaces, the name must be enclosed in quotes.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If generic font family is specified last, the browser will fallback to a default font.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All font properties are inherited by descendants.</a:t>
            </a:r>
          </a:p>
        </p:txBody>
      </p:sp>
    </p:spTree>
    <p:extLst>
      <p:ext uri="{BB962C8B-B14F-4D97-AF65-F5344CB8AC3E}">
        <p14:creationId xmlns:p14="http://schemas.microsoft.com/office/powerpoint/2010/main" val="1660184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2DB-4275-4AFA-ACA6-A55B6B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rule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body element that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2551-DDA0-4F9D-B26F-F4A0FE442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rule for 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descendent which 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'Times New Roman',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Times, 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0B5B-AC5A-4171-A93A-18703EC40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6F43-691A-4D86-B9AE-7C8BF47899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C0C4-00BA-4E42-BEF5-702EB7D494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02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8E1-917C-4EF1-B807-877C075E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8879-AA65-448A-B66A-86A66134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46018"/>
            <a:ext cx="2590800" cy="3906982"/>
          </a:xfrm>
        </p:spPr>
        <p:txBody>
          <a:bodyPr/>
          <a:lstStyle/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488"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DADE-7089-4E99-B8C9-438D2B480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793E-4117-48C5-A627-1CC5BDA60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46EE-4FE9-4ED8-85D5-B7DF7104A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737EDB2-E0A4-452B-877A-362EF86234D2}"/>
              </a:ext>
            </a:extLst>
          </p:cNvPr>
          <p:cNvSpPr txBox="1">
            <a:spLocks/>
          </p:cNvSpPr>
          <p:nvPr/>
        </p:nvSpPr>
        <p:spPr bwMode="auto">
          <a:xfrm>
            <a:off x="2410691" y="1042554"/>
            <a:ext cx="6092536" cy="1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determines how a font is slanted: normal, italic, or oblique	</a:t>
            </a: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keyword or number that determines boldness of font: normal, bold, bolder, lighter, or number 100 to 900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B50D45-B09B-427E-8A39-D6C6A7F903C4}"/>
              </a:ext>
            </a:extLst>
          </p:cNvPr>
          <p:cNvSpPr txBox="1">
            <a:spLocks/>
          </p:cNvSpPr>
          <p:nvPr/>
        </p:nvSpPr>
        <p:spPr bwMode="auto">
          <a:xfrm>
            <a:off x="2410690" y="2362200"/>
            <a:ext cx="6504709" cy="1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/>
              <a:t>see </a:t>
            </a:r>
            <a:r>
              <a:rPr lang="en-US" sz="1200" kern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https://developer.mozilla.org/en-US/docs/Web/CSS/font-variant</a:t>
            </a:r>
            <a:endParaRPr lang="en-US" sz="1600" kern="0">
              <a:solidFill>
                <a:schemeClr val="accent2"/>
              </a:solidFill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/>
              <a:t>a measurement that specifies the vertical height of each line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039647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2C58-B1DF-44E5-9C11-0331DEC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789-E66C-4B03-B8EB-C31D34BB4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153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specify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lighter;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to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parent element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140% and 1.4em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4ED9-B361-4752-874F-BF8E223BF4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613E-0F19-4649-B570-A2F6B4044D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AB4A-C4D6-40AC-AFEA-A4303A4060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F294-A62A-4494-86EA-5CE34E1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DA0A-6611-49E9-B957-20FB7E3F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family;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ea typeface="Times New Roman" panose="02020603050405020304" pitchFamily="18" charset="0"/>
                <a:cs typeface="Times New Roman" panose="02020603050405020304" pitchFamily="18" charset="0"/>
              </a:rPr>
              <a:t>size and family are required, the rest are optional</a:t>
            </a:r>
            <a:endParaRPr lang="en-US" sz="16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09F-C245-4210-9AC0-9B5E2F8CD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1174-D96F-489F-A4C1-16C1949A2E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6F7A-8E8B-4584-9863-857931ECEC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75A-25CD-4368-9482-FEA1007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7334"/>
            <a:ext cx="8458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decorating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317B-FC3F-40CB-91AA-D04B28B35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2514600" cy="3036332"/>
          </a:xfrm>
        </p:spPr>
        <p:txBody>
          <a:bodyPr lIns="0" rIns="0"/>
          <a:lstStyle/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endParaRPr lang="en-US" sz="1600" b="1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text-align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vertical-align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text-decoration</a:t>
            </a:r>
            <a:endParaRPr lang="en-US" sz="1600" b="1" spc="-10" dirty="0"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5C60-F0E7-4FDB-A291-9BDE1A7291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C7C7-AACB-47B6-B37D-FD7BFF79C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44FD-B760-4581-A8F5-7CE17C60A7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29C16B-AC95-4703-BB4F-AEAA33F5C186}"/>
              </a:ext>
            </a:extLst>
          </p:cNvPr>
          <p:cNvSpPr txBox="1">
            <a:spLocks/>
          </p:cNvSpPr>
          <p:nvPr/>
        </p:nvSpPr>
        <p:spPr bwMode="auto">
          <a:xfrm>
            <a:off x="2286000" y="1371600"/>
            <a:ext cx="6858000" cy="231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A measurement that determines the indentation for the </a:t>
            </a:r>
            <a:r>
              <a:rPr lang="en-US" sz="1600" b="1" kern="0" spc="-10">
                <a:ea typeface="Times New Roman" panose="02020603050405020304" pitchFamily="18" charset="0"/>
              </a:rPr>
              <a:t>first line of text.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the horizontal alignment of </a:t>
            </a:r>
            <a:r>
              <a:rPr lang="en-US" sz="1600" b="1" kern="0" spc="-10"/>
              <a:t>text:</a:t>
            </a:r>
            <a:r>
              <a:rPr lang="en-US" sz="1600" kern="0" spc="-10"/>
              <a:t> left, center, right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the vertical aligment of </a:t>
            </a:r>
            <a:r>
              <a:rPr lang="en-US" sz="1600" b="1" kern="0" spc="-10"/>
              <a:t>text:</a:t>
            </a:r>
            <a:r>
              <a:rPr lang="en-US" sz="1600" kern="0" spc="-10"/>
              <a:t> bottom, middle, baseline, top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</a:t>
            </a:r>
            <a:r>
              <a:rPr lang="en-US" sz="1600" b="1" kern="0" spc="-10"/>
              <a:t>special decorations </a:t>
            </a:r>
            <a:r>
              <a:rPr lang="en-US" sz="1600" kern="0" spc="-10"/>
              <a:t>that are applied to text: underline, overline, line-through, none</a:t>
            </a:r>
          </a:p>
        </p:txBody>
      </p:sp>
    </p:spTree>
    <p:extLst>
      <p:ext uri="{BB962C8B-B14F-4D97-AF65-F5344CB8AC3E}">
        <p14:creationId xmlns:p14="http://schemas.microsoft.com/office/powerpoint/2010/main" val="796680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1363-E9E2-4C0A-98E2-0759E68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text indent and horizontal alignment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C306-A8C8-4683-93A1-E57E6B8ED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013A-A33C-4F42-A94A-10605AAF85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8FCF-F2CC-4B01-93B0-B7E0EF490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69F0-2346-4481-B06A-CC3CBAF5C0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4348-1553-408D-AECE-D5978B91636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102228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E0-47AB-4871-AE2B-4989E41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a text indent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horizontal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4568-403E-43A3-A911-BA7B98B4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3810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text-indent: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D787-0B04-4C06-9E67-01F98EC5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713D-B57F-4CF8-ABD3-C7A391D54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E303-5C4D-473D-9E53-B3B36BA3B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E87A0-B35F-45A1-BB5B-9F713C6558B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3414711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7E1-19F1-4B9E-8D7D-E9371F2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HTML in a web browser</a:t>
            </a:r>
            <a:endParaRPr lang="en-US" dirty="0"/>
          </a:p>
        </p:txBody>
      </p:sp>
      <p:pic>
        <p:nvPicPr>
          <p:cNvPr id="7" name="Content Placeholder 6" descr="See page 150 in book" title="See slide title">
            <a:extLst>
              <a:ext uri="{FF2B5EF4-FFF2-40B4-BE49-F238E27FC236}">
                <a16:creationId xmlns:a16="http://schemas.microsoft.com/office/drawing/2014/main" id="{6187959A-7D09-4FF0-8FD1-BBC638C96B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295400"/>
            <a:ext cx="6866667" cy="14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0597-8EA1-4FFD-9B2E-6BACC6793A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6779-3F68-4341-BA6D-62A9377B1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7D9-25B9-403A-844F-FAAF8E9EC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44E89-BDF4-4761-B967-70D83E2409D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00603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F1D8-7446-4255-9438-7642C24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5979-FCBF-4039-ABA0-B126C0866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D46A-8820-4480-951F-C5992B4A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19DB-1804-4009-AA34-02D7EE4952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F751-BC84-4900-A186-26DA0B3BE7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text-shadow property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825079"/>
            <a:ext cx="7391400" cy="382544"/>
          </a:xfrm>
        </p:spPr>
        <p:txBody>
          <a:bodyPr/>
          <a:lstStyle/>
          <a:p>
            <a:r>
              <a:rPr lang="en-US" dirty="0"/>
              <a:t>A text shadow with no blur or color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280100"/>
            <a:ext cx="7391400" cy="26728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146DC-2D50-4AB1-AEFD-B309818E449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  <p:pic>
        <p:nvPicPr>
          <p:cNvPr id="10" name="Content Placeholder 6" descr="See page 152 in book" title="See slide title">
            <a:extLst>
              <a:ext uri="{FF2B5EF4-FFF2-40B4-BE49-F238E27FC236}">
                <a16:creationId xmlns:a16="http://schemas.microsoft.com/office/drawing/2014/main" id="{44CC8791-DD6F-4B77-8D60-A6E324EF453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569585"/>
            <a:ext cx="7315200" cy="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47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76F-63D5-4ED5-A548-3001BA7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shadow with blur and color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0ECF-2600-4821-B6D4-F594D4B8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1536-67E8-4BC5-B930-756C39CCA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6A1C-1BDB-49CC-A7B2-96A4240FFD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DCEB-CBDD-46D3-A2D6-86E906865B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A121-941B-4C29-9FC7-2FCFE91AFF2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  <p:pic>
        <p:nvPicPr>
          <p:cNvPr id="8" name="Content Placeholder 6" descr="See page 152 in book" title="See slide title">
            <a:extLst>
              <a:ext uri="{FF2B5EF4-FFF2-40B4-BE49-F238E27FC236}">
                <a16:creationId xmlns:a16="http://schemas.microsoft.com/office/drawing/2014/main" id="{F648BCEE-6259-4DC4-A22F-CD823977A94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733800"/>
            <a:ext cx="7315200" cy="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45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3BD-7F80-45EA-8FEC-FAC13C3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0724-0CC3-48CB-9C0E-F1737844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24088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Shadows should generally be a dark color, preferably black.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 with the direction of your shadows.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9FD-58AE-497B-818D-F1ED6D3D80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8F88-92FA-43DB-A77C-2D5E49EE7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9B49-95E9-4051-845C-8FB38F4ED9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4C122-001B-45C7-9A69-D576EEF7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0" y="3567112"/>
            <a:ext cx="7930140" cy="1004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12355-AD06-4F68-AE62-ACDAFC9596A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</p:spTree>
    <p:extLst>
      <p:ext uri="{BB962C8B-B14F-4D97-AF65-F5344CB8AC3E}">
        <p14:creationId xmlns:p14="http://schemas.microsoft.com/office/powerpoint/2010/main" val="1490134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FC6-E86C-498C-8733-6181FB52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id="{DFBB67D7-887C-4D7F-B1B0-B1CAA63CA3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47619" cy="10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F92F-5D9B-4958-9DCF-DA5F8A487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F43E-C89D-4EC8-9D69-FF0AECF0F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5537-F76F-4C1E-9242-6924B7B7DB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43BDA-F0B7-4A0A-B690-994DD9FE1A6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3314761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646-F64E-449D-8ACD-7744166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1660-F9EE-436A-A2FE-BA4EC8CA8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C29-66ED-4748-B4A3-8321A166B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A59C-BCC8-42E0-97AF-1CA0684F7D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F584-3C64-416C-96D8-3B61C77C6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95DDE-7334-43F1-B334-D7C3C94952C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1108467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8A1-9E9D-4B68-947D-F72A5991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7" name="Content Placeholder 6" descr="See page 156 in book" title="See slide title">
            <a:extLst>
              <a:ext uri="{FF2B5EF4-FFF2-40B4-BE49-F238E27FC236}">
                <a16:creationId xmlns:a16="http://schemas.microsoft.com/office/drawing/2014/main" id="{855E6A8D-F06F-4EDF-806F-BE37CB8DC4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22811"/>
            <a:ext cx="63678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B2C-D006-4C54-9483-37A132114E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CD9B-4F10-4695-9D63-560F58EB70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2B9C-F7DF-4072-AFE1-B519B784DF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1561-8C7A-45AF-9F3D-9C360375E77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124124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BCB-A75D-4617-87F6-F2B94C4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FAFE-911B-430A-B2E3-13E6B658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35A5-F403-461B-8CFC-270D502A9B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D976-4F37-4DEC-A5E8-12122B0FB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CB1A-C57F-4213-A408-3ADE3AA18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29D5A-1105-4EC0-8C3E-A7AC920F0C5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50929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8FEE-F33E-489D-B144-46273DD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A0C1-9AE4-483D-B311-FC24D4089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E311-3455-4836-8CA0-E5790BA78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5DD4-AC6E-4A35-B45B-AC363AA201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4DB0-87E9-4B28-BDDE-2B9DA66C7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AB144-B662-4725-A542-E6F9918EE6E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26837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F7CC-446E-4FEE-97F1-85861146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732C-2656-4744-81B3-A5E19EE1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&lt;h2&gt;Looking for a unique gift?&lt;/h2&gt;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6B65-E809-48DF-9C44-7435BE655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77E2-5007-4840-9413-7758F3A6F7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BC85-BC58-4FCF-9760-A88E2EE887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C0221-09F8-4510-930C-DC8D6E0CDA83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95814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58E2-B345-4B94-AB75-C830F87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CD01-7F80-443C-B2D3-265C68356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line-height: 1.5;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E6EA-EF20-412B-8640-70A683067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22B5-AEEC-46E6-9BC1-C1403C55A4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4ACE-7B5A-41D3-BC18-9A289D86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BD6A9-3609-4999-B4E2-658277439AF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92264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200-8CBD-45A2-ACE7-B70930B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C710-B8D5-4874-B61E-ACF445A9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</a:t>
            </a: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last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embedded style sheet to the last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C767-18CD-443F-ACDA-CE9A641B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915-AEE9-482A-9F88-3D80DD92F9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2734-B319-42D9-A18B-4C17BD5409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C5AC-D4FE-4257-906E-09E5588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4C38-25BF-4C74-829E-4C7D51563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622-8970-49EB-B698-D977477892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9C9-AD6B-4F50-8E1F-4891607535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C638-4738-4B0D-936C-7538EFFA9F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050F8-27F8-47F1-A126-180D75AB40E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048018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developer tools in your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5248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!important rules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62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D1926-1BF0-489C-A957-13F1DB2D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19" y="152400"/>
            <a:ext cx="5433161" cy="54091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5AE6CC-17F7-43D2-A446-9D9B9081D8F9}"/>
              </a:ext>
            </a:extLst>
          </p:cNvPr>
          <p:cNvSpPr/>
          <p:nvPr/>
        </p:nvSpPr>
        <p:spPr>
          <a:xfrm>
            <a:off x="1855419" y="5674163"/>
            <a:ext cx="5527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4320" lvl="0" algn="ctr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18497"/>
            <a:ext cx="7315200" cy="369332"/>
          </a:xfrm>
        </p:spPr>
        <p:txBody>
          <a:bodyPr/>
          <a:lstStyle/>
          <a:p>
            <a:r>
              <a:rPr lang="en-US" dirty="0"/>
              <a:t>How to download and use normalize.css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2808798"/>
            <a:ext cx="7162800" cy="3058602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browser, browse to the URL shown above, and click the Download button.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the normalize.css file to your web server.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you save the normalize.css file to your website, you can code a link element for it in each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spc="-10">
                <a:latin typeface="Consolas" panose="020B0609020204030204" pitchFamily="49" charset="0"/>
                <a:ea typeface="Times New Roman" panose="02020603050405020304" pitchFamily="18" charset="0"/>
              </a:rPr>
              <a:t>&lt;link rel="stylesheet" href="styles/normalize.css"&gt;</a:t>
            </a:r>
            <a:endParaRPr lang="en-US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629951"/>
            <a:ext cx="7391400" cy="382544"/>
          </a:xfrm>
        </p:spPr>
        <p:txBody>
          <a:bodyPr/>
          <a:lstStyle/>
          <a:p>
            <a:r>
              <a:rPr lang="en-US" dirty="0"/>
              <a:t>What the normalize.css style sheet does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1084973"/>
            <a:ext cx="7162800" cy="1112555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way.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i="1" spc="-10">
                <a:solidFill>
                  <a:srgbClr val="FF0000"/>
                </a:solidFill>
                <a:latin typeface="Times New Roman" panose="02020603050405020304" pitchFamily="18" charset="0"/>
              </a:rPr>
              <a:t>(Used to change the font-family to sans-serif in older versions.)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0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990600" y="1066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pixel represents a single dot on a screen.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point is 1/72 of an inch.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 em is height of an uppercase M in the font of the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rem is height of an uppercase M in the font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vh is 1% of the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vw is 1% of the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301040635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1084</TotalTime>
  <Words>6040</Words>
  <Application>Microsoft Office PowerPoint</Application>
  <PresentationFormat>On-screen Show (4:3)</PresentationFormat>
  <Paragraphs>881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Three ways to provide styles</vt:lpstr>
      <vt:lpstr>The sequence in which the provided styles  are applied</vt:lpstr>
      <vt:lpstr>A head element that includes two style sheets</vt:lpstr>
      <vt:lpstr>PowerPoint Presentation</vt:lpstr>
      <vt:lpstr>How to download and use normalize.css</vt:lpstr>
      <vt:lpstr>Common units of measure</vt:lpstr>
      <vt:lpstr>All measurements are relative!</vt:lpstr>
      <vt:lpstr>The HTML for a web page that will have borders</vt:lpstr>
      <vt:lpstr>CSS that uses relative units of measure  with a fixed border</vt:lpstr>
      <vt:lpstr>The web page with borders in a web browser</vt:lpstr>
      <vt:lpstr>Recommended Practices</vt:lpstr>
      <vt:lpstr>Three ways to specify colors</vt:lpstr>
      <vt:lpstr>CSS that uses hexadecimal values for colors</vt:lpstr>
      <vt:lpstr>The hex colors in a web browser</vt:lpstr>
      <vt:lpstr>Accessibility guideline for colors</vt:lpstr>
      <vt:lpstr>Other ways to specify colors with CSS3</vt:lpstr>
      <vt:lpstr>Examples of CSS3 colors</vt:lpstr>
      <vt:lpstr>The CSS3 colors in a browser</vt:lpstr>
      <vt:lpstr>HTML that can be selected  by element type, id, or class</vt:lpstr>
      <vt:lpstr>CSS style rules by element type, id, and class</vt:lpstr>
      <vt:lpstr>The elements displayed in a browser</vt:lpstr>
      <vt:lpstr>HTML that can be selected by relationships</vt:lpstr>
      <vt:lpstr>HTML Document Tree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The cascade order for applying CSS style rules</vt:lpstr>
      <vt:lpstr>How to identify a rule as important</vt:lpstr>
      <vt:lpstr>If more than one style rule at a cascade level is applied to an element…</vt:lpstr>
      <vt:lpstr>Cascading styles in Chrome’s developer tools</vt:lpstr>
      <vt:lpstr>How to use Chrome’s developer tools</vt:lpstr>
      <vt:lpstr>The five generic font families</vt:lpstr>
      <vt:lpstr>How to specify a font family and font size</vt:lpstr>
      <vt:lpstr>A rule for the body element that  is inherited by all descendants</vt:lpstr>
      <vt:lpstr>Other properties for styling fonts</vt:lpstr>
      <vt:lpstr>How to use the other properties for styling fonts</vt:lpstr>
      <vt:lpstr>The shorthand font property</vt:lpstr>
      <vt:lpstr>Properties for indenting, aligning, and decorating text</vt:lpstr>
      <vt:lpstr>The HTML for a web page that will use text indent and horizontal alignment </vt:lpstr>
      <vt:lpstr>CSS that specifies a text indent  and horizontal alignment</vt:lpstr>
      <vt:lpstr>The formatted HTML in a web browser</vt:lpstr>
      <vt:lpstr>The text-shadow property</vt:lpstr>
      <vt:lpstr>A text shadow with blur and color</vt:lpstr>
      <vt:lpstr>Accessibility guideline for shadows</vt:lpstr>
      <vt:lpstr>An image that has been floated to the left  of the headings that follow</vt:lpstr>
      <vt:lpstr>The HTML and CSS for the floated image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  <vt:lpstr>Objectives</vt:lpstr>
      <vt:lpstr>Objectives (continued)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96</cp:revision>
  <cp:lastPrinted>2016-01-14T23:03:16Z</cp:lastPrinted>
  <dcterms:created xsi:type="dcterms:W3CDTF">2018-02-26T20:17:41Z</dcterms:created>
  <dcterms:modified xsi:type="dcterms:W3CDTF">2020-06-16T13:23:33Z</dcterms:modified>
</cp:coreProperties>
</file>