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2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200" y="2286000"/>
            <a:ext cx="6096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E60-8CD8-4413-A597-8B1BE50F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description list in a web browser</a:t>
            </a:r>
            <a:endParaRPr lang="en-US" dirty="0"/>
          </a:p>
        </p:txBody>
      </p:sp>
      <p:pic>
        <p:nvPicPr>
          <p:cNvPr id="7" name="Content Placeholder 6" descr="See page 246 in book" title="See slide title">
            <a:extLst>
              <a:ext uri="{FF2B5EF4-FFF2-40B4-BE49-F238E27FC236}">
                <a16:creationId xmlns:a16="http://schemas.microsoft.com/office/drawing/2014/main" id="{671052B5-6E3C-4B87-9904-5C5F74585A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143000"/>
            <a:ext cx="5965695" cy="2743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FA0E-E428-456B-A961-845F7C4F85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D755-1A5A-4905-B8B7-B6D890AD0D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D259-4F80-4D86-AD46-770BFE4EAF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3786-6BD9-419D-9B6C-0F88190B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formatting unordered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5EB0-885B-4D7C-9969-16BDC8908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list-style-type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list-style-image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for the list-style-type property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unordered list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disc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circle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square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none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9DAB-DF95-4427-A26E-0E785B2219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5825-0504-4806-9BBF-6402FFA356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A912-8FE1-407F-A9AE-B58936B1C5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659B-6B23-430F-BA81-FC76B974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two unordered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F1A2-025F-469C-9E4E-CD29A5A26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&lt;h2&gt;Popular web browsers include&lt;/h2&gt;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class="circle"&gt;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&lt;li&gt;Internet Explorer&lt;/li&gt;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&lt;li&gt;Firefox&lt;/li&gt;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&lt;li&gt;Chrome&lt;/li&gt;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&lt;h2&gt;Prime skills for web developers are&lt;/h2&gt;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class="star"&gt;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&lt;li&gt;HTML5 and CSS3&lt;/li&gt;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changes the bullets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ul.circle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-style-type: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ul.star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list-style-image: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("../images/star.png");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3920-02FE-4EE3-BF79-43C18B0ABB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CF8C-24C7-4581-B366-44D48F8C1E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94D5-3A43-4142-B90A-BCB42CA207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6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F23E-045F-4B0A-87D6-0E38D13D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bullet changes in a web browser</a:t>
            </a:r>
            <a:endParaRPr lang="en-US" dirty="0"/>
          </a:p>
        </p:txBody>
      </p:sp>
      <p:pic>
        <p:nvPicPr>
          <p:cNvPr id="7" name="Content Placeholder 6" descr="See page 248 in book" title="See slide title">
            <a:extLst>
              <a:ext uri="{FF2B5EF4-FFF2-40B4-BE49-F238E27FC236}">
                <a16:creationId xmlns:a16="http://schemas.microsoft.com/office/drawing/2014/main" id="{0B67F516-4AF2-440E-8EA6-9CE852F2097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223164" cy="2209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6214-5A14-490E-AFF9-CCFB09BB5F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93E6-A97C-46A6-A8D4-AC8330DB05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15C4-8860-4949-A139-0761CAA142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6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1244-E293-4BED-A075-1D336B53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values for the list-style-type property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4E22-8550-4452-9F10-F72A0A84B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decimal-leading-zero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lower-alpha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upper-alpha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lower-roman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upper-roma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8E20-6F79-428E-80B8-E4584B9D4D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9E9F-BB42-4660-A4F8-C4E312B80B2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3082-6F6D-4208-ACDE-26783A1401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4D9-3717-4A2E-B7D2-DC3C07E7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an 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4E9D-E029-42ED-A078-5F256FB53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&lt;h2&gt;How to create an executable file&lt;/h2&gt;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lower_alpha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&lt;li&gt;Run the WinZip Self Extractor program and click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through the first three dialog boxes.&lt;/li&gt;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the name of the zip file in the fourth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dialog box.&lt;/li&gt;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&lt;li&gt;Click the Next button to test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executable.&lt;/li&gt;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formats the list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ol.lower_alpha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list-style-type: lower-alpha; 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CA03-FDDF-46DD-B4D5-06E646D5D5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D899-ED67-4DF8-813D-7CD8F7154C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E34B-9AEA-4AD3-9282-09F706FD0D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6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2874-399F-444C-A11E-97189E0E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ordered list changes in a web browser</a:t>
            </a:r>
            <a:endParaRPr lang="en-US" dirty="0"/>
          </a:p>
        </p:txBody>
      </p:sp>
      <p:pic>
        <p:nvPicPr>
          <p:cNvPr id="7" name="Content Placeholder 6" descr="See page 250 in book" title="See slide title">
            <a:extLst>
              <a:ext uri="{FF2B5EF4-FFF2-40B4-BE49-F238E27FC236}">
                <a16:creationId xmlns:a16="http://schemas.microsoft.com/office/drawing/2014/main" id="{52475281-8EEA-4E77-8000-70A53D8056B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1" y="1219200"/>
            <a:ext cx="6382799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B32D-3EEF-41D9-B243-F11069C92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F93C0-0D96-4997-B89B-7155CF8F88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5867-7E76-47F2-9985-2F341D1889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38CD-6E31-4839-A30F-3ED0DE7C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an unordered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A6F5-53C7-4B3C-9DEC-8A15B6358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&lt;h2&gt;Popular web browsers&lt;/h2&gt;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&lt;li&gt;Chrome&lt;/li&gt;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&lt;li&gt;Internet Explorer&lt;/li&gt;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&lt;li&gt;Firefox&lt;/li&gt;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&lt;li&gt;Safari&lt;/li&gt;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&lt;li&gt;Opera&lt;/li&gt;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aligns the list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.25em;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.25em;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A8E-CFCA-4681-A8FD-56145CB18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0D9A-CAFA-4BEA-BC46-377F8767C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65F4-0E7B-46EA-BF30-8B9B78E36D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6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CD7D-0185-48B7-876F-8F4DF29A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aligned list items in a web browser</a:t>
            </a:r>
            <a:endParaRPr lang="en-US" dirty="0"/>
          </a:p>
        </p:txBody>
      </p:sp>
      <p:pic>
        <p:nvPicPr>
          <p:cNvPr id="7" name="Content Placeholder 6" descr="See page 252 in book" title="See slide title">
            <a:extLst>
              <a:ext uri="{FF2B5EF4-FFF2-40B4-BE49-F238E27FC236}">
                <a16:creationId xmlns:a16="http://schemas.microsoft.com/office/drawing/2014/main" id="{15DE4AE5-24D5-4ECF-B5E7-7E9CBE06E15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546776" cy="1600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A061-75CC-4223-A1AE-482E162DDC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7CFA-6C14-4AA2-BA4B-7DA221554D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C7E8-6E95-4569-A275-0CA49829A2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1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C4C0-F786-4BA5-85D5-7D0D98FA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attributes of the &lt;a&gt;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DD27-6050-4F9B-8E0B-1A2AEFF00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tabindex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accesskey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8C74-3EBA-4E55-AC13-C475A61DB1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93AC-9B02-45E5-ADD0-FDF8054AA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11B2-36F8-4195-A361-A81E77DF34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2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1A4C-77D8-4D7A-B0B1-F0E90625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D5DD-C463-4DD4-AD7C-77F43AA97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links and lists in all their variations with HTML and with CSS.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and describe the three types of HTML lists.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&lt;a&gt; elements for linking to another web page, opening another web page in a new browser window, linking to placeholders on the same page, linking to media files, starting an email message, calling a phone number, or starting a Skype session.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unordered lists and &lt;a&gt; elements for the creation of navigation lists and navigation menus, including 2- and 3-tier menus.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pseudo-classes for formatting links: :link, :visited, :hover, and :focus.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CSS properties for formatting links: text-decoration and border.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1A25-EB3A-4CA7-9960-1FD6F6B3BB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3B6-8F84-44E8-94E5-18FD0D2C4A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FE66-D3D4-4909-9219-91362D51F8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7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66E3-A79A-410A-9651-E5D316DC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link, an image link, and a text link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title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221E-8697-457B-939C-4175D160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tabindex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="0"&gt;Shopping cart&lt;/a&gt;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="images/cart_animated.gif"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alt="Shopping cart"&gt;&lt;/a&gt;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="/books/php_toc.html"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title="Review the complete table of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contents"&gt;TOC&lt;/a&gt;&lt;/p&gt;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989C9-F691-4AB9-A02D-D2388EB694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6F1B-0982-479A-A328-92BC6E8D2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03F9-CB5F-425B-9736-58043614C2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6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3968-6DF4-4AB3-AC2D-E8BF31F4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and image links in a web browser</a:t>
            </a:r>
            <a:endParaRPr lang="en-US" dirty="0"/>
          </a:p>
        </p:txBody>
      </p:sp>
      <p:pic>
        <p:nvPicPr>
          <p:cNvPr id="7" name="Content Placeholder 6" descr="See page 254 in book" title="See slide title">
            <a:extLst>
              <a:ext uri="{FF2B5EF4-FFF2-40B4-BE49-F238E27FC236}">
                <a16:creationId xmlns:a16="http://schemas.microsoft.com/office/drawing/2014/main" id="{99CFC296-7CE5-4341-ACAC-7666D27C8F3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353024" cy="205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735D-45F1-44EE-B9DB-21BC07129F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7D89-437B-4A2C-A77C-3598510F1E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725B-DA73-40B9-9984-6374F3AE1A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2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300-D588-4E59-BF70-B084A031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3405-AAA6-48E6-BE27-AEDC77687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text for a link has to be short, code the title attribute to clarify where the link is going.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should also code the title attribute if a link includes an image with no text.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36F1-CAE1-4A19-BD0D-9327E53546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DED2-A46C-44F1-9690-E0C9C6EE1E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1E07-C0CA-4589-AABB-A013E4921A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3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ED60-5234-4689-B3A0-AD6F92CD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 for formatting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3D21-41D9-4C12-AD6A-33233239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71D9-CD44-4A66-9847-44B062E7E2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4B1F-F922-4586-9E44-8C889355DC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86E5-9A45-4D05-9699-4303AC8051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D5C1-5A4D-4E2E-9DB6-C240404C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properties for removing underlines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A943-221C-46AE-BF6B-4A0902643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text-decoration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border-style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A883-1DAC-48E5-A221-FAB9B5B02C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37DD-49FC-4045-BB9E-F61DCB416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D83A-F4FA-43D2-9962-DE029343EB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0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F008-737B-41CB-9121-271FEDBC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three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83B0-F412-45F8-8429-C57B6568A0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selectors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apply to the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125%;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14AC-0F9E-4976-98A9-080A5BAD96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CB76-DFF4-47B9-BE2B-618830D6DA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60D1-2366-4453-834B-00597CFADD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ABDF-9024-4011-A698-9497C2F2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links in a browser with the focus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third link</a:t>
            </a:r>
            <a:endParaRPr lang="en-US" dirty="0"/>
          </a:p>
        </p:txBody>
      </p:sp>
      <p:pic>
        <p:nvPicPr>
          <p:cNvPr id="7" name="Content Placeholder 6" descr="See page 256 in book" title="See slide title">
            <a:extLst>
              <a:ext uri="{FF2B5EF4-FFF2-40B4-BE49-F238E27FC236}">
                <a16:creationId xmlns:a16="http://schemas.microsoft.com/office/drawing/2014/main" id="{E55E944C-8348-47D5-AE21-B4E65AD1EC5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58541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A9F3-E749-4726-BA5A-03D55048D6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08A3-83D5-4340-B70E-CF6E9F8424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A7F9-D026-43AA-B166-12329DCB15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4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B444-F466-4711-BCA3-B8D4F780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A0C3-8FC4-4180-88EF-AD9F989AD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for the :hover and :focus selectors.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the formatting is the same whether you hover the mouse over a link or use the keyboard to tab to the link.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C643-F067-417A-81C8-F231B21D4E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C3D3-3A5C-456C-9AF2-F8AA7BAC4B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9A91-384B-4660-BE56-D01C75082A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7150-AB09-4F5A-80DE-D038E5E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02"/>
            <a:ext cx="7315200" cy="11079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 link that loads the document </a:t>
            </a:r>
            <a:b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new window or tab</a:t>
            </a:r>
            <a:b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F7C8A-FC91-4D07-8033-8830DE01E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&lt;p&gt;Just go to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="http://www.html5test.com/"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target="_blank"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the HTML5 testing site&lt;/a&gt;. It rates your browser as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it loads 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and also has data on how well other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browsers conform to HTML5.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E4D7-C2DF-402E-A4CA-3E3F571134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D067-BF04-4AC5-962C-B42AC9EBBE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BEE7-7DFA-4DF4-A751-AAB629EE6A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66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7738-E60E-4773-BF7D-3E9FF0CE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one browser tab</a:t>
            </a:r>
            <a:endParaRPr lang="en-US" dirty="0"/>
          </a:p>
        </p:txBody>
      </p:sp>
      <p:pic>
        <p:nvPicPr>
          <p:cNvPr id="7" name="Content Placeholder 6" descr="See page 258 in book" title="See slide title">
            <a:extLst>
              <a:ext uri="{FF2B5EF4-FFF2-40B4-BE49-F238E27FC236}">
                <a16:creationId xmlns:a16="http://schemas.microsoft.com/office/drawing/2014/main" id="{DCEFB51F-718F-43BC-B02B-203453C53F7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17876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15D0-31D2-4919-94A0-BAE1482C61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14DF-16F9-49B4-A70D-40BA070052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5A76-C41D-4D33-8A1E-43A5F1B73E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21D4-8FC1-4CBE-8CAB-50AC6829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an unordered list with paragraphs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F5B9-160F-408B-96F1-E8E098B4C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0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 Programs&lt;/h1&gt;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&lt;p&gt;Join us for a complimentary coffee hour at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="saroyan.html"&gt;William Saroyan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Theatre&lt;/a&gt;, 9:15 to 10:15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a.m. on the day of each lecture. The speakers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usually attend this very special event.&lt;/p&gt;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&lt;p&gt;Extend the excitement of Town Hall by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purchasing tickets to the post-lecture luncheons.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unique opportunity allows you to ask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more questions of the speakers--plus spend extra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time meeting new Town Hall friends.&lt;/p&gt;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&lt;p&gt;A limited number of tickets are available.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(559) 555-1212 for reservations by the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Friday preceding the event.&lt;/p&gt;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E33E-DDA0-4DB7-B554-B532368FD7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9841-6E8C-4811-9F62-5705A43510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5EAE-7F87-4C69-A26F-4CE0763FD4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3D45-D0D0-4117-98C0-98537C28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html5test.com home page in another tab</a:t>
            </a:r>
            <a:endParaRPr lang="en-US" dirty="0"/>
          </a:p>
        </p:txBody>
      </p:sp>
      <p:pic>
        <p:nvPicPr>
          <p:cNvPr id="7" name="Content Placeholder 6" descr="See page 258 in book" title="See slide title">
            <a:extLst>
              <a:ext uri="{FF2B5EF4-FFF2-40B4-BE49-F238E27FC236}">
                <a16:creationId xmlns:a16="http://schemas.microsoft.com/office/drawing/2014/main" id="{C823E3B7-D5F0-44BC-96A9-820D15A33A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7099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9418-F66D-4996-8B70-49D799E3A1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6AC6-5CF1-464C-B91E-AB7FAEA559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8573-9915-4443-BA64-720A4559B9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1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AA16-78F9-4602-B5BB-B4694BFC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links to topics on the same page</a:t>
            </a:r>
            <a:endParaRPr lang="en-US" dirty="0"/>
          </a:p>
        </p:txBody>
      </p:sp>
      <p:pic>
        <p:nvPicPr>
          <p:cNvPr id="7" name="Content Placeholder 6" descr="See page 260 in book" title="See slide title">
            <a:extLst>
              <a:ext uri="{FF2B5EF4-FFF2-40B4-BE49-F238E27FC236}">
                <a16:creationId xmlns:a16="http://schemas.microsoft.com/office/drawing/2014/main" id="{BDD92492-B735-4D42-ABCD-D191DA7B813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219200"/>
            <a:ext cx="7315200" cy="27558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B249-63ED-403E-A616-8D6DBFDC7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7672-8912-437D-8473-A12D8849F3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28A9-782B-47E6-AF42-EF25A1B86B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3C54-E4E2-48F4-AFAE-3274C7B6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when the sixth link is clicked</a:t>
            </a:r>
            <a:endParaRPr lang="en-US" dirty="0"/>
          </a:p>
        </p:txBody>
      </p:sp>
      <p:pic>
        <p:nvPicPr>
          <p:cNvPr id="7" name="Content Placeholder 6" descr="See page 260 in book" title="See slide title">
            <a:extLst>
              <a:ext uri="{FF2B5EF4-FFF2-40B4-BE49-F238E27FC236}">
                <a16:creationId xmlns:a16="http://schemas.microsoft.com/office/drawing/2014/main" id="{A2FAB782-2EA1-47A6-8780-F8294F3927C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20142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D866-91F1-4CA1-ABBF-262A2C78FB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AF61-405F-4BAC-9E50-1F1170C616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2B3A-D0AA-4830-B587-C0D1283EC2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3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41DD-62C1-41E8-9E93-9FEDB6D1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Linking to placeholders on a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2EEA-90EC-42B1-A36A-F7B41B072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placeholder the top of the page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&lt;h1&gt;&lt;a id="top"&gt;8 reasons why trainers like our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books&lt;/a&gt;&lt;/h1&gt;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placeholder for reason 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&lt;h2&gt;&lt;a id="reason6"&gt;Our complete, real-world applications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ensure mastery&lt;/a&gt;&lt;/h2&gt;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links that jump to placeholders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same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="#reason6"&gt;Complete, real-world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applications&lt;/a&gt;&lt;/p&gt;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="#top"&gt;Return to top&lt;/a&gt;&lt;/p&gt;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jumps to a placeholder on this page from another page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="8reasons.html#reason6"&gt;Complete, real-world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applications&lt;/a&gt;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C3E8-F56C-49CD-ACE7-D18965875F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E6C3-06FE-4884-835D-B304803EAE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D2D0-E64E-47FE-B3F1-8989B78B58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5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0091-64A3-4606-B0B7-FA08CBD0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media formats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91AE8-32B4-4865-AFB5-66BCAACB8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PDF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WAV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MP3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MPG/MPEG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F311-777E-4BA6-B2E7-8CA1B8D295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7E45-E328-45C4-A4F5-CE6F63C670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7F1B-ECDC-4F3B-8A3F-BA7BD0089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8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A9BE-113D-4405-B937-E8A09C8B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link that displays a PDF file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new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AF49-6503-4077-960C-CAA5DEBB6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="documents/instructors_summary.pdf"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type="application/pdf"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target="_blank"&gt;Read the Instructor's Summary&lt;a&gt;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DABA-056F-440F-9048-B63E5E4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515A-A1E1-4D71-802E-4BD015EED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5AE1-A09C-445C-BC7E-CA892095E2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80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8CF1-8C0A-4D17-8B63-7A0E41D8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PDF file in a browser</a:t>
            </a:r>
            <a:endParaRPr lang="en-US" dirty="0"/>
          </a:p>
        </p:txBody>
      </p:sp>
      <p:pic>
        <p:nvPicPr>
          <p:cNvPr id="7" name="Content Placeholder 6" descr="See page 262 in book" title="See slide title">
            <a:extLst>
              <a:ext uri="{FF2B5EF4-FFF2-40B4-BE49-F238E27FC236}">
                <a16:creationId xmlns:a16="http://schemas.microsoft.com/office/drawing/2014/main" id="{A99070FB-18E0-4A9D-8109-CF249523073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8984"/>
            <a:ext cx="7315200" cy="24123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5929-A701-490E-ADF8-285C71491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19D2-AAD2-4131-870B-8D34165D7C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AFCB-080A-4C39-8E6E-B5CA9D4B2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0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FE7E-9BFD-4A7D-A430-13CFB7DC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link that plays an MP3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4011-D52C-400F-A36E-C9EEC056D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="music/twist_away.mp3" type="audio/mpeg"&gt;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MP3 file&lt;/a&gt;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4983-BF75-4823-AD8A-22726473C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294-C22D-4059-8910-F5C5942E47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2298-D7A4-4735-9F10-BE6853E4E2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0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5B0A-EAD2-41FB-8340-492F0396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link that plays a PowerPoint 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A0C6-7924-43E8-9000-B7E4F67AF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="media/chapter_01.pps"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target="_blank"&gt;Review the slides for chapter 1&lt;/a&gt;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ECE0-6EF9-49B5-94B8-2E8B44DD65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17F2-4311-4FFD-966D-67C95AC951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6B8F-1806-45C5-942A-A3D8EE102F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7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F571-35E1-46A6-B3C2-851AAD42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links for email, phone, and Skype</a:t>
            </a:r>
            <a:endParaRPr lang="en-US" dirty="0"/>
          </a:p>
        </p:txBody>
      </p:sp>
      <p:pic>
        <p:nvPicPr>
          <p:cNvPr id="7" name="Content Placeholder 6" descr="See page 264 in book" title="See slide title">
            <a:extLst>
              <a:ext uri="{FF2B5EF4-FFF2-40B4-BE49-F238E27FC236}">
                <a16:creationId xmlns:a16="http://schemas.microsoft.com/office/drawing/2014/main" id="{70B7A991-64F8-4B7B-9D7A-EA022FF6B4B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3582772" cy="1295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5EA5-B8C8-4FA8-A30B-5E53D3BA30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FED-3284-4381-BE64-16A178C7C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3E39-DBDB-4C20-998B-0B4A0B8543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448B-E58A-4609-8686-49C4DFEA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unordered list in a web browser</a:t>
            </a:r>
            <a:endParaRPr lang="en-US" dirty="0"/>
          </a:p>
        </p:txBody>
      </p:sp>
      <p:pic>
        <p:nvPicPr>
          <p:cNvPr id="7" name="Content Placeholder 6" descr="See page 240 in book" title="See slide title">
            <a:extLst>
              <a:ext uri="{FF2B5EF4-FFF2-40B4-BE49-F238E27FC236}">
                <a16:creationId xmlns:a16="http://schemas.microsoft.com/office/drawing/2014/main" id="{1066C0E9-2B98-406A-BEA7-0A0B41B52E8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54718"/>
            <a:ext cx="6026594" cy="24266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77B7-C643-4BB7-A42A-999750E926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44D43-71A4-4197-AAAC-295CFDF9D6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E87C-E3FD-4170-BC49-E40628172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59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A566-AE67-4E7E-90C5-2DD6D017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Email, phone, and Skype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95F2A-ECCD-4BB3-BE16-35B4DDF4F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starts an email message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="mailto:support@murach.com"&gt;Send us an email&lt;/a&gt;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email link with a CC address and a subject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="mailto:support@murach.com?cc=ben@murach.com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&amp;subject=Web mail"&gt;Send us an email&lt;/a&gt;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link that calls a phone number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="tel:555-555-5555"&gt;Call us&lt;/a&gt;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link that starts a Skype session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skype:murachsupport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"&gt;Skype chat with us&lt;/a&gt;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DC70C-2065-495C-B08A-1AE4638372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C180-FA3A-4E5E-9557-9ABFF885C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7607-1D1D-4166-97C9-329D7DA6A8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9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82E3-45F4-4367-9CFB-96ED4EF2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vertical navigation menu</a:t>
            </a:r>
            <a:endParaRPr lang="en-US" dirty="0"/>
          </a:p>
        </p:txBody>
      </p:sp>
      <p:pic>
        <p:nvPicPr>
          <p:cNvPr id="7" name="Content Placeholder 6" descr="See page 266 in book" title="See slide title">
            <a:extLst>
              <a:ext uri="{FF2B5EF4-FFF2-40B4-BE49-F238E27FC236}">
                <a16:creationId xmlns:a16="http://schemas.microsoft.com/office/drawing/2014/main" id="{AA61BFEE-7F61-4297-B7EB-03E637861F2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219200"/>
            <a:ext cx="2866667" cy="21428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0962-3809-4791-8C1D-4280413E16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DC57-DAB2-47D9-AD89-2BB2464EDF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D29C-6489-4AA4-A182-18088912B3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44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4CCE-2C6C-463E-85C2-2EE9550E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vertical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77D10-A955-402F-BC13-B416B64BE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nav_list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 class="current"&gt;Become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 Member&lt;/a&gt;&lt;/li&gt;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="about_us.html"&gt;About Us&lt;/a&gt;&lt;/li&gt;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6884-3CFB-4E4B-9097-1A74CB5049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1F8A-F294-48DF-8FBD-7FD5CC17B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4C99-600F-4211-9F19-7FE60178D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8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0800-CC12-4DD0-80C1-3B15E906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vertical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FA442-FF8B-44FD-9980-E9D0655D0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list-style-type: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1.25em;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200px;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blue;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.5em 0 .5em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4961-2DFC-4232-BAAB-67EA56900F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32F1-E737-43E5-B8A3-268CBD5EE4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53A6-7FDC-46F3-BEAD-1246FB9899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95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D44E-46AA-4BAA-AD61-D385332D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horizontal navigation menus</a:t>
            </a:r>
            <a:endParaRPr lang="en-US" dirty="0"/>
          </a:p>
        </p:txBody>
      </p:sp>
      <p:pic>
        <p:nvPicPr>
          <p:cNvPr id="7" name="Content Placeholder 6" descr="See page 268 in book" title="See slide title">
            <a:extLst>
              <a:ext uri="{FF2B5EF4-FFF2-40B4-BE49-F238E27FC236}">
                <a16:creationId xmlns:a16="http://schemas.microsoft.com/office/drawing/2014/main" id="{3A48E438-8D11-4152-A792-D9D940C3F19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66667" cy="19904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9CE6-C870-4815-9A45-0F6F949E81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6317-D360-4938-8A02-C8C2F3B0B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E88C-475D-417A-A538-D1932EB82D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17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5C44-2210-460F-A2E9-301A033B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horizontal navigation menus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F038-BCD0-4F53-BFE7-0DB945546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 class="current"&gt;Become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 Member&lt;/a&gt;&lt;/li&gt;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="about_us.html"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"&gt;About Us&lt;/a&gt;&lt;/li&gt;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60317-16E1-480B-8958-7AA78A06EA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E4D0-4B95-49C2-863B-5131125856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B9E2-63F2-4027-882C-5617E2FE2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99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43C-C03D-4262-8A5D-BD44A382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first horizontal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17DA-0348-4F71-91FB-E12F36801E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list-style-type: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 0;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padding above and below li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elements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inline;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text-decoration: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B781-CEBD-4242-A7B8-505939E8D4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DBA1-D2D8-4E35-AFB6-5248DBB627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844E-0089-45C3-9C6E-51B2921719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56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B4D-3246-40BE-BE5D-CED9F53B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second horizontal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4BAD-7827-4A2B-AF40-B155343A7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	list-style-type: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175px;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 0;      /* padding above and below a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elements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blue;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white;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yellow;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FD53-5D35-4291-85E0-1EA49F263A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4B81-265D-4728-8143-4CA2739EF7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C4EA-3628-40CB-85F6-E4F1FB9B18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2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6DEF-69C7-4C8D-BF15-912E5C46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2-tier navigation menu</a:t>
            </a:r>
            <a:endParaRPr lang="en-US" dirty="0"/>
          </a:p>
        </p:txBody>
      </p:sp>
      <p:pic>
        <p:nvPicPr>
          <p:cNvPr id="7" name="Content Placeholder 6" descr="See page 270 in book" title="See slide title">
            <a:extLst>
              <a:ext uri="{FF2B5EF4-FFF2-40B4-BE49-F238E27FC236}">
                <a16:creationId xmlns:a16="http://schemas.microsoft.com/office/drawing/2014/main" id="{A615D9E2-24CE-4A26-BE3A-62EC726EDF0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219200"/>
            <a:ext cx="7152381" cy="16952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0BFC-12C2-4F0D-A18F-455C286406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1AC3-E7A4-483D-A1E2-E95C174764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404AD-74D5-46DF-8AFE-F365348FCF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6E5-7FA5-4530-A1AB-2113709B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2-tier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9D84-C0B7-4B66-9EC7-09C8A6D09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="#"&gt;Speakers&lt;/a&gt;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="#"&gt;Jeffrey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="#"&gt;Andrew Ross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 class="current"&gt;Become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 Member&lt;/a&gt;&lt;/li&gt;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="#"&gt;Our History&lt;/a&gt;&lt;/li&gt;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="#"&gt;Board of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Directors&lt;/a&gt;&lt;/li&gt;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DE5-B213-4A7C-A370-FEEAF2A8EC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C47B-D18F-4B41-8F3A-7D3AB91E4C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6169-2724-484C-A0CA-1711E1913A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E2A7-386F-4F62-86E1-90913EBD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ordered list that is continued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BE67-4134-41E5-A11E-AD41D84EA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&lt;h1&gt;How to use the WinZip Self Extractor&lt;/h1&gt;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&lt;h2&gt;Before you start the WinZip Self Extractor&lt;/h2&gt;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&lt;li&gt;Create a text file that contains the message you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want to be displayed when the executable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starts.&lt;/li&gt;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&lt;li&gt;Create a batch file that copies the exercises,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and store it in the main folder for the files to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be zipped.&lt;/li&gt;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&lt;li&gt;Create the zip file.&lt;/li&gt;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&lt;h2&gt;How to create an executable file&lt;/h2&gt;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start="4"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&lt;li&gt;Run the WinZip Self Extractor program and click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through the first three dialog boxes.&lt;/li&gt;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the name of the zip file in the fourth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dialog box.&lt;/li&gt;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&lt;li&gt;Click the Next button to test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executable.&lt;/li&gt;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C364-36F4-461F-BFE5-B77FFA527E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0D16-C62E-4E1D-9364-2863D57554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AF01-8485-40DD-9C43-4D30D6E629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71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C39D-6AA6-4A77-8CD7-C387F056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7D5D-93E1-4141-BBF6-E0A99A981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relative;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float: left;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absolute;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top: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float: none;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li:hover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::after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69F3-6CC9-4F5A-B887-0E24992489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6C34D-08C8-4645-9D31-878826B977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1317-9EEB-4686-B9C1-5F62D215A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0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AC62-9E73-49F3-B8AC-76FBB3DE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3-tier navigation menu</a:t>
            </a:r>
            <a:endParaRPr lang="en-US" dirty="0"/>
          </a:p>
        </p:txBody>
      </p:sp>
      <p:pic>
        <p:nvPicPr>
          <p:cNvPr id="7" name="Content Placeholder 6" descr="See page 272 in book" title="See slide title">
            <a:extLst>
              <a:ext uri="{FF2B5EF4-FFF2-40B4-BE49-F238E27FC236}">
                <a16:creationId xmlns:a16="http://schemas.microsoft.com/office/drawing/2014/main" id="{C777FA0B-C006-4EB2-AA07-A11CFE1403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219200"/>
            <a:ext cx="7057143" cy="32571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C943-9C3C-4555-85D3-8E48EF86CB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2F15-C2F1-4C88-AF46-1C7CF4141A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1FED-745C-4C25-8AAF-C0CF033FEA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1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397-2D68-49EC-BDE1-A64CA88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2200-398E-4166-BA8A-B7F0538D5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="#"&gt;...Chua&lt;/a&gt;&lt;/li&gt;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="sampson.html"&gt;...&lt;/a&gt;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="members.html"&gt;Become...&lt;/a&gt;&lt;/li&gt;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657D-5708-4B05-90D7-4AB1BA1EC7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252C-AD20-472A-80F1-F900C111F6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69A6-EF81-4C37-BA0B-C24B52FA2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5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DA4B-9E13-4203-9A13-3714C919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3-tier menu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D76F-8831-42B5-9EAD-9D62E22AE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="#"&gt;Our History&lt;/a&gt;&lt;/li&gt;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="#"&gt;Board...&lt;/a&gt;&lt;/li&gt;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="#"&gt;Past Speakers&lt;/a&gt;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="#"&gt;2017&lt;/a&gt;&lt;/li&gt;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="#"&gt;2016&lt;/a&gt;&lt;/li&gt;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="#"&gt;2015&lt;/a&gt;&lt;/li&gt;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Contact Information&lt;/a&gt;&lt;/li&gt;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D4C-AB05-44AE-B5C1-2909AF9C11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C59C-DDD7-405F-BC65-1CC8F624C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3BFF-52BD-475F-B01F-39081CA5C5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13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98F-6804-415E-AC96-7B8F9BF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operation of the 3-tier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C0DF-4FDF-49ED-B09A-B1996F189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relative;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float: left; }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absolute;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top: 100%;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relative;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left: 100%;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0;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li.lastitem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left: -100%;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0;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li:hover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::after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 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D020-DAAF-4F85-BD95-702883C700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8867-B607-435A-B6D0-AC0D06C4C1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361F-391B-4A5A-BCF3-98180F59C2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29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C918-730F-4B2D-8DE5-563B754A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formatting the 3-tier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A22F-1A59-48F5-9141-45F55BFCA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176px;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blue;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li.lastitem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178px;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olor: yellow;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a:hover, 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119-DB6D-4B24-948C-4FC47BD223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FB13-E818-468A-B28B-9A4121662A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4064-EF54-4EBF-B71D-E862348100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24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68B8-7542-48FB-8E4B-321ED459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7-1	Start an email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9CE65E42-1777-465F-96CD-7C1E7E55627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6" y="1143000"/>
            <a:ext cx="469112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899F-806C-43F1-9C30-E46ABC557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0C90-2914-49F4-816C-7038379F70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3274-656E-4CB6-B067-A9FEB7383C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66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335-31A7-45A4-85F5-88C2AA3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7-2	Create a vertical navigation menu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099E2C99-AB4D-499E-AF2C-A2C457EA5C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86509"/>
            <a:ext cx="7315200" cy="42849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DE6E-369C-4183-955F-D4B660C86A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A873-3937-42FC-90B6-017300E6B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E9C3-0631-451A-92A8-25C10C26D7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9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1A4C-77D8-4D7A-B0B1-F0E90625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D5DD-C463-4DD4-AD7C-77F43AA97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links and lists in all their variations with HTML and with CSS.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and describe the three types of HTML lists.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&lt;a&gt; elements for linking to another web page, opening another web page in a new browser window, linking to placeholders on the same page, linking to media files, starting an email message, calling a phone number, or starting a Skype session.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unordered lists and &lt;a&gt; elements for the creation of navigation lists and navigation menus, including 2- and 3-tier menus.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pseudo-classes for formatting links: :link, :visited, :hover, and :focus.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CSS properties for formatting links: text-decoration and border.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1A25-EB3A-4CA7-9960-1FD6F6B3BB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3B6-8F84-44E8-94E5-18FD0D2C4A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FE66-D3D4-4909-9219-91362D51F8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86AD-4854-40FD-B9BB-804FA91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ordered list in a web browser</a:t>
            </a:r>
            <a:endParaRPr lang="en-US" dirty="0"/>
          </a:p>
        </p:txBody>
      </p:sp>
      <p:pic>
        <p:nvPicPr>
          <p:cNvPr id="7" name="Content Placeholder 6" descr="See page 242 in book" title="See slide title">
            <a:extLst>
              <a:ext uri="{FF2B5EF4-FFF2-40B4-BE49-F238E27FC236}">
                <a16:creationId xmlns:a16="http://schemas.microsoft.com/office/drawing/2014/main" id="{9FB10C00-9D48-4E70-B1E8-7521760244B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1219200"/>
            <a:ext cx="5963411" cy="2971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6068-54E2-4DD9-BB2F-8EDE9EF3FC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C6D1-42F5-44CB-840A-D821CE902B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7779-E9FF-4F9C-AA5B-FFC204E486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36EC-2D36-4AF8-8EC0-5C18DDC6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Ordered lists nested within an unordered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10FD-2268-48AF-BDFC-C92FE775D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&lt;h1&gt;How to use the WinZip Self Extractor program&lt;/h1&gt;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&lt;li&gt;Before you start the WinZip Self Extractor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&lt;li&gt;How to create an executable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start="4"&gt;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94AD-6790-4499-B138-7349EDE694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9375-3AF3-4235-A6AE-1A614A26DF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565E-6217-4F1C-8762-B1D6ADA296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6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0EF2-5D6B-4ECE-8A1C-7F3872A2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nested lists in a web browser</a:t>
            </a:r>
            <a:endParaRPr lang="en-US" dirty="0"/>
          </a:p>
        </p:txBody>
      </p:sp>
      <p:pic>
        <p:nvPicPr>
          <p:cNvPr id="7" name="Content Placeholder 6" descr="See page 244 in book" title="See slide title">
            <a:extLst>
              <a:ext uri="{FF2B5EF4-FFF2-40B4-BE49-F238E27FC236}">
                <a16:creationId xmlns:a16="http://schemas.microsoft.com/office/drawing/2014/main" id="{9020F197-8D37-4412-925B-7C3B194AD8B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162333"/>
            <a:ext cx="6322041" cy="24952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AB63-85B6-4727-99E0-F8BBC18E12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E07D-3ACA-4DB2-9D1B-D22F62B4F8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A61E-E444-4824-A799-F2E5C303F8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3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071B-1C52-4953-A548-4836A074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 description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9D8D5-BD14-4680-807A-3FF8C3E9C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&lt;h2&gt;Components of the Internet architecture&lt;/h2&gt;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&gt;client&lt;/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computer that accesses the web pages of a web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application using a web browser.&lt;/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&gt;web server&lt;/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computer that holds the files for each web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application.&lt;/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&gt;local area network (LAN)&lt;/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small network of computers that are near each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other and can communicate with each other over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short distances.&lt;/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&gt;wide area network (WAN)&lt;/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network that consists of multiple LANs that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have been connected together over long distances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routers.&lt;/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&gt;Internet exchange point&lt;/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&gt;Large routers that connect WANs together.&lt;/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4360-A167-448B-8ADA-D429F1D473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5A07-B2D4-40AB-B21A-94F60A6A6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73FC-5B9F-4606-8DA4-39389C8A5A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333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136</TotalTime>
  <Words>5066</Words>
  <Application>Microsoft Office PowerPoint</Application>
  <PresentationFormat>On-screen Show (4:3)</PresentationFormat>
  <Paragraphs>662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7</vt:lpstr>
      <vt:lpstr>Objectives</vt:lpstr>
      <vt:lpstr>HTML for an unordered list with paragraphs  and links</vt:lpstr>
      <vt:lpstr>The unordered list in a web browser</vt:lpstr>
      <vt:lpstr>An ordered list that is continued</vt:lpstr>
      <vt:lpstr>The ordered list in a web browser</vt:lpstr>
      <vt:lpstr>Ordered lists nested within an unordered list</vt:lpstr>
      <vt:lpstr>The nested lists in a web browser</vt:lpstr>
      <vt:lpstr>HTML for a description list</vt:lpstr>
      <vt:lpstr>The description list in a web browser</vt:lpstr>
      <vt:lpstr>Properties for formatting unordered lists</vt:lpstr>
      <vt:lpstr>HTML for two unordered lists</vt:lpstr>
      <vt:lpstr>The bullet changes in a web browser</vt:lpstr>
      <vt:lpstr>Common values for the list-style-type property  of an ordered list</vt:lpstr>
      <vt:lpstr>HTML for an ordered list</vt:lpstr>
      <vt:lpstr>The ordered list changes in a web browser</vt:lpstr>
      <vt:lpstr>HTML for an unordered list</vt:lpstr>
      <vt:lpstr>The aligned list items in a web browser</vt:lpstr>
      <vt:lpstr>Four attributes of the &lt;a&gt; element</vt:lpstr>
      <vt:lpstr>A text link, an image link, and a text link  with a title attribute</vt:lpstr>
      <vt:lpstr>The text and image links in a web browser</vt:lpstr>
      <vt:lpstr>Accessibility guidelines for links</vt:lpstr>
      <vt:lpstr>Common CSS pseudo-classes for formatting links</vt:lpstr>
      <vt:lpstr>The properties for removing underlines  and borders</vt:lpstr>
      <vt:lpstr>The HTML for three links</vt:lpstr>
      <vt:lpstr>The links in a browser with the focus  on the third link</vt:lpstr>
      <vt:lpstr>Accessibility guideline for :hover and :focus</vt:lpstr>
      <vt:lpstr>HTML for a link that loads the document  in a new window or tab </vt:lpstr>
      <vt:lpstr>The HTML in one browser tab</vt:lpstr>
      <vt:lpstr>The html5test.com home page in another tab</vt:lpstr>
      <vt:lpstr>A web page that links to topics on the same page</vt:lpstr>
      <vt:lpstr>The page when the sixth link is clicked</vt:lpstr>
      <vt:lpstr>Linking to placeholders on a page</vt:lpstr>
      <vt:lpstr>Popular media formats</vt:lpstr>
      <vt:lpstr>An HTML link that displays a PDF file  in a new window</vt:lpstr>
      <vt:lpstr>The PDF file in a browser</vt:lpstr>
      <vt:lpstr>An HTML link that plays an MP3 file</vt:lpstr>
      <vt:lpstr>An HTML link that plays a PowerPoint slide show</vt:lpstr>
      <vt:lpstr>A web page with links for email, phone, and Skype</vt:lpstr>
      <vt:lpstr>Email, phone, and Skype links</vt:lpstr>
      <vt:lpstr>A vertical navigation menu</vt:lpstr>
      <vt:lpstr>The HTML for the vertical navigation menu</vt:lpstr>
      <vt:lpstr>The CSS for the vertical navigation menu</vt:lpstr>
      <vt:lpstr>Two horizontal navigation menus</vt:lpstr>
      <vt:lpstr>The HTML for the horizontal navigation menus</vt:lpstr>
      <vt:lpstr>The CSS for the first horizontal menu</vt:lpstr>
      <vt:lpstr>The CSS for the second horizontal menu</vt:lpstr>
      <vt:lpstr>A 2-tier navigation menu</vt:lpstr>
      <vt:lpstr>The HTML for the 2-tier menu</vt:lpstr>
      <vt:lpstr>The CSS for the 2-tier menu</vt:lpstr>
      <vt:lpstr>A 3-tier navigation menu</vt:lpstr>
      <vt:lpstr>The HTML for the 3-tier menu</vt:lpstr>
      <vt:lpstr>The HTML for the 3-tier menu (continued)</vt:lpstr>
      <vt:lpstr>The CSS for the operation of the 3-tier menu</vt:lpstr>
      <vt:lpstr>The CSS for formatting the 3-tier menu</vt:lpstr>
      <vt:lpstr>Short 7-1 Start an email</vt:lpstr>
      <vt:lpstr>Short 7-2 Create a vertical navigation menu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Samantha Walker</dc:creator>
  <cp:lastModifiedBy>Paul R. Smith</cp:lastModifiedBy>
  <cp:revision>20</cp:revision>
  <cp:lastPrinted>2016-01-14T23:03:16Z</cp:lastPrinted>
  <dcterms:created xsi:type="dcterms:W3CDTF">2018-02-27T00:49:01Z</dcterms:created>
  <dcterms:modified xsi:type="dcterms:W3CDTF">2020-06-16T13:26:32Z</dcterms:modified>
</cp:coreProperties>
</file>